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3.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4.xml" ContentType="application/vnd.openxmlformats-officedocument.theme+xml"/>
  <Override PartName="/ppt/slideLayouts/slideLayout37.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0" r:id="rId3"/>
    <p:sldMasterId id="2147483680" r:id="rId4"/>
    <p:sldMasterId id="2147483658" r:id="rId5"/>
  </p:sldMasterIdLst>
  <p:notesMasterIdLst>
    <p:notesMasterId r:id="rId124"/>
  </p:notesMasterIdLst>
  <p:sldIdLst>
    <p:sldId id="265" r:id="rId6"/>
    <p:sldId id="266" r:id="rId7"/>
    <p:sldId id="267" r:id="rId8"/>
    <p:sldId id="269" r:id="rId9"/>
    <p:sldId id="270" r:id="rId10"/>
    <p:sldId id="271" r:id="rId11"/>
    <p:sldId id="272" r:id="rId12"/>
    <p:sldId id="273" r:id="rId13"/>
    <p:sldId id="274" r:id="rId14"/>
    <p:sldId id="275" r:id="rId15"/>
    <p:sldId id="276" r:id="rId16"/>
    <p:sldId id="278" r:id="rId17"/>
    <p:sldId id="279" r:id="rId18"/>
    <p:sldId id="280" r:id="rId19"/>
    <p:sldId id="281" r:id="rId20"/>
    <p:sldId id="312" r:id="rId21"/>
    <p:sldId id="313" r:id="rId22"/>
    <p:sldId id="283" r:id="rId23"/>
    <p:sldId id="282" r:id="rId24"/>
    <p:sldId id="284" r:id="rId25"/>
    <p:sldId id="314" r:id="rId26"/>
    <p:sldId id="285" r:id="rId27"/>
    <p:sldId id="289" r:id="rId28"/>
    <p:sldId id="290" r:id="rId29"/>
    <p:sldId id="291" r:id="rId30"/>
    <p:sldId id="292" r:id="rId31"/>
    <p:sldId id="293" r:id="rId32"/>
    <p:sldId id="299" r:id="rId33"/>
    <p:sldId id="294" r:id="rId34"/>
    <p:sldId id="295" r:id="rId35"/>
    <p:sldId id="296" r:id="rId36"/>
    <p:sldId id="297" r:id="rId37"/>
    <p:sldId id="300" r:id="rId38"/>
    <p:sldId id="301" r:id="rId39"/>
    <p:sldId id="302" r:id="rId40"/>
    <p:sldId id="303" r:id="rId41"/>
    <p:sldId id="304" r:id="rId42"/>
    <p:sldId id="305" r:id="rId43"/>
    <p:sldId id="306" r:id="rId44"/>
    <p:sldId id="307" r:id="rId45"/>
    <p:sldId id="308" r:id="rId46"/>
    <p:sldId id="309" r:id="rId47"/>
    <p:sldId id="310" r:id="rId48"/>
    <p:sldId id="315" r:id="rId49"/>
    <p:sldId id="311" r:id="rId50"/>
    <p:sldId id="316" r:id="rId51"/>
    <p:sldId id="317" r:id="rId52"/>
    <p:sldId id="318" r:id="rId53"/>
    <p:sldId id="319" r:id="rId54"/>
    <p:sldId id="320" r:id="rId55"/>
    <p:sldId id="353" r:id="rId56"/>
    <p:sldId id="388" r:id="rId57"/>
    <p:sldId id="354" r:id="rId58"/>
    <p:sldId id="355" r:id="rId59"/>
    <p:sldId id="356" r:id="rId60"/>
    <p:sldId id="357" r:id="rId61"/>
    <p:sldId id="358" r:id="rId62"/>
    <p:sldId id="359" r:id="rId63"/>
    <p:sldId id="360" r:id="rId64"/>
    <p:sldId id="361" r:id="rId65"/>
    <p:sldId id="362" r:id="rId66"/>
    <p:sldId id="363" r:id="rId67"/>
    <p:sldId id="364" r:id="rId68"/>
    <p:sldId id="365" r:id="rId69"/>
    <p:sldId id="366" r:id="rId70"/>
    <p:sldId id="382" r:id="rId71"/>
    <p:sldId id="383" r:id="rId72"/>
    <p:sldId id="367" r:id="rId73"/>
    <p:sldId id="368" r:id="rId74"/>
    <p:sldId id="369" r:id="rId75"/>
    <p:sldId id="370" r:id="rId76"/>
    <p:sldId id="371" r:id="rId77"/>
    <p:sldId id="372" r:id="rId78"/>
    <p:sldId id="373" r:id="rId79"/>
    <p:sldId id="374" r:id="rId80"/>
    <p:sldId id="375" r:id="rId81"/>
    <p:sldId id="376" r:id="rId82"/>
    <p:sldId id="377" r:id="rId83"/>
    <p:sldId id="378" r:id="rId84"/>
    <p:sldId id="379" r:id="rId85"/>
    <p:sldId id="384" r:id="rId86"/>
    <p:sldId id="385" r:id="rId87"/>
    <p:sldId id="386" r:id="rId88"/>
    <p:sldId id="387" r:id="rId89"/>
    <p:sldId id="389" r:id="rId90"/>
    <p:sldId id="393" r:id="rId91"/>
    <p:sldId id="390" r:id="rId92"/>
    <p:sldId id="394" r:id="rId93"/>
    <p:sldId id="391" r:id="rId94"/>
    <p:sldId id="395" r:id="rId95"/>
    <p:sldId id="392" r:id="rId96"/>
    <p:sldId id="396" r:id="rId97"/>
    <p:sldId id="397" r:id="rId98"/>
    <p:sldId id="398" r:id="rId99"/>
    <p:sldId id="399" r:id="rId100"/>
    <p:sldId id="400" r:id="rId101"/>
    <p:sldId id="401" r:id="rId102"/>
    <p:sldId id="402" r:id="rId103"/>
    <p:sldId id="403" r:id="rId104"/>
    <p:sldId id="404" r:id="rId105"/>
    <p:sldId id="405" r:id="rId106"/>
    <p:sldId id="407" r:id="rId107"/>
    <p:sldId id="406" r:id="rId108"/>
    <p:sldId id="411" r:id="rId109"/>
    <p:sldId id="412" r:id="rId110"/>
    <p:sldId id="413" r:id="rId111"/>
    <p:sldId id="409" r:id="rId112"/>
    <p:sldId id="410" r:id="rId113"/>
    <p:sldId id="414" r:id="rId114"/>
    <p:sldId id="415" r:id="rId115"/>
    <p:sldId id="416" r:id="rId116"/>
    <p:sldId id="417" r:id="rId117"/>
    <p:sldId id="418" r:id="rId118"/>
    <p:sldId id="419" r:id="rId119"/>
    <p:sldId id="420" r:id="rId120"/>
    <p:sldId id="421" r:id="rId121"/>
    <p:sldId id="422" r:id="rId122"/>
    <p:sldId id="423" r:id="rId1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D8CB7"/>
    <a:srgbClr val="46739D"/>
    <a:srgbClr val="484149"/>
    <a:srgbClr val="9B8F9B"/>
    <a:srgbClr val="4472C4"/>
    <a:srgbClr val="548235"/>
    <a:srgbClr val="FF5050"/>
    <a:srgbClr val="FF3300"/>
    <a:srgbClr val="C9C9C9"/>
    <a:srgbClr val="A2A1A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14" autoAdjust="0"/>
    <p:restoredTop sz="74443" autoAdjust="0"/>
  </p:normalViewPr>
  <p:slideViewPr>
    <p:cSldViewPr snapToGrid="0">
      <p:cViewPr>
        <p:scale>
          <a:sx n="66" d="100"/>
          <a:sy n="66" d="100"/>
        </p:scale>
        <p:origin x="1530" y="486"/>
      </p:cViewPr>
      <p:guideLst/>
    </p:cSldViewPr>
  </p:slideViewPr>
  <p:notesTextViewPr>
    <p:cViewPr>
      <p:scale>
        <a:sx n="1" d="1"/>
        <a:sy n="1" d="1"/>
      </p:scale>
      <p:origin x="0" y="0"/>
    </p:cViewPr>
  </p:notesTextViewPr>
  <p:sorterViewPr>
    <p:cViewPr>
      <p:scale>
        <a:sx n="100" d="100"/>
        <a:sy n="100" d="100"/>
      </p:scale>
      <p:origin x="0" y="-2433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117" Type="http://schemas.openxmlformats.org/officeDocument/2006/relationships/slide" Target="slides/slide112.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slide" Target="slides/slide79.xml"/><Relationship Id="rId89" Type="http://schemas.openxmlformats.org/officeDocument/2006/relationships/slide" Target="slides/slide84.xml"/><Relationship Id="rId112" Type="http://schemas.openxmlformats.org/officeDocument/2006/relationships/slide" Target="slides/slide107.xml"/><Relationship Id="rId16" Type="http://schemas.openxmlformats.org/officeDocument/2006/relationships/slide" Target="slides/slide11.xml"/><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102" Type="http://schemas.openxmlformats.org/officeDocument/2006/relationships/slide" Target="slides/slide97.xml"/><Relationship Id="rId123" Type="http://schemas.openxmlformats.org/officeDocument/2006/relationships/slide" Target="slides/slide118.xml"/><Relationship Id="rId128" Type="http://schemas.openxmlformats.org/officeDocument/2006/relationships/tableStyles" Target="tableStyles.xml"/><Relationship Id="rId5" Type="http://schemas.openxmlformats.org/officeDocument/2006/relationships/slideMaster" Target="slideMasters/slideMaster5.xml"/><Relationship Id="rId90" Type="http://schemas.openxmlformats.org/officeDocument/2006/relationships/slide" Target="slides/slide85.xml"/><Relationship Id="rId95" Type="http://schemas.openxmlformats.org/officeDocument/2006/relationships/slide" Target="slides/slide90.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113" Type="http://schemas.openxmlformats.org/officeDocument/2006/relationships/slide" Target="slides/slide108.xml"/><Relationship Id="rId118" Type="http://schemas.openxmlformats.org/officeDocument/2006/relationships/slide" Target="slides/slide113.xml"/><Relationship Id="rId80" Type="http://schemas.openxmlformats.org/officeDocument/2006/relationships/slide" Target="slides/slide75.xml"/><Relationship Id="rId85" Type="http://schemas.openxmlformats.org/officeDocument/2006/relationships/slide" Target="slides/slide80.xml"/><Relationship Id="rId12" Type="http://schemas.openxmlformats.org/officeDocument/2006/relationships/slide" Target="slides/slide7.xml"/><Relationship Id="rId17" Type="http://schemas.openxmlformats.org/officeDocument/2006/relationships/slide" Target="slides/slide12.xml"/><Relationship Id="rId33" Type="http://schemas.openxmlformats.org/officeDocument/2006/relationships/slide" Target="slides/slide28.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08" Type="http://schemas.openxmlformats.org/officeDocument/2006/relationships/slide" Target="slides/slide103.xml"/><Relationship Id="rId124" Type="http://schemas.openxmlformats.org/officeDocument/2006/relationships/notesMaster" Target="notesMasters/notesMaster1.xml"/><Relationship Id="rId54" Type="http://schemas.openxmlformats.org/officeDocument/2006/relationships/slide" Target="slides/slide49.xml"/><Relationship Id="rId70" Type="http://schemas.openxmlformats.org/officeDocument/2006/relationships/slide" Target="slides/slide65.xml"/><Relationship Id="rId75" Type="http://schemas.openxmlformats.org/officeDocument/2006/relationships/slide" Target="slides/slide70.xml"/><Relationship Id="rId91" Type="http://schemas.openxmlformats.org/officeDocument/2006/relationships/slide" Target="slides/slide86.xml"/><Relationship Id="rId96" Type="http://schemas.openxmlformats.org/officeDocument/2006/relationships/slide" Target="slides/slide91.xml"/><Relationship Id="rId1" Type="http://schemas.openxmlformats.org/officeDocument/2006/relationships/slideMaster" Target="slideMasters/slideMaster1.xml"/><Relationship Id="rId6" Type="http://schemas.openxmlformats.org/officeDocument/2006/relationships/slide" Target="slides/slide1.xml"/><Relationship Id="rId23" Type="http://schemas.openxmlformats.org/officeDocument/2006/relationships/slide" Target="slides/slide18.xml"/><Relationship Id="rId28" Type="http://schemas.openxmlformats.org/officeDocument/2006/relationships/slide" Target="slides/slide23.xml"/><Relationship Id="rId49" Type="http://schemas.openxmlformats.org/officeDocument/2006/relationships/slide" Target="slides/slide44.xml"/><Relationship Id="rId114" Type="http://schemas.openxmlformats.org/officeDocument/2006/relationships/slide" Target="slides/slide109.xml"/><Relationship Id="rId119" Type="http://schemas.openxmlformats.org/officeDocument/2006/relationships/slide" Target="slides/slide114.xml"/><Relationship Id="rId44" Type="http://schemas.openxmlformats.org/officeDocument/2006/relationships/slide" Target="slides/slide39.xml"/><Relationship Id="rId60" Type="http://schemas.openxmlformats.org/officeDocument/2006/relationships/slide" Target="slides/slide55.xml"/><Relationship Id="rId65" Type="http://schemas.openxmlformats.org/officeDocument/2006/relationships/slide" Target="slides/slide60.xml"/><Relationship Id="rId81" Type="http://schemas.openxmlformats.org/officeDocument/2006/relationships/slide" Target="slides/slide76.xml"/><Relationship Id="rId86" Type="http://schemas.openxmlformats.org/officeDocument/2006/relationships/slide" Target="slides/slide81.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slide" Target="slides/slide10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120" Type="http://schemas.openxmlformats.org/officeDocument/2006/relationships/slide" Target="slides/slide115.xml"/><Relationship Id="rId125" Type="http://schemas.openxmlformats.org/officeDocument/2006/relationships/presProps" Target="presProps.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2" Type="http://schemas.openxmlformats.org/officeDocument/2006/relationships/slideMaster" Target="slideMasters/slideMaster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15" Type="http://schemas.openxmlformats.org/officeDocument/2006/relationships/slide" Target="slides/slide110.xml"/><Relationship Id="rId61" Type="http://schemas.openxmlformats.org/officeDocument/2006/relationships/slide" Target="slides/slide56.xml"/><Relationship Id="rId82" Type="http://schemas.openxmlformats.org/officeDocument/2006/relationships/slide" Target="slides/slide77.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126" Type="http://schemas.openxmlformats.org/officeDocument/2006/relationships/viewProps" Target="viewProps.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121" Type="http://schemas.openxmlformats.org/officeDocument/2006/relationships/slide" Target="slides/slide116.xml"/><Relationship Id="rId3" Type="http://schemas.openxmlformats.org/officeDocument/2006/relationships/slideMaster" Target="slideMasters/slideMaster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116" Type="http://schemas.openxmlformats.org/officeDocument/2006/relationships/slide" Target="slides/slide111.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88" Type="http://schemas.openxmlformats.org/officeDocument/2006/relationships/slide" Target="slides/slide83.xml"/><Relationship Id="rId111" Type="http://schemas.openxmlformats.org/officeDocument/2006/relationships/slide" Target="slides/slide106.xml"/><Relationship Id="rId15" Type="http://schemas.openxmlformats.org/officeDocument/2006/relationships/slide" Target="slides/slide10.xml"/><Relationship Id="rId36" Type="http://schemas.openxmlformats.org/officeDocument/2006/relationships/slide" Target="slides/slide31.xml"/><Relationship Id="rId57" Type="http://schemas.openxmlformats.org/officeDocument/2006/relationships/slide" Target="slides/slide52.xml"/><Relationship Id="rId106" Type="http://schemas.openxmlformats.org/officeDocument/2006/relationships/slide" Target="slides/slide101.xml"/><Relationship Id="rId127" Type="http://schemas.openxmlformats.org/officeDocument/2006/relationships/theme" Target="theme/theme1.xml"/><Relationship Id="rId10" Type="http://schemas.openxmlformats.org/officeDocument/2006/relationships/slide" Target="slides/slide5.xml"/><Relationship Id="rId31" Type="http://schemas.openxmlformats.org/officeDocument/2006/relationships/slide" Target="slides/slide26.xml"/><Relationship Id="rId52" Type="http://schemas.openxmlformats.org/officeDocument/2006/relationships/slide" Target="slides/slide47.xml"/><Relationship Id="rId73" Type="http://schemas.openxmlformats.org/officeDocument/2006/relationships/slide" Target="slides/slide68.xml"/><Relationship Id="rId78" Type="http://schemas.openxmlformats.org/officeDocument/2006/relationships/slide" Target="slides/slide73.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122" Type="http://schemas.openxmlformats.org/officeDocument/2006/relationships/slide" Target="slides/slide117.xml"/><Relationship Id="rId4" Type="http://schemas.openxmlformats.org/officeDocument/2006/relationships/slideMaster" Target="slideMasters/slideMaster4.xml"/><Relationship Id="rId9"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2EF0C27-1789-48D6-89F3-E013F0A5286C}" type="datetimeFigureOut">
              <a:rPr lang="en-US" smtClean="0"/>
              <a:t>10/4/2021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ACCF909-D638-4DCA-B965-8F5B0990D7F3}" type="slidenum">
              <a:rPr lang="en-US" smtClean="0"/>
              <a:t>‹#›</a:t>
            </a:fld>
            <a:endParaRPr lang="en-US"/>
          </a:p>
        </p:txBody>
      </p:sp>
    </p:spTree>
    <p:extLst>
      <p:ext uri="{BB962C8B-B14F-4D97-AF65-F5344CB8AC3E}">
        <p14:creationId xmlns:p14="http://schemas.microsoft.com/office/powerpoint/2010/main" val="10574140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indent="-457200">
              <a:buFont typeface="Arial" panose="020B0604020202020204" pitchFamily="34" charset="0"/>
              <a:buChar char="•"/>
            </a:pPr>
            <a:r>
              <a:rPr lang="en-US" dirty="0"/>
              <a:t>Get Hardware</a:t>
            </a:r>
          </a:p>
          <a:p>
            <a:pPr marL="457200" indent="-457200">
              <a:buFont typeface="Arial" panose="020B0604020202020204" pitchFamily="34" charset="0"/>
              <a:buChar char="•"/>
            </a:pPr>
            <a:r>
              <a:rPr lang="en-US" dirty="0"/>
              <a:t>Get and install Operating System</a:t>
            </a:r>
          </a:p>
          <a:p>
            <a:pPr marL="457200" indent="-457200">
              <a:buFont typeface="Arial" panose="020B0604020202020204" pitchFamily="34" charset="0"/>
              <a:buChar char="•"/>
            </a:pPr>
            <a:r>
              <a:rPr lang="en-US" dirty="0"/>
              <a:t>Get and install application framework</a:t>
            </a:r>
          </a:p>
          <a:p>
            <a:pPr marL="457200" indent="-457200">
              <a:buFont typeface="Arial" panose="020B0604020202020204" pitchFamily="34" charset="0"/>
              <a:buChar char="•"/>
            </a:pPr>
            <a:r>
              <a:rPr lang="en-US" dirty="0"/>
              <a:t>(No Click) Deploy code to the server</a:t>
            </a:r>
          </a:p>
          <a:p>
            <a:pPr marL="457200" indent="-457200">
              <a:buFont typeface="Arial" panose="020B0604020202020204" pitchFamily="34" charset="0"/>
              <a:buChar char="•"/>
            </a:pPr>
            <a:r>
              <a:rPr lang="en-US" dirty="0"/>
              <a:t>Host all of this somewhere in your datacenter</a:t>
            </a:r>
          </a:p>
          <a:p>
            <a:pPr marL="457200" indent="-457200">
              <a:buFont typeface="Arial" panose="020B0604020202020204" pitchFamily="34" charset="0"/>
              <a:buChar char="•"/>
            </a:pPr>
            <a:r>
              <a:rPr lang="en-US" dirty="0"/>
              <a:t>(No Click) Bunch of questions</a:t>
            </a:r>
          </a:p>
          <a:p>
            <a:pPr marL="457200" indent="-457200">
              <a:buFont typeface="Arial" panose="020B0604020202020204" pitchFamily="34" charset="0"/>
              <a:buChar char="•"/>
            </a:pPr>
            <a:r>
              <a:rPr lang="en-US" dirty="0"/>
              <a:t>Backup for your apps</a:t>
            </a:r>
          </a:p>
          <a:p>
            <a:pPr marL="457200" indent="-457200">
              <a:buFont typeface="Arial" panose="020B0604020202020204" pitchFamily="34" charset="0"/>
              <a:buChar char="•"/>
            </a:pPr>
            <a:r>
              <a:rPr lang="en-US" dirty="0"/>
              <a:t>Physical Security</a:t>
            </a:r>
          </a:p>
          <a:p>
            <a:pPr marL="457200" indent="-457200">
              <a:buFont typeface="Arial" panose="020B0604020202020204" pitchFamily="34" charset="0"/>
              <a:buChar char="•"/>
            </a:pPr>
            <a:r>
              <a:rPr lang="en-US" dirty="0"/>
              <a:t>Scaling Up</a:t>
            </a:r>
          </a:p>
          <a:p>
            <a:pPr marL="457200" indent="-457200">
              <a:buFont typeface="Arial" panose="020B0604020202020204" pitchFamily="34" charset="0"/>
              <a:buChar char="•"/>
            </a:pPr>
            <a:r>
              <a:rPr lang="en-US" dirty="0"/>
              <a:t>Monitoring (hardware and application)</a:t>
            </a:r>
          </a:p>
          <a:p>
            <a:pPr marL="457200" indent="-457200">
              <a:buFont typeface="Arial" panose="020B0604020202020204" pitchFamily="34" charset="0"/>
              <a:buChar char="•"/>
            </a:pPr>
            <a:r>
              <a:rPr lang="en-US" dirty="0"/>
              <a:t>And so on</a:t>
            </a:r>
          </a:p>
          <a:p>
            <a:pPr marL="457200" indent="-457200">
              <a:buFont typeface="Arial" panose="020B0604020202020204" pitchFamily="34" charset="0"/>
              <a:buChar char="•"/>
            </a:pPr>
            <a:r>
              <a:rPr lang="en-US" dirty="0"/>
              <a:t>Really important questions – but not key to core competency</a:t>
            </a:r>
          </a:p>
          <a:p>
            <a:pPr marL="457200" indent="-457200">
              <a:buFont typeface="Arial" panose="020B0604020202020204" pitchFamily="34" charset="0"/>
              <a:buChar char="•"/>
            </a:pPr>
            <a:endParaRPr lang="en-US" dirty="0"/>
          </a:p>
          <a:p>
            <a:pPr marL="0" indent="0">
              <a:buFont typeface="Arial" panose="020B0604020202020204" pitchFamily="34" charset="0"/>
              <a:buNone/>
            </a:pPr>
            <a:r>
              <a:rPr lang="en-US" dirty="0"/>
              <a:t>Two clicks to get to next slide</a:t>
            </a:r>
          </a:p>
          <a:p>
            <a:endParaRPr lang="en-US" dirty="0"/>
          </a:p>
        </p:txBody>
      </p:sp>
      <p:sp>
        <p:nvSpPr>
          <p:cNvPr id="4" name="Slide Number Placeholder 3"/>
          <p:cNvSpPr>
            <a:spLocks noGrp="1"/>
          </p:cNvSpPr>
          <p:nvPr>
            <p:ph type="sldNum" sz="quarter" idx="5"/>
          </p:nvPr>
        </p:nvSpPr>
        <p:spPr/>
        <p:txBody>
          <a:bodyPr/>
          <a:lstStyle/>
          <a:p>
            <a:fld id="{8ACCF909-D638-4DCA-B965-8F5B0990D7F3}" type="slidenum">
              <a:rPr lang="en-US" smtClean="0"/>
              <a:t>5</a:t>
            </a:fld>
            <a:endParaRPr lang="en-US"/>
          </a:p>
        </p:txBody>
      </p:sp>
    </p:spTree>
    <p:extLst>
      <p:ext uri="{BB962C8B-B14F-4D97-AF65-F5344CB8AC3E}">
        <p14:creationId xmlns:p14="http://schemas.microsoft.com/office/powerpoint/2010/main" val="34320753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dirty="0"/>
              <a:t>No Runtime Optimization</a:t>
            </a:r>
          </a:p>
          <a:p>
            <a:pPr marL="0" indent="0">
              <a:buFont typeface="Arial" panose="020B0604020202020204" pitchFamily="34" charset="0"/>
              <a:buNone/>
            </a:pPr>
            <a:r>
              <a:rPr lang="en-US" b="0" dirty="0"/>
              <a:t>By its very nature, you mostly do not have control over the execution environment for the workload.</a:t>
            </a:r>
            <a:endParaRPr lang="en-US" b="1" dirty="0"/>
          </a:p>
          <a:p>
            <a:endParaRPr lang="en-US" dirty="0"/>
          </a:p>
        </p:txBody>
      </p:sp>
      <p:sp>
        <p:nvSpPr>
          <p:cNvPr id="4" name="Slide Number Placeholder 3"/>
          <p:cNvSpPr>
            <a:spLocks noGrp="1"/>
          </p:cNvSpPr>
          <p:nvPr>
            <p:ph type="sldNum" sz="quarter" idx="5"/>
          </p:nvPr>
        </p:nvSpPr>
        <p:spPr/>
        <p:txBody>
          <a:bodyPr/>
          <a:lstStyle/>
          <a:p>
            <a:fld id="{8ACCF909-D638-4DCA-B965-8F5B0990D7F3}" type="slidenum">
              <a:rPr lang="en-US" smtClean="0"/>
              <a:t>14</a:t>
            </a:fld>
            <a:endParaRPr lang="en-US"/>
          </a:p>
        </p:txBody>
      </p:sp>
    </p:spTree>
    <p:extLst>
      <p:ext uri="{BB962C8B-B14F-4D97-AF65-F5344CB8AC3E}">
        <p14:creationId xmlns:p14="http://schemas.microsoft.com/office/powerpoint/2010/main" val="860083485"/>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u="sng" dirty="0"/>
              <a:t>Use async code but avoid blocking calls</a:t>
            </a:r>
            <a:endParaRPr lang="en-US" b="0" u="none"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u="none" dirty="0"/>
              <a:t>Asynchronous programming is a recommended best practice.  However, always avoid referencing the Result property or calling the Wait method on a Task instance.  This approach can lead to thread exhaustion.</a:t>
            </a:r>
          </a:p>
          <a:p>
            <a:pPr marL="0" indent="0">
              <a:buFont typeface="Arial" panose="020B0604020202020204" pitchFamily="34" charset="0"/>
              <a:buNone/>
            </a:pPr>
            <a:endParaRPr lang="en-US" b="0" u="none" dirty="0"/>
          </a:p>
        </p:txBody>
      </p:sp>
      <p:sp>
        <p:nvSpPr>
          <p:cNvPr id="4" name="Slide Number Placeholder 3"/>
          <p:cNvSpPr>
            <a:spLocks noGrp="1"/>
          </p:cNvSpPr>
          <p:nvPr>
            <p:ph type="sldNum" sz="quarter" idx="5"/>
          </p:nvPr>
        </p:nvSpPr>
        <p:spPr/>
        <p:txBody>
          <a:bodyPr/>
          <a:lstStyle/>
          <a:p>
            <a:fld id="{8ACCF909-D638-4DCA-B965-8F5B0990D7F3}" type="slidenum">
              <a:rPr lang="en-US" smtClean="0"/>
              <a:t>114</a:t>
            </a:fld>
            <a:endParaRPr lang="en-US"/>
          </a:p>
        </p:txBody>
      </p:sp>
    </p:spTree>
    <p:extLst>
      <p:ext uri="{BB962C8B-B14F-4D97-AF65-F5344CB8AC3E}">
        <p14:creationId xmlns:p14="http://schemas.microsoft.com/office/powerpoint/2010/main" val="2947867274"/>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u="sng" dirty="0"/>
              <a:t>Receive messages in batch whenever possible</a:t>
            </a:r>
            <a:endParaRPr lang="en-US" b="0" u="none"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u="none" dirty="0"/>
              <a:t>Some triggers like Event Hub enable receiving a batch of messages on a single invocation.  Batching messages has much better performance.</a:t>
            </a:r>
          </a:p>
          <a:p>
            <a:pPr marL="0" indent="0">
              <a:buFont typeface="Arial" panose="020B0604020202020204" pitchFamily="34" charset="0"/>
              <a:buNone/>
            </a:pPr>
            <a:endParaRPr lang="en-US" b="0" u="none" dirty="0"/>
          </a:p>
        </p:txBody>
      </p:sp>
      <p:sp>
        <p:nvSpPr>
          <p:cNvPr id="4" name="Slide Number Placeholder 3"/>
          <p:cNvSpPr>
            <a:spLocks noGrp="1"/>
          </p:cNvSpPr>
          <p:nvPr>
            <p:ph type="sldNum" sz="quarter" idx="5"/>
          </p:nvPr>
        </p:nvSpPr>
        <p:spPr/>
        <p:txBody>
          <a:bodyPr/>
          <a:lstStyle/>
          <a:p>
            <a:fld id="{8ACCF909-D638-4DCA-B965-8F5B0990D7F3}" type="slidenum">
              <a:rPr lang="en-US" smtClean="0"/>
              <a:t>115</a:t>
            </a:fld>
            <a:endParaRPr lang="en-US"/>
          </a:p>
        </p:txBody>
      </p:sp>
    </p:spTree>
    <p:extLst>
      <p:ext uri="{BB962C8B-B14F-4D97-AF65-F5344CB8AC3E}">
        <p14:creationId xmlns:p14="http://schemas.microsoft.com/office/powerpoint/2010/main" val="3539130664"/>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u="sng" dirty="0"/>
              <a:t>Receive messages in batch whenever possible</a:t>
            </a:r>
            <a:endParaRPr lang="en-US" b="0" u="none"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u="none" dirty="0"/>
              <a:t>Some triggers like Event Hub enable receiving a batch of messages on a single invocation.  Batching messages has much better performance.</a:t>
            </a:r>
          </a:p>
          <a:p>
            <a:pPr marL="0" indent="0">
              <a:buFont typeface="Arial" panose="020B0604020202020204" pitchFamily="34" charset="0"/>
              <a:buNone/>
            </a:pPr>
            <a:endParaRPr lang="en-US" b="0" u="none" dirty="0"/>
          </a:p>
        </p:txBody>
      </p:sp>
      <p:sp>
        <p:nvSpPr>
          <p:cNvPr id="4" name="Slide Number Placeholder 3"/>
          <p:cNvSpPr>
            <a:spLocks noGrp="1"/>
          </p:cNvSpPr>
          <p:nvPr>
            <p:ph type="sldNum" sz="quarter" idx="5"/>
          </p:nvPr>
        </p:nvSpPr>
        <p:spPr/>
        <p:txBody>
          <a:bodyPr/>
          <a:lstStyle/>
          <a:p>
            <a:fld id="{8ACCF909-D638-4DCA-B965-8F5B0990D7F3}" type="slidenum">
              <a:rPr lang="en-US" smtClean="0"/>
              <a:t>116</a:t>
            </a:fld>
            <a:endParaRPr lang="en-US"/>
          </a:p>
        </p:txBody>
      </p:sp>
    </p:spTree>
    <p:extLst>
      <p:ext uri="{BB962C8B-B14F-4D97-AF65-F5344CB8AC3E}">
        <p14:creationId xmlns:p14="http://schemas.microsoft.com/office/powerpoint/2010/main" val="3837007371"/>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u="sng" dirty="0"/>
              <a:t>How to get started</a:t>
            </a:r>
            <a:endParaRPr lang="en-US" b="0" u="none" dirty="0"/>
          </a:p>
          <a:p>
            <a:pPr marL="0" indent="0">
              <a:buFont typeface="Arial" panose="020B0604020202020204" pitchFamily="34" charset="0"/>
              <a:buNone/>
            </a:pPr>
            <a:r>
              <a:rPr lang="en-US" b="0" u="none" dirty="0"/>
              <a:t>Start small, replace 1 API or background processing item</a:t>
            </a:r>
          </a:p>
          <a:p>
            <a:pPr marL="0" indent="0">
              <a:buFont typeface="Arial" panose="020B0604020202020204" pitchFamily="34" charset="0"/>
              <a:buNone/>
            </a:pPr>
            <a:endParaRPr lang="en-US" b="0" u="none" dirty="0"/>
          </a:p>
          <a:p>
            <a:pPr marL="0" indent="0">
              <a:buFont typeface="Arial" panose="020B0604020202020204" pitchFamily="34" charset="0"/>
              <a:buNone/>
            </a:pPr>
            <a:r>
              <a:rPr lang="en-US" b="0" u="none" dirty="0"/>
              <a:t>Integration is a great place, often it’s a new layer on top of old layers.</a:t>
            </a:r>
          </a:p>
        </p:txBody>
      </p:sp>
      <p:sp>
        <p:nvSpPr>
          <p:cNvPr id="4" name="Slide Number Placeholder 3"/>
          <p:cNvSpPr>
            <a:spLocks noGrp="1"/>
          </p:cNvSpPr>
          <p:nvPr>
            <p:ph type="sldNum" sz="quarter" idx="5"/>
          </p:nvPr>
        </p:nvSpPr>
        <p:spPr/>
        <p:txBody>
          <a:bodyPr/>
          <a:lstStyle/>
          <a:p>
            <a:fld id="{8ACCF909-D638-4DCA-B965-8F5B0990D7F3}" type="slidenum">
              <a:rPr lang="en-US" smtClean="0"/>
              <a:t>117</a:t>
            </a:fld>
            <a:endParaRPr lang="en-US"/>
          </a:p>
        </p:txBody>
      </p:sp>
    </p:spTree>
    <p:extLst>
      <p:ext uri="{BB962C8B-B14F-4D97-AF65-F5344CB8AC3E}">
        <p14:creationId xmlns:p14="http://schemas.microsoft.com/office/powerpoint/2010/main" val="34304134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u="sng" dirty="0"/>
              <a:t>Complexity</a:t>
            </a:r>
          </a:p>
          <a:p>
            <a:pPr marL="0" indent="0">
              <a:buFont typeface="Arial" panose="020B0604020202020204" pitchFamily="34" charset="0"/>
              <a:buNone/>
            </a:pPr>
            <a:r>
              <a:rPr lang="en-US" b="0" dirty="0"/>
              <a:t>Managing a monolithic application as a single unit is more straightforward than managing a fleet of purpose-built functions and the dependencies between them.</a:t>
            </a:r>
            <a:endParaRPr lang="en-US" dirty="0"/>
          </a:p>
        </p:txBody>
      </p:sp>
      <p:sp>
        <p:nvSpPr>
          <p:cNvPr id="4" name="Slide Number Placeholder 3"/>
          <p:cNvSpPr>
            <a:spLocks noGrp="1"/>
          </p:cNvSpPr>
          <p:nvPr>
            <p:ph type="sldNum" sz="quarter" idx="5"/>
          </p:nvPr>
        </p:nvSpPr>
        <p:spPr/>
        <p:txBody>
          <a:bodyPr/>
          <a:lstStyle/>
          <a:p>
            <a:fld id="{8ACCF909-D638-4DCA-B965-8F5B0990D7F3}" type="slidenum">
              <a:rPr lang="en-US" smtClean="0"/>
              <a:t>15</a:t>
            </a:fld>
            <a:endParaRPr lang="en-US"/>
          </a:p>
        </p:txBody>
      </p:sp>
    </p:spTree>
    <p:extLst>
      <p:ext uri="{BB962C8B-B14F-4D97-AF65-F5344CB8AC3E}">
        <p14:creationId xmlns:p14="http://schemas.microsoft.com/office/powerpoint/2010/main" val="36748649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u="sng" dirty="0"/>
              <a:t>Organization Support</a:t>
            </a:r>
          </a:p>
          <a:p>
            <a:pPr marL="0" indent="0">
              <a:buFont typeface="Arial" panose="020B0604020202020204" pitchFamily="34" charset="0"/>
              <a:buNone/>
            </a:pPr>
            <a:r>
              <a:rPr lang="en-US" b="0" dirty="0"/>
              <a:t>It’s a non-trivial consideration for some to move to a serverless paradigm</a:t>
            </a:r>
            <a:endParaRPr lang="en-US" dirty="0"/>
          </a:p>
        </p:txBody>
      </p:sp>
      <p:sp>
        <p:nvSpPr>
          <p:cNvPr id="4" name="Slide Number Placeholder 3"/>
          <p:cNvSpPr>
            <a:spLocks noGrp="1"/>
          </p:cNvSpPr>
          <p:nvPr>
            <p:ph type="sldNum" sz="quarter" idx="5"/>
          </p:nvPr>
        </p:nvSpPr>
        <p:spPr/>
        <p:txBody>
          <a:bodyPr/>
          <a:lstStyle/>
          <a:p>
            <a:fld id="{8ACCF909-D638-4DCA-B965-8F5B0990D7F3}" type="slidenum">
              <a:rPr lang="en-US" smtClean="0"/>
              <a:t>16</a:t>
            </a:fld>
            <a:endParaRPr lang="en-US"/>
          </a:p>
        </p:txBody>
      </p:sp>
    </p:spTree>
    <p:extLst>
      <p:ext uri="{BB962C8B-B14F-4D97-AF65-F5344CB8AC3E}">
        <p14:creationId xmlns:p14="http://schemas.microsoft.com/office/powerpoint/2010/main" val="11855777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u="sng" dirty="0"/>
              <a:t>No Runtime Optimization</a:t>
            </a:r>
          </a:p>
          <a:p>
            <a:pPr marL="0" indent="0">
              <a:buFont typeface="Arial" panose="020B0604020202020204" pitchFamily="34" charset="0"/>
              <a:buNone/>
            </a:pPr>
            <a:r>
              <a:rPr lang="en-US" b="0" dirty="0"/>
              <a:t>By its very nature, you mostly do not have control over the execution environment for the workload.</a:t>
            </a:r>
            <a:endParaRPr lang="en-US" b="1" dirty="0"/>
          </a:p>
          <a:p>
            <a:endParaRPr lang="en-US" dirty="0"/>
          </a:p>
        </p:txBody>
      </p:sp>
      <p:sp>
        <p:nvSpPr>
          <p:cNvPr id="4" name="Slide Number Placeholder 3"/>
          <p:cNvSpPr>
            <a:spLocks noGrp="1"/>
          </p:cNvSpPr>
          <p:nvPr>
            <p:ph type="sldNum" sz="quarter" idx="5"/>
          </p:nvPr>
        </p:nvSpPr>
        <p:spPr/>
        <p:txBody>
          <a:bodyPr/>
          <a:lstStyle/>
          <a:p>
            <a:fld id="{8ACCF909-D638-4DCA-B965-8F5B0990D7F3}" type="slidenum">
              <a:rPr lang="en-US" smtClean="0"/>
              <a:t>17</a:t>
            </a:fld>
            <a:endParaRPr lang="en-US"/>
          </a:p>
        </p:txBody>
      </p:sp>
    </p:spTree>
    <p:extLst>
      <p:ext uri="{BB962C8B-B14F-4D97-AF65-F5344CB8AC3E}">
        <p14:creationId xmlns:p14="http://schemas.microsoft.com/office/powerpoint/2010/main" val="10562652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ACCF909-D638-4DCA-B965-8F5B0990D7F3}" type="slidenum">
              <a:rPr lang="en-US" smtClean="0"/>
              <a:t>18</a:t>
            </a:fld>
            <a:endParaRPr lang="en-US"/>
          </a:p>
        </p:txBody>
      </p:sp>
    </p:spTree>
    <p:extLst>
      <p:ext uri="{BB962C8B-B14F-4D97-AF65-F5344CB8AC3E}">
        <p14:creationId xmlns:p14="http://schemas.microsoft.com/office/powerpoint/2010/main" val="37329639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Like many trends in software there is no one clear view of what ‘Serverless’ is, and that is not helped by it really coming to mean two different but overlapping areas.</a:t>
            </a:r>
          </a:p>
          <a:p>
            <a:pPr marL="0" indent="0">
              <a:buFont typeface="Arial" panose="020B0604020202020204" pitchFamily="34" charset="0"/>
              <a:buNone/>
            </a:pPr>
            <a:endParaRPr lang="en-US" dirty="0"/>
          </a:p>
          <a:p>
            <a:pPr marL="0" indent="0">
              <a:buFont typeface="Arial" panose="020B0604020202020204" pitchFamily="34" charset="0"/>
              <a:buNone/>
            </a:pPr>
            <a:r>
              <a:rPr lang="en-US" b="1" u="sng" dirty="0"/>
              <a:t>Backend as a Service</a:t>
            </a:r>
          </a:p>
          <a:p>
            <a:pPr marL="0" indent="0">
              <a:buFont typeface="Arial" panose="020B0604020202020204" pitchFamily="34" charset="0"/>
              <a:buNone/>
            </a:pPr>
            <a:r>
              <a:rPr lang="en-US" dirty="0"/>
              <a:t>Serverless was first used to describe applications that significantly or fully depended on 3</a:t>
            </a:r>
            <a:r>
              <a:rPr lang="en-US" baseline="30000" dirty="0"/>
              <a:t>rd</a:t>
            </a:r>
            <a:r>
              <a:rPr lang="en-US" dirty="0"/>
              <a:t> party applications or services (“in the cloud”) to manage server-side logic and state.  These are typically “rich client” applications (think single page web apps or mobile apps) that use the vast ecosystem of cloud accessible databases, authentication services, etc. </a:t>
            </a:r>
          </a:p>
        </p:txBody>
      </p:sp>
      <p:sp>
        <p:nvSpPr>
          <p:cNvPr id="4" name="Slide Number Placeholder 3"/>
          <p:cNvSpPr>
            <a:spLocks noGrp="1"/>
          </p:cNvSpPr>
          <p:nvPr>
            <p:ph type="sldNum" sz="quarter" idx="5"/>
          </p:nvPr>
        </p:nvSpPr>
        <p:spPr/>
        <p:txBody>
          <a:bodyPr/>
          <a:lstStyle/>
          <a:p>
            <a:fld id="{8ACCF909-D638-4DCA-B965-8F5B0990D7F3}" type="slidenum">
              <a:rPr lang="en-US" smtClean="0"/>
              <a:t>20</a:t>
            </a:fld>
            <a:endParaRPr lang="en-US"/>
          </a:p>
        </p:txBody>
      </p:sp>
    </p:spTree>
    <p:extLst>
      <p:ext uri="{BB962C8B-B14F-4D97-AF65-F5344CB8AC3E}">
        <p14:creationId xmlns:p14="http://schemas.microsoft.com/office/powerpoint/2010/main" val="23024793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u="sng" dirty="0"/>
              <a:t>Functions as a Service</a:t>
            </a:r>
          </a:p>
          <a:p>
            <a:pPr marL="0" indent="0">
              <a:buFont typeface="Arial" panose="020B0604020202020204" pitchFamily="34" charset="0"/>
              <a:buNone/>
            </a:pPr>
            <a:r>
              <a:rPr lang="en-US" dirty="0"/>
              <a:t>Serverless can also mean applications where some amount of server-side logic is still written by the application developer but unlike traditional architectures is run in stateless compute containers that are event-triggered, ephemeral (may only last for one invocation), and fully managed by a third party.</a:t>
            </a:r>
          </a:p>
          <a:p>
            <a:endParaRPr lang="en-US" dirty="0"/>
          </a:p>
        </p:txBody>
      </p:sp>
      <p:sp>
        <p:nvSpPr>
          <p:cNvPr id="4" name="Slide Number Placeholder 3"/>
          <p:cNvSpPr>
            <a:spLocks noGrp="1"/>
          </p:cNvSpPr>
          <p:nvPr>
            <p:ph type="sldNum" sz="quarter" idx="5"/>
          </p:nvPr>
        </p:nvSpPr>
        <p:spPr/>
        <p:txBody>
          <a:bodyPr/>
          <a:lstStyle/>
          <a:p>
            <a:fld id="{8ACCF909-D638-4DCA-B965-8F5B0990D7F3}" type="slidenum">
              <a:rPr lang="en-US" smtClean="0"/>
              <a:t>21</a:t>
            </a:fld>
            <a:endParaRPr lang="en-US"/>
          </a:p>
        </p:txBody>
      </p:sp>
    </p:spTree>
    <p:extLst>
      <p:ext uri="{BB962C8B-B14F-4D97-AF65-F5344CB8AC3E}">
        <p14:creationId xmlns:p14="http://schemas.microsoft.com/office/powerpoint/2010/main" val="5797104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indent="-457200">
              <a:buFont typeface="Arial" panose="020B0604020202020204" pitchFamily="34" charset="0"/>
              <a:buChar char="•"/>
            </a:pPr>
            <a:r>
              <a:rPr lang="en-US" dirty="0"/>
              <a:t>Monolith</a:t>
            </a:r>
          </a:p>
          <a:p>
            <a:pPr marL="457200" indent="-457200">
              <a:buFont typeface="Arial" panose="020B0604020202020204" pitchFamily="34" charset="0"/>
              <a:buChar char="•"/>
            </a:pPr>
            <a:r>
              <a:rPr lang="en-US" dirty="0"/>
              <a:t>Microservices</a:t>
            </a:r>
          </a:p>
          <a:p>
            <a:pPr marL="457200" indent="-457200">
              <a:buFont typeface="Arial" panose="020B0604020202020204" pitchFamily="34" charset="0"/>
              <a:buChar char="•"/>
            </a:pPr>
            <a:r>
              <a:rPr lang="en-US" dirty="0"/>
              <a:t>Functions </a:t>
            </a:r>
            <a:r>
              <a:rPr lang="en-US" dirty="0">
                <a:sym typeface="Wingdings" panose="05000000000000000000" pitchFamily="2" charset="2"/>
              </a:rPr>
              <a:t> Nano Services</a:t>
            </a:r>
            <a:endParaRPr lang="en-US" dirty="0"/>
          </a:p>
          <a:p>
            <a:endParaRPr lang="en-US" dirty="0"/>
          </a:p>
        </p:txBody>
      </p:sp>
      <p:sp>
        <p:nvSpPr>
          <p:cNvPr id="4" name="Slide Number Placeholder 3"/>
          <p:cNvSpPr>
            <a:spLocks noGrp="1"/>
          </p:cNvSpPr>
          <p:nvPr>
            <p:ph type="sldNum" sz="quarter" idx="5"/>
          </p:nvPr>
        </p:nvSpPr>
        <p:spPr/>
        <p:txBody>
          <a:bodyPr/>
          <a:lstStyle/>
          <a:p>
            <a:fld id="{8ACCF909-D638-4DCA-B965-8F5B0990D7F3}" type="slidenum">
              <a:rPr lang="en-US" smtClean="0"/>
              <a:t>22</a:t>
            </a:fld>
            <a:endParaRPr lang="en-US"/>
          </a:p>
        </p:txBody>
      </p:sp>
    </p:spTree>
    <p:extLst>
      <p:ext uri="{BB962C8B-B14F-4D97-AF65-F5344CB8AC3E}">
        <p14:creationId xmlns:p14="http://schemas.microsoft.com/office/powerpoint/2010/main" val="22373653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u="sng" dirty="0">
                <a:solidFill>
                  <a:schemeClr val="bg1"/>
                </a:solidFill>
                <a:cs typeface="Segoe UI Semilight" panose="020B0402040204020203" pitchFamily="34" charset="0"/>
              </a:rPr>
              <a:t>Single Responsibility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cs typeface="Segoe UI Semilight" panose="020B0402040204020203" pitchFamily="34" charset="0"/>
              </a:rPr>
              <a:t>Functions are single-purposed, reusable pieces of code that process an input and return a result</a:t>
            </a:r>
          </a:p>
        </p:txBody>
      </p:sp>
      <p:sp>
        <p:nvSpPr>
          <p:cNvPr id="4" name="Slide Number Placeholder 3"/>
          <p:cNvSpPr>
            <a:spLocks noGrp="1"/>
          </p:cNvSpPr>
          <p:nvPr>
            <p:ph type="sldNum" sz="quarter" idx="5"/>
          </p:nvPr>
        </p:nvSpPr>
        <p:spPr/>
        <p:txBody>
          <a:bodyPr/>
          <a:lstStyle/>
          <a:p>
            <a:fld id="{8ACCF909-D638-4DCA-B965-8F5B0990D7F3}" type="slidenum">
              <a:rPr lang="en-US" smtClean="0"/>
              <a:t>23</a:t>
            </a:fld>
            <a:endParaRPr lang="en-US"/>
          </a:p>
        </p:txBody>
      </p:sp>
    </p:spTree>
    <p:extLst>
      <p:ext uri="{BB962C8B-B14F-4D97-AF65-F5344CB8AC3E}">
        <p14:creationId xmlns:p14="http://schemas.microsoft.com/office/powerpoint/2010/main" val="40964788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Short Lived</a:t>
            </a:r>
            <a:endParaRPr lang="en-US" b="0" u="none"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cs typeface="Segoe UI Semilight" panose="020B0402040204020203" pitchFamily="34" charset="0"/>
              </a:rPr>
              <a:t>Functions don’t stick around when finished executing, freeing up resources for further executions</a:t>
            </a:r>
          </a:p>
        </p:txBody>
      </p:sp>
      <p:sp>
        <p:nvSpPr>
          <p:cNvPr id="4" name="Slide Number Placeholder 3"/>
          <p:cNvSpPr>
            <a:spLocks noGrp="1"/>
          </p:cNvSpPr>
          <p:nvPr>
            <p:ph type="sldNum" sz="quarter" idx="5"/>
          </p:nvPr>
        </p:nvSpPr>
        <p:spPr/>
        <p:txBody>
          <a:bodyPr/>
          <a:lstStyle/>
          <a:p>
            <a:fld id="{8ACCF909-D638-4DCA-B965-8F5B0990D7F3}" type="slidenum">
              <a:rPr lang="en-US" smtClean="0"/>
              <a:t>24</a:t>
            </a:fld>
            <a:endParaRPr lang="en-US"/>
          </a:p>
        </p:txBody>
      </p:sp>
    </p:spTree>
    <p:extLst>
      <p:ext uri="{BB962C8B-B14F-4D97-AF65-F5344CB8AC3E}">
        <p14:creationId xmlns:p14="http://schemas.microsoft.com/office/powerpoint/2010/main" val="21711156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Infrastructure as a Service</a:t>
            </a:r>
          </a:p>
        </p:txBody>
      </p:sp>
      <p:sp>
        <p:nvSpPr>
          <p:cNvPr id="4" name="Slide Number Placeholder 3"/>
          <p:cNvSpPr>
            <a:spLocks noGrp="1"/>
          </p:cNvSpPr>
          <p:nvPr>
            <p:ph type="sldNum" sz="quarter" idx="5"/>
          </p:nvPr>
        </p:nvSpPr>
        <p:spPr/>
        <p:txBody>
          <a:bodyPr/>
          <a:lstStyle/>
          <a:p>
            <a:fld id="{8ACCF909-D638-4DCA-B965-8F5B0990D7F3}" type="slidenum">
              <a:rPr lang="en-US" smtClean="0"/>
              <a:t>6</a:t>
            </a:fld>
            <a:endParaRPr lang="en-US"/>
          </a:p>
        </p:txBody>
      </p:sp>
    </p:spTree>
    <p:extLst>
      <p:ext uri="{BB962C8B-B14F-4D97-AF65-F5344CB8AC3E}">
        <p14:creationId xmlns:p14="http://schemas.microsoft.com/office/powerpoint/2010/main" val="3480490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Stateless</a:t>
            </a:r>
            <a:endParaRPr lang="en-US" b="0" u="none"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cs typeface="Segoe UI Semilight" panose="020B0402040204020203" pitchFamily="34" charset="0"/>
              </a:rPr>
              <a:t>Functions don’t hold any persistent state and don’t rely on the state of any other processes</a:t>
            </a:r>
          </a:p>
        </p:txBody>
      </p:sp>
      <p:sp>
        <p:nvSpPr>
          <p:cNvPr id="4" name="Slide Number Placeholder 3"/>
          <p:cNvSpPr>
            <a:spLocks noGrp="1"/>
          </p:cNvSpPr>
          <p:nvPr>
            <p:ph type="sldNum" sz="quarter" idx="5"/>
          </p:nvPr>
        </p:nvSpPr>
        <p:spPr/>
        <p:txBody>
          <a:bodyPr/>
          <a:lstStyle/>
          <a:p>
            <a:fld id="{8ACCF909-D638-4DCA-B965-8F5B0990D7F3}" type="slidenum">
              <a:rPr lang="en-US" smtClean="0"/>
              <a:t>25</a:t>
            </a:fld>
            <a:endParaRPr lang="en-US"/>
          </a:p>
        </p:txBody>
      </p:sp>
    </p:spTree>
    <p:extLst>
      <p:ext uri="{BB962C8B-B14F-4D97-AF65-F5344CB8AC3E}">
        <p14:creationId xmlns:p14="http://schemas.microsoft.com/office/powerpoint/2010/main" val="27532766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2418516"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dirty="0"/>
              <a:t>Event Grid</a:t>
            </a:r>
            <a:r>
              <a:rPr lang="en-US" b="0" dirty="0"/>
              <a:t> is a fully managed event routing service that enables rich application scenarios by connecting serverless logic to event coming from multiple Azure services or from your own apps.</a:t>
            </a:r>
            <a:endParaRPr lang="en-US" dirty="0"/>
          </a:p>
        </p:txBody>
      </p:sp>
      <p:sp>
        <p:nvSpPr>
          <p:cNvPr id="4" name="Slide Number Placeholder 3"/>
          <p:cNvSpPr>
            <a:spLocks noGrp="1"/>
          </p:cNvSpPr>
          <p:nvPr>
            <p:ph type="sldNum" sz="quarter" idx="5"/>
          </p:nvPr>
        </p:nvSpPr>
        <p:spPr/>
        <p:txBody>
          <a:bodyPr/>
          <a:lstStyle/>
          <a:p>
            <a:fld id="{8ACCF909-D638-4DCA-B965-8F5B0990D7F3}" type="slidenum">
              <a:rPr lang="en-US" smtClean="0"/>
              <a:t>33</a:t>
            </a:fld>
            <a:endParaRPr lang="en-US"/>
          </a:p>
        </p:txBody>
      </p:sp>
    </p:spTree>
    <p:extLst>
      <p:ext uri="{BB962C8B-B14F-4D97-AF65-F5344CB8AC3E}">
        <p14:creationId xmlns:p14="http://schemas.microsoft.com/office/powerpoint/2010/main" val="36376528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2418516"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dirty="0"/>
              <a:t>Logic Apps</a:t>
            </a:r>
            <a:r>
              <a:rPr lang="en-US" b="0" dirty="0"/>
              <a:t> provides serverless workflows that allow developers to easily integrate data with their apps instead of writing complex glue code between disparate systems.  Logic Apps also allow you to orchestrate and connect the serverless functions and APIs of your application.</a:t>
            </a:r>
          </a:p>
        </p:txBody>
      </p:sp>
      <p:sp>
        <p:nvSpPr>
          <p:cNvPr id="4" name="Slide Number Placeholder 3"/>
          <p:cNvSpPr>
            <a:spLocks noGrp="1"/>
          </p:cNvSpPr>
          <p:nvPr>
            <p:ph type="sldNum" sz="quarter" idx="5"/>
          </p:nvPr>
        </p:nvSpPr>
        <p:spPr/>
        <p:txBody>
          <a:bodyPr/>
          <a:lstStyle/>
          <a:p>
            <a:fld id="{8ACCF909-D638-4DCA-B965-8F5B0990D7F3}" type="slidenum">
              <a:rPr lang="en-US" smtClean="0"/>
              <a:t>34</a:t>
            </a:fld>
            <a:endParaRPr lang="en-US"/>
          </a:p>
        </p:txBody>
      </p:sp>
    </p:spTree>
    <p:extLst>
      <p:ext uri="{BB962C8B-B14F-4D97-AF65-F5344CB8AC3E}">
        <p14:creationId xmlns:p14="http://schemas.microsoft.com/office/powerpoint/2010/main" val="425870888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dirty="0"/>
              <a:t>Azure Functions</a:t>
            </a:r>
            <a:r>
              <a:rPr lang="en-US" b="0" dirty="0"/>
              <a:t> is an event-driven compute experience that allows you to execute your code, written in the programming language of your choice, without worrying about servers.  Benefit from scale on demand and never pay for idle capacity.</a:t>
            </a:r>
          </a:p>
          <a:p>
            <a:endParaRPr lang="en-US" dirty="0"/>
          </a:p>
          <a:p>
            <a:r>
              <a:rPr lang="en-US" dirty="0"/>
              <a:t>Next slide – Backend as a Service</a:t>
            </a:r>
          </a:p>
        </p:txBody>
      </p:sp>
      <p:sp>
        <p:nvSpPr>
          <p:cNvPr id="4" name="Slide Number Placeholder 3"/>
          <p:cNvSpPr>
            <a:spLocks noGrp="1"/>
          </p:cNvSpPr>
          <p:nvPr>
            <p:ph type="sldNum" sz="quarter" idx="5"/>
          </p:nvPr>
        </p:nvSpPr>
        <p:spPr/>
        <p:txBody>
          <a:bodyPr/>
          <a:lstStyle/>
          <a:p>
            <a:fld id="{8ACCF909-D638-4DCA-B965-8F5B0990D7F3}" type="slidenum">
              <a:rPr lang="en-US" smtClean="0"/>
              <a:t>35</a:t>
            </a:fld>
            <a:endParaRPr lang="en-US"/>
          </a:p>
        </p:txBody>
      </p:sp>
    </p:spTree>
    <p:extLst>
      <p:ext uri="{BB962C8B-B14F-4D97-AF65-F5344CB8AC3E}">
        <p14:creationId xmlns:p14="http://schemas.microsoft.com/office/powerpoint/2010/main" val="38847414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indent="-457200">
              <a:buFont typeface="Arial" panose="020B0604020202020204" pitchFamily="34" charset="0"/>
              <a:buChar char="•"/>
            </a:pPr>
            <a:endParaRPr lang="en-US" b="0" dirty="0"/>
          </a:p>
          <a:p>
            <a:pPr marL="0" indent="0">
              <a:buFont typeface="Arial" panose="020B0604020202020204" pitchFamily="34" charset="0"/>
              <a:buNone/>
            </a:pPr>
            <a:r>
              <a:rPr lang="en-US" b="1" dirty="0"/>
              <a:t>Azure Databases</a:t>
            </a:r>
            <a:r>
              <a:rPr lang="en-US" b="0" dirty="0"/>
              <a:t> deliver a database ally for your serverless app.  Azure SQL, MySQL, and Progress provide industry standard database capabilities.  Cosmos DB is a multi-model database service that provides transparent scaling and replication of your data to wherever your users are.</a:t>
            </a:r>
          </a:p>
        </p:txBody>
      </p:sp>
      <p:sp>
        <p:nvSpPr>
          <p:cNvPr id="4" name="Slide Number Placeholder 3"/>
          <p:cNvSpPr>
            <a:spLocks noGrp="1"/>
          </p:cNvSpPr>
          <p:nvPr>
            <p:ph type="sldNum" sz="quarter" idx="5"/>
          </p:nvPr>
        </p:nvSpPr>
        <p:spPr/>
        <p:txBody>
          <a:bodyPr/>
          <a:lstStyle/>
          <a:p>
            <a:fld id="{8ACCF909-D638-4DCA-B965-8F5B0990D7F3}" type="slidenum">
              <a:rPr lang="en-US" smtClean="0"/>
              <a:t>36</a:t>
            </a:fld>
            <a:endParaRPr lang="en-US"/>
          </a:p>
        </p:txBody>
      </p:sp>
    </p:spTree>
    <p:extLst>
      <p:ext uri="{BB962C8B-B14F-4D97-AF65-F5344CB8AC3E}">
        <p14:creationId xmlns:p14="http://schemas.microsoft.com/office/powerpoint/2010/main" val="406621499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indent="-457200">
              <a:buFont typeface="Arial" panose="020B0604020202020204" pitchFamily="34" charset="0"/>
              <a:buChar char="•"/>
            </a:pPr>
            <a:endParaRPr lang="en-US" b="0" dirty="0"/>
          </a:p>
          <a:p>
            <a:pPr marL="0" indent="0">
              <a:buFont typeface="Arial" panose="020B0604020202020204" pitchFamily="34" charset="0"/>
              <a:buNone/>
            </a:pPr>
            <a:r>
              <a:rPr lang="en-US" b="1" dirty="0"/>
              <a:t>Azure Storage</a:t>
            </a:r>
            <a:r>
              <a:rPr lang="en-US" b="0" dirty="0"/>
              <a:t> provides durable, highly available, and massively scalable cloud storage to developers for cloud applications.  Get options for unstructured object data, structured datasets, file storage, and queue storage for serverless communication between cloud apps.</a:t>
            </a:r>
          </a:p>
        </p:txBody>
      </p:sp>
      <p:sp>
        <p:nvSpPr>
          <p:cNvPr id="4" name="Slide Number Placeholder 3"/>
          <p:cNvSpPr>
            <a:spLocks noGrp="1"/>
          </p:cNvSpPr>
          <p:nvPr>
            <p:ph type="sldNum" sz="quarter" idx="5"/>
          </p:nvPr>
        </p:nvSpPr>
        <p:spPr/>
        <p:txBody>
          <a:bodyPr/>
          <a:lstStyle/>
          <a:p>
            <a:fld id="{8ACCF909-D638-4DCA-B965-8F5B0990D7F3}" type="slidenum">
              <a:rPr lang="en-US" smtClean="0"/>
              <a:t>37</a:t>
            </a:fld>
            <a:endParaRPr lang="en-US"/>
          </a:p>
        </p:txBody>
      </p:sp>
    </p:spTree>
    <p:extLst>
      <p:ext uri="{BB962C8B-B14F-4D97-AF65-F5344CB8AC3E}">
        <p14:creationId xmlns:p14="http://schemas.microsoft.com/office/powerpoint/2010/main" val="194188941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dirty="0"/>
              <a:t>Azure Active Directory</a:t>
            </a:r>
            <a:r>
              <a:rPr lang="en-US" b="0" dirty="0"/>
              <a:t> provides cloud-based identity and access management.  Using it, developers can securely control access to resources and manage and authenticate the users of their serverless apps.</a:t>
            </a:r>
            <a:endParaRPr lang="en-US" dirty="0"/>
          </a:p>
        </p:txBody>
      </p:sp>
      <p:sp>
        <p:nvSpPr>
          <p:cNvPr id="4" name="Slide Number Placeholder 3"/>
          <p:cNvSpPr>
            <a:spLocks noGrp="1"/>
          </p:cNvSpPr>
          <p:nvPr>
            <p:ph type="sldNum" sz="quarter" idx="5"/>
          </p:nvPr>
        </p:nvSpPr>
        <p:spPr/>
        <p:txBody>
          <a:bodyPr/>
          <a:lstStyle/>
          <a:p>
            <a:fld id="{8ACCF909-D638-4DCA-B965-8F5B0990D7F3}" type="slidenum">
              <a:rPr lang="en-US" smtClean="0"/>
              <a:t>38</a:t>
            </a:fld>
            <a:endParaRPr lang="en-US"/>
          </a:p>
        </p:txBody>
      </p:sp>
    </p:spTree>
    <p:extLst>
      <p:ext uri="{BB962C8B-B14F-4D97-AF65-F5344CB8AC3E}">
        <p14:creationId xmlns:p14="http://schemas.microsoft.com/office/powerpoint/2010/main" val="337338236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dirty="0"/>
              <a:t>IoT</a:t>
            </a:r>
            <a:endParaRPr lang="en-US" dirty="0"/>
          </a:p>
        </p:txBody>
      </p:sp>
      <p:sp>
        <p:nvSpPr>
          <p:cNvPr id="4" name="Slide Number Placeholder 3"/>
          <p:cNvSpPr>
            <a:spLocks noGrp="1"/>
          </p:cNvSpPr>
          <p:nvPr>
            <p:ph type="sldNum" sz="quarter" idx="5"/>
          </p:nvPr>
        </p:nvSpPr>
        <p:spPr/>
        <p:txBody>
          <a:bodyPr/>
          <a:lstStyle/>
          <a:p>
            <a:fld id="{8ACCF909-D638-4DCA-B965-8F5B0990D7F3}" type="slidenum">
              <a:rPr lang="en-US" smtClean="0"/>
              <a:t>39</a:t>
            </a:fld>
            <a:endParaRPr lang="en-US"/>
          </a:p>
        </p:txBody>
      </p:sp>
    </p:spTree>
    <p:extLst>
      <p:ext uri="{BB962C8B-B14F-4D97-AF65-F5344CB8AC3E}">
        <p14:creationId xmlns:p14="http://schemas.microsoft.com/office/powerpoint/2010/main" val="211286211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dirty="0"/>
              <a:t>Azure Stream Analytics</a:t>
            </a:r>
            <a:r>
              <a:rPr lang="en-US" b="0" dirty="0"/>
              <a:t> is a fully managed analytics service for real-life streaming data.  It allows you to author queries in simple, declarative, SQL-like language, and you only pay for the processing used per job.  </a:t>
            </a:r>
            <a:r>
              <a:rPr lang="en-US" b="1" dirty="0"/>
              <a:t>Event hubs</a:t>
            </a:r>
            <a:r>
              <a:rPr lang="en-US" b="0" dirty="0"/>
              <a:t> is a fully managed service that simplifies mass ingestion of small data inputs, typically from devices and sensors, to process, route, and store the data.</a:t>
            </a:r>
            <a:endParaRPr lang="en-US" dirty="0"/>
          </a:p>
        </p:txBody>
      </p:sp>
      <p:sp>
        <p:nvSpPr>
          <p:cNvPr id="4" name="Slide Number Placeholder 3"/>
          <p:cNvSpPr>
            <a:spLocks noGrp="1"/>
          </p:cNvSpPr>
          <p:nvPr>
            <p:ph type="sldNum" sz="quarter" idx="5"/>
          </p:nvPr>
        </p:nvSpPr>
        <p:spPr/>
        <p:txBody>
          <a:bodyPr/>
          <a:lstStyle/>
          <a:p>
            <a:fld id="{8ACCF909-D638-4DCA-B965-8F5B0990D7F3}" type="slidenum">
              <a:rPr lang="en-US" smtClean="0"/>
              <a:t>40</a:t>
            </a:fld>
            <a:endParaRPr lang="en-US"/>
          </a:p>
        </p:txBody>
      </p:sp>
    </p:spTree>
    <p:extLst>
      <p:ext uri="{BB962C8B-B14F-4D97-AF65-F5344CB8AC3E}">
        <p14:creationId xmlns:p14="http://schemas.microsoft.com/office/powerpoint/2010/main" val="251735470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dirty="0"/>
              <a:t>Azure Bot Service</a:t>
            </a:r>
            <a:r>
              <a:rPr lang="en-US" b="0" dirty="0"/>
              <a:t> allows you to build intelligent serverless bots that can interact with your users contextually through multiple channels like text/SMS, Skype, Microsoft Teams, Slack, Office 365, Twitter, and other popular services.  </a:t>
            </a:r>
            <a:r>
              <a:rPr lang="en-US" b="1" dirty="0"/>
              <a:t>Cognitive Services</a:t>
            </a:r>
            <a:r>
              <a:rPr lang="en-US" b="0" dirty="0"/>
              <a:t> allows you to easily add intelligent features such as emotion and sentiment detection, vision, and speech recognition, language understanding, and knowledge and search – into your app.  Using these services through serverless code or logic workflows minimizes the learning curve for creating intelligent apps.</a:t>
            </a:r>
            <a:endParaRPr lang="en-US" b="1" dirty="0"/>
          </a:p>
        </p:txBody>
      </p:sp>
      <p:sp>
        <p:nvSpPr>
          <p:cNvPr id="4" name="Slide Number Placeholder 3"/>
          <p:cNvSpPr>
            <a:spLocks noGrp="1"/>
          </p:cNvSpPr>
          <p:nvPr>
            <p:ph type="sldNum" sz="quarter" idx="5"/>
          </p:nvPr>
        </p:nvSpPr>
        <p:spPr/>
        <p:txBody>
          <a:bodyPr/>
          <a:lstStyle/>
          <a:p>
            <a:fld id="{8ACCF909-D638-4DCA-B965-8F5B0990D7F3}" type="slidenum">
              <a:rPr lang="en-US" smtClean="0"/>
              <a:t>41</a:t>
            </a:fld>
            <a:endParaRPr lang="en-US"/>
          </a:p>
        </p:txBody>
      </p:sp>
    </p:spTree>
    <p:extLst>
      <p:ext uri="{BB962C8B-B14F-4D97-AF65-F5344CB8AC3E}">
        <p14:creationId xmlns:p14="http://schemas.microsoft.com/office/powerpoint/2010/main" val="186612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Infrastructure as a Service</a:t>
            </a:r>
          </a:p>
        </p:txBody>
      </p:sp>
      <p:sp>
        <p:nvSpPr>
          <p:cNvPr id="4" name="Slide Number Placeholder 3"/>
          <p:cNvSpPr>
            <a:spLocks noGrp="1"/>
          </p:cNvSpPr>
          <p:nvPr>
            <p:ph type="sldNum" sz="quarter" idx="5"/>
          </p:nvPr>
        </p:nvSpPr>
        <p:spPr/>
        <p:txBody>
          <a:bodyPr/>
          <a:lstStyle/>
          <a:p>
            <a:fld id="{8ACCF909-D638-4DCA-B965-8F5B0990D7F3}" type="slidenum">
              <a:rPr lang="en-US" smtClean="0"/>
              <a:t>7</a:t>
            </a:fld>
            <a:endParaRPr lang="en-US"/>
          </a:p>
        </p:txBody>
      </p:sp>
    </p:spTree>
    <p:extLst>
      <p:ext uri="{BB962C8B-B14F-4D97-AF65-F5344CB8AC3E}">
        <p14:creationId xmlns:p14="http://schemas.microsoft.com/office/powerpoint/2010/main" val="219868719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ACCF909-D638-4DCA-B965-8F5B0990D7F3}" type="slidenum">
              <a:rPr lang="en-US" smtClean="0"/>
              <a:t>42</a:t>
            </a:fld>
            <a:endParaRPr lang="en-US"/>
          </a:p>
        </p:txBody>
      </p:sp>
    </p:spTree>
    <p:extLst>
      <p:ext uri="{BB962C8B-B14F-4D97-AF65-F5344CB8AC3E}">
        <p14:creationId xmlns:p14="http://schemas.microsoft.com/office/powerpoint/2010/main" val="10462518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Choice of language: </a:t>
            </a:r>
            <a:r>
              <a:rPr lang="en-US" dirty="0"/>
              <a:t>Azure Functions is a polyglot solution which allows you to write functions in not just C#, F#, and JavaScript, but also Java, Python, TypeScript, and even PowerShell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TypeScript supported through transpiling to JavaScript</a:t>
            </a:r>
          </a:p>
        </p:txBody>
      </p:sp>
      <p:sp>
        <p:nvSpPr>
          <p:cNvPr id="4" name="Slide Number Placeholder 3"/>
          <p:cNvSpPr>
            <a:spLocks noGrp="1"/>
          </p:cNvSpPr>
          <p:nvPr>
            <p:ph type="sldNum" sz="quarter" idx="5"/>
          </p:nvPr>
        </p:nvSpPr>
        <p:spPr/>
        <p:txBody>
          <a:bodyPr/>
          <a:lstStyle/>
          <a:p>
            <a:fld id="{8ACCF909-D638-4DCA-B965-8F5B0990D7F3}" type="slidenum">
              <a:rPr lang="en-US" smtClean="0"/>
              <a:t>43</a:t>
            </a:fld>
            <a:endParaRPr lang="en-US"/>
          </a:p>
        </p:txBody>
      </p:sp>
    </p:spTree>
    <p:extLst>
      <p:ext uri="{BB962C8B-B14F-4D97-AF65-F5344CB8AC3E}">
        <p14:creationId xmlns:p14="http://schemas.microsoft.com/office/powerpoint/2010/main" val="17131677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8ACCF909-D638-4DCA-B965-8F5B0990D7F3}" type="slidenum">
              <a:rPr lang="en-US" smtClean="0"/>
              <a:t>44</a:t>
            </a:fld>
            <a:endParaRPr lang="en-US"/>
          </a:p>
        </p:txBody>
      </p:sp>
    </p:spTree>
    <p:extLst>
      <p:ext uri="{BB962C8B-B14F-4D97-AF65-F5344CB8AC3E}">
        <p14:creationId xmlns:p14="http://schemas.microsoft.com/office/powerpoint/2010/main" val="140828501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Pay-per-use pricing model:</a:t>
            </a:r>
            <a:r>
              <a:rPr lang="en-US" b="0" dirty="0"/>
              <a:t> </a:t>
            </a:r>
            <a:r>
              <a:rPr lang="en-US" dirty="0"/>
              <a:t>Pay for only the time spent running your code.  Azure Functions consumption plan is based on per-second resource consumption and executions.</a:t>
            </a:r>
            <a:endParaRPr lang="en-US" b="1" dirty="0"/>
          </a:p>
        </p:txBody>
      </p:sp>
      <p:sp>
        <p:nvSpPr>
          <p:cNvPr id="4" name="Slide Number Placeholder 3"/>
          <p:cNvSpPr>
            <a:spLocks noGrp="1"/>
          </p:cNvSpPr>
          <p:nvPr>
            <p:ph type="sldNum" sz="quarter" idx="5"/>
          </p:nvPr>
        </p:nvSpPr>
        <p:spPr/>
        <p:txBody>
          <a:bodyPr/>
          <a:lstStyle/>
          <a:p>
            <a:fld id="{8ACCF909-D638-4DCA-B965-8F5B0990D7F3}" type="slidenum">
              <a:rPr lang="en-US" smtClean="0"/>
              <a:t>45</a:t>
            </a:fld>
            <a:endParaRPr lang="en-US"/>
          </a:p>
        </p:txBody>
      </p:sp>
    </p:spTree>
    <p:extLst>
      <p:ext uri="{BB962C8B-B14F-4D97-AF65-F5344CB8AC3E}">
        <p14:creationId xmlns:p14="http://schemas.microsoft.com/office/powerpoint/2010/main" val="182050982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Bring your own dependencies:</a:t>
            </a:r>
            <a:r>
              <a:rPr lang="en-US" b="0" dirty="0"/>
              <a:t> </a:t>
            </a:r>
            <a:r>
              <a:rPr lang="en-US" dirty="0"/>
              <a:t>Functions support both NuGet and NPM, so you can use your favorite libraries.</a:t>
            </a:r>
            <a:endParaRPr lang="en-US" b="1" dirty="0"/>
          </a:p>
        </p:txBody>
      </p:sp>
      <p:sp>
        <p:nvSpPr>
          <p:cNvPr id="4" name="Slide Number Placeholder 3"/>
          <p:cNvSpPr>
            <a:spLocks noGrp="1"/>
          </p:cNvSpPr>
          <p:nvPr>
            <p:ph type="sldNum" sz="quarter" idx="5"/>
          </p:nvPr>
        </p:nvSpPr>
        <p:spPr/>
        <p:txBody>
          <a:bodyPr/>
          <a:lstStyle/>
          <a:p>
            <a:fld id="{8ACCF909-D638-4DCA-B965-8F5B0990D7F3}" type="slidenum">
              <a:rPr lang="en-US" smtClean="0"/>
              <a:t>46</a:t>
            </a:fld>
            <a:endParaRPr lang="en-US"/>
          </a:p>
        </p:txBody>
      </p:sp>
    </p:spTree>
    <p:extLst>
      <p:ext uri="{BB962C8B-B14F-4D97-AF65-F5344CB8AC3E}">
        <p14:creationId xmlns:p14="http://schemas.microsoft.com/office/powerpoint/2010/main" val="224583684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Integrated security:</a:t>
            </a:r>
            <a:r>
              <a:rPr lang="en-US" b="0" dirty="0"/>
              <a:t> </a:t>
            </a:r>
            <a:r>
              <a:rPr lang="en-US" dirty="0"/>
              <a:t>Protect HTTP-triggered functions with OAuth providers such as Azure Active Directory, Facebook, Google, Twitter, and Microsoft Account.</a:t>
            </a:r>
            <a:endParaRPr lang="en-US" b="1" dirty="0"/>
          </a:p>
        </p:txBody>
      </p:sp>
      <p:sp>
        <p:nvSpPr>
          <p:cNvPr id="4" name="Slide Number Placeholder 3"/>
          <p:cNvSpPr>
            <a:spLocks noGrp="1"/>
          </p:cNvSpPr>
          <p:nvPr>
            <p:ph type="sldNum" sz="quarter" idx="5"/>
          </p:nvPr>
        </p:nvSpPr>
        <p:spPr/>
        <p:txBody>
          <a:bodyPr/>
          <a:lstStyle/>
          <a:p>
            <a:fld id="{8ACCF909-D638-4DCA-B965-8F5B0990D7F3}" type="slidenum">
              <a:rPr lang="en-US" smtClean="0"/>
              <a:t>47</a:t>
            </a:fld>
            <a:endParaRPr lang="en-US"/>
          </a:p>
        </p:txBody>
      </p:sp>
    </p:spTree>
    <p:extLst>
      <p:ext uri="{BB962C8B-B14F-4D97-AF65-F5344CB8AC3E}">
        <p14:creationId xmlns:p14="http://schemas.microsoft.com/office/powerpoint/2010/main" val="383856073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Simplified integration: </a:t>
            </a:r>
            <a:r>
              <a:rPr lang="en-US" dirty="0"/>
              <a:t>Easily leverage Azure services and software-as-a-service (SaaS) offerings.  These services can trigger your function and start execution or they can serve as input and output for your code.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Such services include Cosmos DB, Event Hubs, Event Grid, Mobile Apps, Notification Hubs, Service Bus, Azure Storage, GitHub, and Twilio SMS messages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u="sng" dirty="0"/>
              <a:t>Azure Services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err="1"/>
              <a:t>CosmosDB</a:t>
            </a:r>
            <a:endParaRPr lang="en-US" b="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Event Hubs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Event Grid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Notifications Hub</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Azure Storage (blob, queue)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u="sng" dirty="0"/>
              <a:t>3</a:t>
            </a:r>
            <a:r>
              <a:rPr lang="en-US" b="0" u="sng" baseline="30000" dirty="0"/>
              <a:t>rd</a:t>
            </a:r>
            <a:r>
              <a:rPr lang="en-US" b="0" u="sng" dirty="0"/>
              <a:t> Party Services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RabbitMQ</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GitHub</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err="1"/>
              <a:t>Twillio</a:t>
            </a:r>
            <a:endParaRPr lang="en-US" b="0" dirty="0"/>
          </a:p>
        </p:txBody>
      </p:sp>
      <p:sp>
        <p:nvSpPr>
          <p:cNvPr id="4" name="Slide Number Placeholder 3"/>
          <p:cNvSpPr>
            <a:spLocks noGrp="1"/>
          </p:cNvSpPr>
          <p:nvPr>
            <p:ph type="sldNum" sz="quarter" idx="5"/>
          </p:nvPr>
        </p:nvSpPr>
        <p:spPr/>
        <p:txBody>
          <a:bodyPr/>
          <a:lstStyle/>
          <a:p>
            <a:fld id="{8ACCF909-D638-4DCA-B965-8F5B0990D7F3}" type="slidenum">
              <a:rPr lang="en-US" smtClean="0"/>
              <a:t>48</a:t>
            </a:fld>
            <a:endParaRPr lang="en-US"/>
          </a:p>
        </p:txBody>
      </p:sp>
    </p:spTree>
    <p:extLst>
      <p:ext uri="{BB962C8B-B14F-4D97-AF65-F5344CB8AC3E}">
        <p14:creationId xmlns:p14="http://schemas.microsoft.com/office/powerpoint/2010/main" val="404601119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dirty="0"/>
              <a:t>Flexible development:</a:t>
            </a:r>
            <a:r>
              <a:rPr lang="en-US" b="0" dirty="0"/>
              <a:t> Code your functions right in the portal or set up continuous integration and deploy your code through GitHub, Visual Studio Team Services, and other support development tools including OneDrive, Bitbucket, Dropbox, and either a local or external Git repository</a:t>
            </a:r>
            <a:endParaRPr lang="en-US" b="1" dirty="0"/>
          </a:p>
        </p:txBody>
      </p:sp>
      <p:sp>
        <p:nvSpPr>
          <p:cNvPr id="4" name="Slide Number Placeholder 3"/>
          <p:cNvSpPr>
            <a:spLocks noGrp="1"/>
          </p:cNvSpPr>
          <p:nvPr>
            <p:ph type="sldNum" sz="quarter" idx="5"/>
          </p:nvPr>
        </p:nvSpPr>
        <p:spPr/>
        <p:txBody>
          <a:bodyPr/>
          <a:lstStyle/>
          <a:p>
            <a:fld id="{8ACCF909-D638-4DCA-B965-8F5B0990D7F3}" type="slidenum">
              <a:rPr lang="en-US" smtClean="0"/>
              <a:t>49</a:t>
            </a:fld>
            <a:endParaRPr lang="en-US"/>
          </a:p>
        </p:txBody>
      </p:sp>
    </p:spTree>
    <p:extLst>
      <p:ext uri="{BB962C8B-B14F-4D97-AF65-F5344CB8AC3E}">
        <p14:creationId xmlns:p14="http://schemas.microsoft.com/office/powerpoint/2010/main" val="269908639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Integrated security:</a:t>
            </a:r>
            <a:r>
              <a:rPr lang="en-US" b="0" dirty="0"/>
              <a:t> </a:t>
            </a:r>
            <a:r>
              <a:rPr lang="en-US" dirty="0"/>
              <a:t>Protect HTTP-triggered functions with OAuth providers such as Azure Active Directory, Facebook, Google, Twitter, and Microsoft Account.</a:t>
            </a:r>
            <a:endParaRPr lang="en-US" b="1" dirty="0"/>
          </a:p>
        </p:txBody>
      </p:sp>
      <p:sp>
        <p:nvSpPr>
          <p:cNvPr id="4" name="Slide Number Placeholder 3"/>
          <p:cNvSpPr>
            <a:spLocks noGrp="1"/>
          </p:cNvSpPr>
          <p:nvPr>
            <p:ph type="sldNum" sz="quarter" idx="5"/>
          </p:nvPr>
        </p:nvSpPr>
        <p:spPr/>
        <p:txBody>
          <a:bodyPr/>
          <a:lstStyle/>
          <a:p>
            <a:fld id="{8ACCF909-D638-4DCA-B965-8F5B0990D7F3}" type="slidenum">
              <a:rPr lang="en-US" smtClean="0"/>
              <a:t>50</a:t>
            </a:fld>
            <a:endParaRPr lang="en-US"/>
          </a:p>
        </p:txBody>
      </p:sp>
    </p:spTree>
    <p:extLst>
      <p:ext uri="{BB962C8B-B14F-4D97-AF65-F5344CB8AC3E}">
        <p14:creationId xmlns:p14="http://schemas.microsoft.com/office/powerpoint/2010/main" val="49377294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u="none" dirty="0"/>
              <a:t>Triggers are what cause a function to run.  A trigger defines how a function is invoked and a function must have exactly one trigger.  Triggers have associated date, which is often provided as the payload of the function.</a:t>
            </a:r>
          </a:p>
          <a:p>
            <a:endParaRPr lang="en-US" b="0" u="none" dirty="0"/>
          </a:p>
          <a:p>
            <a:r>
              <a:rPr lang="en-US" b="0" u="none" dirty="0"/>
              <a:t>Binding to a function is a way of declaratively connecting another resource to the function; bindings my be connected as </a:t>
            </a:r>
            <a:r>
              <a:rPr lang="en-US" b="0" i="1" u="none" dirty="0"/>
              <a:t>input bindings, output bindings, </a:t>
            </a:r>
            <a:r>
              <a:rPr lang="en-US" b="0" i="0" u="none" dirty="0"/>
              <a:t>or both.  Data from bindings is provided to the function as parameters.</a:t>
            </a:r>
          </a:p>
          <a:p>
            <a:endParaRPr lang="en-US" b="0" i="0" u="none" dirty="0"/>
          </a:p>
          <a:p>
            <a:r>
              <a:rPr lang="en-US" b="0" i="0" u="none" dirty="0"/>
              <a:t>You can mix and match different bindings to suit your needs.  Bindings are optional and a function might have one or multiple input and/or output bindings.</a:t>
            </a:r>
          </a:p>
        </p:txBody>
      </p:sp>
      <p:sp>
        <p:nvSpPr>
          <p:cNvPr id="4" name="Slide Number Placeholder 3"/>
          <p:cNvSpPr>
            <a:spLocks noGrp="1"/>
          </p:cNvSpPr>
          <p:nvPr>
            <p:ph type="sldNum" sz="quarter" idx="5"/>
          </p:nvPr>
        </p:nvSpPr>
        <p:spPr/>
        <p:txBody>
          <a:bodyPr/>
          <a:lstStyle/>
          <a:p>
            <a:fld id="{8ACCF909-D638-4DCA-B965-8F5B0990D7F3}" type="slidenum">
              <a:rPr lang="en-US" smtClean="0"/>
              <a:t>51</a:t>
            </a:fld>
            <a:endParaRPr lang="en-US"/>
          </a:p>
        </p:txBody>
      </p:sp>
    </p:spTree>
    <p:extLst>
      <p:ext uri="{BB962C8B-B14F-4D97-AF65-F5344CB8AC3E}">
        <p14:creationId xmlns:p14="http://schemas.microsoft.com/office/powerpoint/2010/main" val="4294963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indent="-457200">
              <a:buFont typeface="Arial" panose="020B0604020202020204" pitchFamily="34" charset="0"/>
              <a:buChar char="•"/>
            </a:pPr>
            <a:r>
              <a:rPr lang="en-US" dirty="0"/>
              <a:t>Only Problem: How to build your app to best solve business problem?</a:t>
            </a:r>
          </a:p>
        </p:txBody>
      </p:sp>
      <p:sp>
        <p:nvSpPr>
          <p:cNvPr id="4" name="Slide Number Placeholder 3"/>
          <p:cNvSpPr>
            <a:spLocks noGrp="1"/>
          </p:cNvSpPr>
          <p:nvPr>
            <p:ph type="sldNum" sz="quarter" idx="5"/>
          </p:nvPr>
        </p:nvSpPr>
        <p:spPr/>
        <p:txBody>
          <a:bodyPr/>
          <a:lstStyle/>
          <a:p>
            <a:fld id="{8ACCF909-D638-4DCA-B965-8F5B0990D7F3}" type="slidenum">
              <a:rPr lang="en-US" smtClean="0"/>
              <a:t>8</a:t>
            </a:fld>
            <a:endParaRPr lang="en-US"/>
          </a:p>
        </p:txBody>
      </p:sp>
    </p:spTree>
    <p:extLst>
      <p:ext uri="{BB962C8B-B14F-4D97-AF65-F5344CB8AC3E}">
        <p14:creationId xmlns:p14="http://schemas.microsoft.com/office/powerpoint/2010/main" val="66066229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Blob Storage</a:t>
            </a:r>
            <a:endParaRPr lang="en-US" b="0" u="none" dirty="0"/>
          </a:p>
          <a:p>
            <a:r>
              <a:rPr lang="en-US" b="0" u="none" dirty="0"/>
              <a:t>Trigger: Runa  function as blob storage data changes</a:t>
            </a:r>
          </a:p>
          <a:p>
            <a:r>
              <a:rPr lang="en-US" b="0" u="none" dirty="0"/>
              <a:t>Input: Read blob storage data in a function</a:t>
            </a:r>
          </a:p>
          <a:p>
            <a:r>
              <a:rPr lang="en-US" b="0" u="none" dirty="0"/>
              <a:t>Output: Allow a function to write blob storage data</a:t>
            </a:r>
            <a:endParaRPr lang="en-US" b="1" u="sng" dirty="0"/>
          </a:p>
        </p:txBody>
      </p:sp>
      <p:sp>
        <p:nvSpPr>
          <p:cNvPr id="4" name="Slide Number Placeholder 3"/>
          <p:cNvSpPr>
            <a:spLocks noGrp="1"/>
          </p:cNvSpPr>
          <p:nvPr>
            <p:ph type="sldNum" sz="quarter" idx="5"/>
          </p:nvPr>
        </p:nvSpPr>
        <p:spPr/>
        <p:txBody>
          <a:bodyPr/>
          <a:lstStyle/>
          <a:p>
            <a:fld id="{8ACCF909-D638-4DCA-B965-8F5B0990D7F3}" type="slidenum">
              <a:rPr lang="en-US" smtClean="0"/>
              <a:t>52</a:t>
            </a:fld>
            <a:endParaRPr lang="en-US"/>
          </a:p>
        </p:txBody>
      </p:sp>
    </p:spTree>
    <p:extLst>
      <p:ext uri="{BB962C8B-B14F-4D97-AF65-F5344CB8AC3E}">
        <p14:creationId xmlns:p14="http://schemas.microsoft.com/office/powerpoint/2010/main" val="102138071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u="sng" dirty="0"/>
          </a:p>
        </p:txBody>
      </p:sp>
      <p:sp>
        <p:nvSpPr>
          <p:cNvPr id="4" name="Slide Number Placeholder 3"/>
          <p:cNvSpPr>
            <a:spLocks noGrp="1"/>
          </p:cNvSpPr>
          <p:nvPr>
            <p:ph type="sldNum" sz="quarter" idx="5"/>
          </p:nvPr>
        </p:nvSpPr>
        <p:spPr/>
        <p:txBody>
          <a:bodyPr/>
          <a:lstStyle/>
          <a:p>
            <a:fld id="{8ACCF909-D638-4DCA-B965-8F5B0990D7F3}" type="slidenum">
              <a:rPr lang="en-US" smtClean="0"/>
              <a:t>53</a:t>
            </a:fld>
            <a:endParaRPr lang="en-US"/>
          </a:p>
        </p:txBody>
      </p:sp>
    </p:spTree>
    <p:extLst>
      <p:ext uri="{BB962C8B-B14F-4D97-AF65-F5344CB8AC3E}">
        <p14:creationId xmlns:p14="http://schemas.microsoft.com/office/powerpoint/2010/main" val="319425994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Cosmos DB</a:t>
            </a:r>
            <a:endParaRPr lang="en-US" b="0" u="none" dirty="0"/>
          </a:p>
          <a:p>
            <a:r>
              <a:rPr lang="en-US" b="0" u="none" dirty="0"/>
              <a:t>Trigger - </a:t>
            </a:r>
            <a:r>
              <a:rPr lang="en-US" dirty="0">
                <a:effectLst/>
              </a:rPr>
              <a:t>Run a function when an Azure Cosmos DB document is created or modified</a:t>
            </a:r>
            <a:endParaRPr lang="en-US" b="0" u="none" dirty="0"/>
          </a:p>
          <a:p>
            <a:r>
              <a:rPr lang="en-US" b="0" u="none" dirty="0"/>
              <a:t>Input – Read an Azure Cosmos DB document</a:t>
            </a:r>
          </a:p>
          <a:p>
            <a:r>
              <a:rPr lang="en-US" b="0" u="none" dirty="0"/>
              <a:t>Output – Save changes to an Azure Cosmos DB document</a:t>
            </a:r>
            <a:endParaRPr lang="en-US" b="1" u="sng" dirty="0"/>
          </a:p>
        </p:txBody>
      </p:sp>
      <p:sp>
        <p:nvSpPr>
          <p:cNvPr id="4" name="Slide Number Placeholder 3"/>
          <p:cNvSpPr>
            <a:spLocks noGrp="1"/>
          </p:cNvSpPr>
          <p:nvPr>
            <p:ph type="sldNum" sz="quarter" idx="5"/>
          </p:nvPr>
        </p:nvSpPr>
        <p:spPr/>
        <p:txBody>
          <a:bodyPr/>
          <a:lstStyle/>
          <a:p>
            <a:fld id="{8ACCF909-D638-4DCA-B965-8F5B0990D7F3}" type="slidenum">
              <a:rPr lang="en-US" smtClean="0"/>
              <a:t>54</a:t>
            </a:fld>
            <a:endParaRPr lang="en-US"/>
          </a:p>
        </p:txBody>
      </p:sp>
    </p:spTree>
    <p:extLst>
      <p:ext uri="{BB962C8B-B14F-4D97-AF65-F5344CB8AC3E}">
        <p14:creationId xmlns:p14="http://schemas.microsoft.com/office/powerpoint/2010/main" val="128271132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u="sng" dirty="0"/>
          </a:p>
        </p:txBody>
      </p:sp>
      <p:sp>
        <p:nvSpPr>
          <p:cNvPr id="4" name="Slide Number Placeholder 3"/>
          <p:cNvSpPr>
            <a:spLocks noGrp="1"/>
          </p:cNvSpPr>
          <p:nvPr>
            <p:ph type="sldNum" sz="quarter" idx="5"/>
          </p:nvPr>
        </p:nvSpPr>
        <p:spPr/>
        <p:txBody>
          <a:bodyPr/>
          <a:lstStyle/>
          <a:p>
            <a:fld id="{8ACCF909-D638-4DCA-B965-8F5B0990D7F3}" type="slidenum">
              <a:rPr lang="en-US" smtClean="0"/>
              <a:t>55</a:t>
            </a:fld>
            <a:endParaRPr lang="en-US"/>
          </a:p>
        </p:txBody>
      </p:sp>
    </p:spTree>
    <p:extLst>
      <p:ext uri="{BB962C8B-B14F-4D97-AF65-F5344CB8AC3E}">
        <p14:creationId xmlns:p14="http://schemas.microsoft.com/office/powerpoint/2010/main" val="125438799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err="1"/>
              <a:t>Dapr</a:t>
            </a:r>
            <a:endParaRPr lang="en-US" b="1" u="sng" dirty="0"/>
          </a:p>
          <a:p>
            <a:r>
              <a:rPr lang="en-US" b="0" u="none" dirty="0"/>
              <a:t>Trigger, Input, Output</a:t>
            </a:r>
          </a:p>
        </p:txBody>
      </p:sp>
      <p:sp>
        <p:nvSpPr>
          <p:cNvPr id="4" name="Slide Number Placeholder 3"/>
          <p:cNvSpPr>
            <a:spLocks noGrp="1"/>
          </p:cNvSpPr>
          <p:nvPr>
            <p:ph type="sldNum" sz="quarter" idx="5"/>
          </p:nvPr>
        </p:nvSpPr>
        <p:spPr/>
        <p:txBody>
          <a:bodyPr/>
          <a:lstStyle/>
          <a:p>
            <a:fld id="{8ACCF909-D638-4DCA-B965-8F5B0990D7F3}" type="slidenum">
              <a:rPr lang="en-US" smtClean="0"/>
              <a:t>56</a:t>
            </a:fld>
            <a:endParaRPr lang="en-US"/>
          </a:p>
        </p:txBody>
      </p:sp>
    </p:spTree>
    <p:extLst>
      <p:ext uri="{BB962C8B-B14F-4D97-AF65-F5344CB8AC3E}">
        <p14:creationId xmlns:p14="http://schemas.microsoft.com/office/powerpoint/2010/main" val="30091914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u="sng" dirty="0"/>
          </a:p>
        </p:txBody>
      </p:sp>
      <p:sp>
        <p:nvSpPr>
          <p:cNvPr id="4" name="Slide Number Placeholder 3"/>
          <p:cNvSpPr>
            <a:spLocks noGrp="1"/>
          </p:cNvSpPr>
          <p:nvPr>
            <p:ph type="sldNum" sz="quarter" idx="5"/>
          </p:nvPr>
        </p:nvSpPr>
        <p:spPr/>
        <p:txBody>
          <a:bodyPr/>
          <a:lstStyle/>
          <a:p>
            <a:fld id="{8ACCF909-D638-4DCA-B965-8F5B0990D7F3}" type="slidenum">
              <a:rPr lang="en-US" smtClean="0"/>
              <a:t>57</a:t>
            </a:fld>
            <a:endParaRPr lang="en-US"/>
          </a:p>
        </p:txBody>
      </p:sp>
    </p:spTree>
    <p:extLst>
      <p:ext uri="{BB962C8B-B14F-4D97-AF65-F5344CB8AC3E}">
        <p14:creationId xmlns:p14="http://schemas.microsoft.com/office/powerpoint/2010/main" val="160353058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Event Grid</a:t>
            </a:r>
          </a:p>
          <a:p>
            <a:r>
              <a:rPr lang="en-US" b="0" u="none" dirty="0"/>
              <a:t>Trigger – Run a function when an Event Grid event is dispatched</a:t>
            </a:r>
          </a:p>
          <a:p>
            <a:r>
              <a:rPr lang="en-US" b="0" u="none" dirty="0"/>
              <a:t>Output – Send an event Grid event</a:t>
            </a:r>
          </a:p>
        </p:txBody>
      </p:sp>
      <p:sp>
        <p:nvSpPr>
          <p:cNvPr id="4" name="Slide Number Placeholder 3"/>
          <p:cNvSpPr>
            <a:spLocks noGrp="1"/>
          </p:cNvSpPr>
          <p:nvPr>
            <p:ph type="sldNum" sz="quarter" idx="5"/>
          </p:nvPr>
        </p:nvSpPr>
        <p:spPr/>
        <p:txBody>
          <a:bodyPr/>
          <a:lstStyle/>
          <a:p>
            <a:fld id="{8ACCF909-D638-4DCA-B965-8F5B0990D7F3}" type="slidenum">
              <a:rPr lang="en-US" smtClean="0"/>
              <a:t>58</a:t>
            </a:fld>
            <a:endParaRPr lang="en-US"/>
          </a:p>
        </p:txBody>
      </p:sp>
    </p:spTree>
    <p:extLst>
      <p:ext uri="{BB962C8B-B14F-4D97-AF65-F5344CB8AC3E}">
        <p14:creationId xmlns:p14="http://schemas.microsoft.com/office/powerpoint/2010/main" val="389477996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u="sng" dirty="0"/>
          </a:p>
        </p:txBody>
      </p:sp>
      <p:sp>
        <p:nvSpPr>
          <p:cNvPr id="4" name="Slide Number Placeholder 3"/>
          <p:cNvSpPr>
            <a:spLocks noGrp="1"/>
          </p:cNvSpPr>
          <p:nvPr>
            <p:ph type="sldNum" sz="quarter" idx="5"/>
          </p:nvPr>
        </p:nvSpPr>
        <p:spPr/>
        <p:txBody>
          <a:bodyPr/>
          <a:lstStyle/>
          <a:p>
            <a:fld id="{8ACCF909-D638-4DCA-B965-8F5B0990D7F3}" type="slidenum">
              <a:rPr lang="en-US" smtClean="0"/>
              <a:t>59</a:t>
            </a:fld>
            <a:endParaRPr lang="en-US"/>
          </a:p>
        </p:txBody>
      </p:sp>
    </p:spTree>
    <p:extLst>
      <p:ext uri="{BB962C8B-B14F-4D97-AF65-F5344CB8AC3E}">
        <p14:creationId xmlns:p14="http://schemas.microsoft.com/office/powerpoint/2010/main" val="48025005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Event Hubs</a:t>
            </a:r>
            <a:endParaRPr lang="en-US" b="0" u="none" dirty="0"/>
          </a:p>
          <a:p>
            <a:r>
              <a:rPr lang="en-US" b="0" u="none" dirty="0"/>
              <a:t>Trigger – Respond to events sent to an event hub event stream</a:t>
            </a:r>
          </a:p>
          <a:p>
            <a:r>
              <a:rPr lang="en-US" b="0" u="none" dirty="0"/>
              <a:t>Output – Write events to an event stream</a:t>
            </a:r>
            <a:endParaRPr lang="en-US" b="1" u="sng" dirty="0"/>
          </a:p>
        </p:txBody>
      </p:sp>
      <p:sp>
        <p:nvSpPr>
          <p:cNvPr id="4" name="Slide Number Placeholder 3"/>
          <p:cNvSpPr>
            <a:spLocks noGrp="1"/>
          </p:cNvSpPr>
          <p:nvPr>
            <p:ph type="sldNum" sz="quarter" idx="5"/>
          </p:nvPr>
        </p:nvSpPr>
        <p:spPr/>
        <p:txBody>
          <a:bodyPr/>
          <a:lstStyle/>
          <a:p>
            <a:fld id="{8ACCF909-D638-4DCA-B965-8F5B0990D7F3}" type="slidenum">
              <a:rPr lang="en-US" smtClean="0"/>
              <a:t>60</a:t>
            </a:fld>
            <a:endParaRPr lang="en-US"/>
          </a:p>
        </p:txBody>
      </p:sp>
    </p:spTree>
    <p:extLst>
      <p:ext uri="{BB962C8B-B14F-4D97-AF65-F5344CB8AC3E}">
        <p14:creationId xmlns:p14="http://schemas.microsoft.com/office/powerpoint/2010/main" val="329170316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u="sng" dirty="0"/>
          </a:p>
        </p:txBody>
      </p:sp>
      <p:sp>
        <p:nvSpPr>
          <p:cNvPr id="4" name="Slide Number Placeholder 3"/>
          <p:cNvSpPr>
            <a:spLocks noGrp="1"/>
          </p:cNvSpPr>
          <p:nvPr>
            <p:ph type="sldNum" sz="quarter" idx="5"/>
          </p:nvPr>
        </p:nvSpPr>
        <p:spPr/>
        <p:txBody>
          <a:bodyPr/>
          <a:lstStyle/>
          <a:p>
            <a:fld id="{8ACCF909-D638-4DCA-B965-8F5B0990D7F3}" type="slidenum">
              <a:rPr lang="en-US" smtClean="0"/>
              <a:t>61</a:t>
            </a:fld>
            <a:endParaRPr lang="en-US"/>
          </a:p>
        </p:txBody>
      </p:sp>
    </p:spTree>
    <p:extLst>
      <p:ext uri="{BB962C8B-B14F-4D97-AF65-F5344CB8AC3E}">
        <p14:creationId xmlns:p14="http://schemas.microsoft.com/office/powerpoint/2010/main" val="2125409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u="sng" dirty="0"/>
              <a:t>Abstraction of Servers</a:t>
            </a:r>
          </a:p>
          <a:p>
            <a:pPr marL="0" indent="0">
              <a:buFont typeface="Arial" panose="020B0604020202020204" pitchFamily="34" charset="0"/>
              <a:buNone/>
            </a:pPr>
            <a:r>
              <a:rPr lang="en-US" dirty="0"/>
              <a:t>Developers can just focus on their code – there are no distractions around server management, capacity planning, or availability</a:t>
            </a:r>
          </a:p>
        </p:txBody>
      </p:sp>
      <p:sp>
        <p:nvSpPr>
          <p:cNvPr id="4" name="Slide Number Placeholder 3"/>
          <p:cNvSpPr>
            <a:spLocks noGrp="1"/>
          </p:cNvSpPr>
          <p:nvPr>
            <p:ph type="sldNum" sz="quarter" idx="5"/>
          </p:nvPr>
        </p:nvSpPr>
        <p:spPr/>
        <p:txBody>
          <a:bodyPr/>
          <a:lstStyle/>
          <a:p>
            <a:fld id="{8ACCF909-D638-4DCA-B965-8F5B0990D7F3}" type="slidenum">
              <a:rPr lang="en-US" smtClean="0"/>
              <a:t>9</a:t>
            </a:fld>
            <a:endParaRPr lang="en-US"/>
          </a:p>
        </p:txBody>
      </p:sp>
    </p:spTree>
    <p:extLst>
      <p:ext uri="{BB962C8B-B14F-4D97-AF65-F5344CB8AC3E}">
        <p14:creationId xmlns:p14="http://schemas.microsoft.com/office/powerpoint/2010/main" val="112922262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HTTP</a:t>
            </a:r>
            <a:endParaRPr lang="en-US" b="0" u="none" dirty="0"/>
          </a:p>
          <a:p>
            <a:r>
              <a:rPr lang="en-US" b="0" u="none" dirty="0"/>
              <a:t>Trigger – Run a function from an HTTP request</a:t>
            </a:r>
          </a:p>
          <a:p>
            <a:r>
              <a:rPr lang="en-US" b="0" u="none" dirty="0"/>
              <a:t>Output – Return an Http response from a function</a:t>
            </a:r>
            <a:endParaRPr lang="en-US" b="1" u="sng" dirty="0"/>
          </a:p>
        </p:txBody>
      </p:sp>
      <p:sp>
        <p:nvSpPr>
          <p:cNvPr id="4" name="Slide Number Placeholder 3"/>
          <p:cNvSpPr>
            <a:spLocks noGrp="1"/>
          </p:cNvSpPr>
          <p:nvPr>
            <p:ph type="sldNum" sz="quarter" idx="5"/>
          </p:nvPr>
        </p:nvSpPr>
        <p:spPr/>
        <p:txBody>
          <a:bodyPr/>
          <a:lstStyle/>
          <a:p>
            <a:fld id="{8ACCF909-D638-4DCA-B965-8F5B0990D7F3}" type="slidenum">
              <a:rPr lang="en-US" smtClean="0"/>
              <a:t>62</a:t>
            </a:fld>
            <a:endParaRPr lang="en-US"/>
          </a:p>
        </p:txBody>
      </p:sp>
    </p:spTree>
    <p:extLst>
      <p:ext uri="{BB962C8B-B14F-4D97-AF65-F5344CB8AC3E}">
        <p14:creationId xmlns:p14="http://schemas.microsoft.com/office/powerpoint/2010/main" val="238267133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u="sng" dirty="0"/>
          </a:p>
        </p:txBody>
      </p:sp>
      <p:sp>
        <p:nvSpPr>
          <p:cNvPr id="4" name="Slide Number Placeholder 3"/>
          <p:cNvSpPr>
            <a:spLocks noGrp="1"/>
          </p:cNvSpPr>
          <p:nvPr>
            <p:ph type="sldNum" sz="quarter" idx="5"/>
          </p:nvPr>
        </p:nvSpPr>
        <p:spPr/>
        <p:txBody>
          <a:bodyPr/>
          <a:lstStyle/>
          <a:p>
            <a:fld id="{8ACCF909-D638-4DCA-B965-8F5B0990D7F3}" type="slidenum">
              <a:rPr lang="en-US" smtClean="0"/>
              <a:t>63</a:t>
            </a:fld>
            <a:endParaRPr lang="en-US"/>
          </a:p>
        </p:txBody>
      </p:sp>
    </p:spTree>
    <p:extLst>
      <p:ext uri="{BB962C8B-B14F-4D97-AF65-F5344CB8AC3E}">
        <p14:creationId xmlns:p14="http://schemas.microsoft.com/office/powerpoint/2010/main" val="340402470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IoT Hub</a:t>
            </a:r>
            <a:endParaRPr lang="en-US" b="0" u="none" dirty="0"/>
          </a:p>
          <a:p>
            <a:r>
              <a:rPr lang="en-US" b="0" u="none" dirty="0"/>
              <a:t>Trigger – Respond to event sent to an IoT hub event stream</a:t>
            </a:r>
          </a:p>
          <a:p>
            <a:r>
              <a:rPr lang="en-US" b="0" u="none" dirty="0"/>
              <a:t>Output – Write events to an IoT event stream</a:t>
            </a:r>
            <a:endParaRPr lang="en-US" b="1" u="sng" dirty="0"/>
          </a:p>
        </p:txBody>
      </p:sp>
      <p:sp>
        <p:nvSpPr>
          <p:cNvPr id="4" name="Slide Number Placeholder 3"/>
          <p:cNvSpPr>
            <a:spLocks noGrp="1"/>
          </p:cNvSpPr>
          <p:nvPr>
            <p:ph type="sldNum" sz="quarter" idx="5"/>
          </p:nvPr>
        </p:nvSpPr>
        <p:spPr/>
        <p:txBody>
          <a:bodyPr/>
          <a:lstStyle/>
          <a:p>
            <a:fld id="{8ACCF909-D638-4DCA-B965-8F5B0990D7F3}" type="slidenum">
              <a:rPr lang="en-US" smtClean="0"/>
              <a:t>64</a:t>
            </a:fld>
            <a:endParaRPr lang="en-US"/>
          </a:p>
        </p:txBody>
      </p:sp>
    </p:spTree>
    <p:extLst>
      <p:ext uri="{BB962C8B-B14F-4D97-AF65-F5344CB8AC3E}">
        <p14:creationId xmlns:p14="http://schemas.microsoft.com/office/powerpoint/2010/main" val="247434158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u="sng" dirty="0"/>
          </a:p>
        </p:txBody>
      </p:sp>
      <p:sp>
        <p:nvSpPr>
          <p:cNvPr id="4" name="Slide Number Placeholder 3"/>
          <p:cNvSpPr>
            <a:spLocks noGrp="1"/>
          </p:cNvSpPr>
          <p:nvPr>
            <p:ph type="sldNum" sz="quarter" idx="5"/>
          </p:nvPr>
        </p:nvSpPr>
        <p:spPr/>
        <p:txBody>
          <a:bodyPr/>
          <a:lstStyle/>
          <a:p>
            <a:fld id="{8ACCF909-D638-4DCA-B965-8F5B0990D7F3}" type="slidenum">
              <a:rPr lang="en-US" smtClean="0"/>
              <a:t>65</a:t>
            </a:fld>
            <a:endParaRPr lang="en-US"/>
          </a:p>
        </p:txBody>
      </p:sp>
    </p:spTree>
    <p:extLst>
      <p:ext uri="{BB962C8B-B14F-4D97-AF65-F5344CB8AC3E}">
        <p14:creationId xmlns:p14="http://schemas.microsoft.com/office/powerpoint/2010/main" val="369546067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Kafka</a:t>
            </a:r>
            <a:endParaRPr lang="en-US" b="0" u="none" dirty="0"/>
          </a:p>
          <a:p>
            <a:r>
              <a:rPr lang="en-US" b="0" u="none" dirty="0"/>
              <a:t>Trigger, Output</a:t>
            </a:r>
            <a:endParaRPr lang="en-US" b="1" u="sng" dirty="0"/>
          </a:p>
        </p:txBody>
      </p:sp>
      <p:sp>
        <p:nvSpPr>
          <p:cNvPr id="4" name="Slide Number Placeholder 3"/>
          <p:cNvSpPr>
            <a:spLocks noGrp="1"/>
          </p:cNvSpPr>
          <p:nvPr>
            <p:ph type="sldNum" sz="quarter" idx="5"/>
          </p:nvPr>
        </p:nvSpPr>
        <p:spPr/>
        <p:txBody>
          <a:bodyPr/>
          <a:lstStyle/>
          <a:p>
            <a:fld id="{8ACCF909-D638-4DCA-B965-8F5B0990D7F3}" type="slidenum">
              <a:rPr lang="en-US" smtClean="0"/>
              <a:t>66</a:t>
            </a:fld>
            <a:endParaRPr lang="en-US"/>
          </a:p>
        </p:txBody>
      </p:sp>
    </p:spTree>
    <p:extLst>
      <p:ext uri="{BB962C8B-B14F-4D97-AF65-F5344CB8AC3E}">
        <p14:creationId xmlns:p14="http://schemas.microsoft.com/office/powerpoint/2010/main" val="291270630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u="sng" dirty="0"/>
          </a:p>
        </p:txBody>
      </p:sp>
      <p:sp>
        <p:nvSpPr>
          <p:cNvPr id="4" name="Slide Number Placeholder 3"/>
          <p:cNvSpPr>
            <a:spLocks noGrp="1"/>
          </p:cNvSpPr>
          <p:nvPr>
            <p:ph type="sldNum" sz="quarter" idx="5"/>
          </p:nvPr>
        </p:nvSpPr>
        <p:spPr/>
        <p:txBody>
          <a:bodyPr/>
          <a:lstStyle/>
          <a:p>
            <a:fld id="{8ACCF909-D638-4DCA-B965-8F5B0990D7F3}" type="slidenum">
              <a:rPr lang="en-US" smtClean="0"/>
              <a:t>67</a:t>
            </a:fld>
            <a:endParaRPr lang="en-US"/>
          </a:p>
        </p:txBody>
      </p:sp>
    </p:spTree>
    <p:extLst>
      <p:ext uri="{BB962C8B-B14F-4D97-AF65-F5344CB8AC3E}">
        <p14:creationId xmlns:p14="http://schemas.microsoft.com/office/powerpoint/2010/main" val="230163194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Queue Storage</a:t>
            </a:r>
            <a:endParaRPr lang="en-US" b="0" u="none" dirty="0"/>
          </a:p>
          <a:p>
            <a:r>
              <a:rPr lang="en-US" b="0" u="none" dirty="0"/>
              <a:t>Trigger – Run a function as queue storage data changes</a:t>
            </a:r>
          </a:p>
          <a:p>
            <a:r>
              <a:rPr lang="en-US" b="0" u="none" dirty="0"/>
              <a:t>Output – Write queue storage messages</a:t>
            </a:r>
          </a:p>
          <a:p>
            <a:endParaRPr lang="en-US" b="1" u="sng" dirty="0"/>
          </a:p>
        </p:txBody>
      </p:sp>
      <p:sp>
        <p:nvSpPr>
          <p:cNvPr id="4" name="Slide Number Placeholder 3"/>
          <p:cNvSpPr>
            <a:spLocks noGrp="1"/>
          </p:cNvSpPr>
          <p:nvPr>
            <p:ph type="sldNum" sz="quarter" idx="5"/>
          </p:nvPr>
        </p:nvSpPr>
        <p:spPr/>
        <p:txBody>
          <a:bodyPr/>
          <a:lstStyle/>
          <a:p>
            <a:fld id="{8ACCF909-D638-4DCA-B965-8F5B0990D7F3}" type="slidenum">
              <a:rPr lang="en-US" smtClean="0"/>
              <a:t>68</a:t>
            </a:fld>
            <a:endParaRPr lang="en-US"/>
          </a:p>
        </p:txBody>
      </p:sp>
    </p:spTree>
    <p:extLst>
      <p:ext uri="{BB962C8B-B14F-4D97-AF65-F5344CB8AC3E}">
        <p14:creationId xmlns:p14="http://schemas.microsoft.com/office/powerpoint/2010/main" val="61233306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u="sng" dirty="0"/>
          </a:p>
        </p:txBody>
      </p:sp>
      <p:sp>
        <p:nvSpPr>
          <p:cNvPr id="4" name="Slide Number Placeholder 3"/>
          <p:cNvSpPr>
            <a:spLocks noGrp="1"/>
          </p:cNvSpPr>
          <p:nvPr>
            <p:ph type="sldNum" sz="quarter" idx="5"/>
          </p:nvPr>
        </p:nvSpPr>
        <p:spPr/>
        <p:txBody>
          <a:bodyPr/>
          <a:lstStyle/>
          <a:p>
            <a:fld id="{8ACCF909-D638-4DCA-B965-8F5B0990D7F3}" type="slidenum">
              <a:rPr lang="en-US" smtClean="0"/>
              <a:t>69</a:t>
            </a:fld>
            <a:endParaRPr lang="en-US"/>
          </a:p>
        </p:txBody>
      </p:sp>
    </p:spTree>
    <p:extLst>
      <p:ext uri="{BB962C8B-B14F-4D97-AF65-F5344CB8AC3E}">
        <p14:creationId xmlns:p14="http://schemas.microsoft.com/office/powerpoint/2010/main" val="293807803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RabbitMQ</a:t>
            </a:r>
            <a:endParaRPr lang="en-US" b="0" u="none" dirty="0"/>
          </a:p>
          <a:p>
            <a:r>
              <a:rPr lang="en-US" b="0" u="none" dirty="0"/>
              <a:t>Trigger – Run a function when a RabbitMQ message comes through the queue</a:t>
            </a:r>
          </a:p>
          <a:p>
            <a:r>
              <a:rPr lang="en-US" b="0" u="none" dirty="0"/>
              <a:t>Output – Send RabbitMQ messages</a:t>
            </a:r>
          </a:p>
          <a:p>
            <a:endParaRPr lang="en-US" b="1" u="sng" dirty="0"/>
          </a:p>
        </p:txBody>
      </p:sp>
      <p:sp>
        <p:nvSpPr>
          <p:cNvPr id="4" name="Slide Number Placeholder 3"/>
          <p:cNvSpPr>
            <a:spLocks noGrp="1"/>
          </p:cNvSpPr>
          <p:nvPr>
            <p:ph type="sldNum" sz="quarter" idx="5"/>
          </p:nvPr>
        </p:nvSpPr>
        <p:spPr/>
        <p:txBody>
          <a:bodyPr/>
          <a:lstStyle/>
          <a:p>
            <a:fld id="{8ACCF909-D638-4DCA-B965-8F5B0990D7F3}" type="slidenum">
              <a:rPr lang="en-US" smtClean="0"/>
              <a:t>70</a:t>
            </a:fld>
            <a:endParaRPr lang="en-US"/>
          </a:p>
        </p:txBody>
      </p:sp>
    </p:spTree>
    <p:extLst>
      <p:ext uri="{BB962C8B-B14F-4D97-AF65-F5344CB8AC3E}">
        <p14:creationId xmlns:p14="http://schemas.microsoft.com/office/powerpoint/2010/main" val="341303165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u="sng" dirty="0"/>
          </a:p>
        </p:txBody>
      </p:sp>
      <p:sp>
        <p:nvSpPr>
          <p:cNvPr id="4" name="Slide Number Placeholder 3"/>
          <p:cNvSpPr>
            <a:spLocks noGrp="1"/>
          </p:cNvSpPr>
          <p:nvPr>
            <p:ph type="sldNum" sz="quarter" idx="5"/>
          </p:nvPr>
        </p:nvSpPr>
        <p:spPr/>
        <p:txBody>
          <a:bodyPr/>
          <a:lstStyle/>
          <a:p>
            <a:fld id="{8ACCF909-D638-4DCA-B965-8F5B0990D7F3}" type="slidenum">
              <a:rPr lang="en-US" smtClean="0"/>
              <a:t>71</a:t>
            </a:fld>
            <a:endParaRPr lang="en-US"/>
          </a:p>
        </p:txBody>
      </p:sp>
    </p:spTree>
    <p:extLst>
      <p:ext uri="{BB962C8B-B14F-4D97-AF65-F5344CB8AC3E}">
        <p14:creationId xmlns:p14="http://schemas.microsoft.com/office/powerpoint/2010/main" val="1188046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u="sng" dirty="0"/>
              <a:t>Event-Driven/Instant Scale</a:t>
            </a:r>
          </a:p>
          <a:p>
            <a:pPr marL="0" indent="0">
              <a:buFont typeface="Arial" panose="020B0604020202020204" pitchFamily="34" charset="0"/>
              <a:buNone/>
            </a:pPr>
            <a:r>
              <a:rPr lang="en-US" dirty="0"/>
              <a:t>Application components react to events and triggers in near real-time with virtually unlimited scalability; compute resources are used as needed</a:t>
            </a:r>
          </a:p>
        </p:txBody>
      </p:sp>
      <p:sp>
        <p:nvSpPr>
          <p:cNvPr id="4" name="Slide Number Placeholder 3"/>
          <p:cNvSpPr>
            <a:spLocks noGrp="1"/>
          </p:cNvSpPr>
          <p:nvPr>
            <p:ph type="sldNum" sz="quarter" idx="5"/>
          </p:nvPr>
        </p:nvSpPr>
        <p:spPr/>
        <p:txBody>
          <a:bodyPr/>
          <a:lstStyle/>
          <a:p>
            <a:fld id="{8ACCF909-D638-4DCA-B965-8F5B0990D7F3}" type="slidenum">
              <a:rPr lang="en-US" smtClean="0"/>
              <a:t>10</a:t>
            </a:fld>
            <a:endParaRPr lang="en-US"/>
          </a:p>
        </p:txBody>
      </p:sp>
    </p:spTree>
    <p:extLst>
      <p:ext uri="{BB962C8B-B14F-4D97-AF65-F5344CB8AC3E}">
        <p14:creationId xmlns:p14="http://schemas.microsoft.com/office/powerpoint/2010/main" val="361170934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SendGrid</a:t>
            </a:r>
            <a:endParaRPr lang="en-US" b="0" u="none" dirty="0"/>
          </a:p>
          <a:p>
            <a:r>
              <a:rPr lang="en-US" b="0" u="none" dirty="0" err="1"/>
              <a:t>Ouput</a:t>
            </a:r>
            <a:r>
              <a:rPr lang="en-US" b="0" u="none" dirty="0"/>
              <a:t> – Send email</a:t>
            </a:r>
            <a:endParaRPr lang="en-US" b="1" u="sng" dirty="0"/>
          </a:p>
        </p:txBody>
      </p:sp>
      <p:sp>
        <p:nvSpPr>
          <p:cNvPr id="4" name="Slide Number Placeholder 3"/>
          <p:cNvSpPr>
            <a:spLocks noGrp="1"/>
          </p:cNvSpPr>
          <p:nvPr>
            <p:ph type="sldNum" sz="quarter" idx="5"/>
          </p:nvPr>
        </p:nvSpPr>
        <p:spPr/>
        <p:txBody>
          <a:bodyPr/>
          <a:lstStyle/>
          <a:p>
            <a:fld id="{8ACCF909-D638-4DCA-B965-8F5B0990D7F3}" type="slidenum">
              <a:rPr lang="en-US" smtClean="0"/>
              <a:t>72</a:t>
            </a:fld>
            <a:endParaRPr lang="en-US"/>
          </a:p>
        </p:txBody>
      </p:sp>
    </p:spTree>
    <p:extLst>
      <p:ext uri="{BB962C8B-B14F-4D97-AF65-F5344CB8AC3E}">
        <p14:creationId xmlns:p14="http://schemas.microsoft.com/office/powerpoint/2010/main" val="62258562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u="sng" dirty="0"/>
          </a:p>
        </p:txBody>
      </p:sp>
      <p:sp>
        <p:nvSpPr>
          <p:cNvPr id="4" name="Slide Number Placeholder 3"/>
          <p:cNvSpPr>
            <a:spLocks noGrp="1"/>
          </p:cNvSpPr>
          <p:nvPr>
            <p:ph type="sldNum" sz="quarter" idx="5"/>
          </p:nvPr>
        </p:nvSpPr>
        <p:spPr/>
        <p:txBody>
          <a:bodyPr/>
          <a:lstStyle/>
          <a:p>
            <a:fld id="{8ACCF909-D638-4DCA-B965-8F5B0990D7F3}" type="slidenum">
              <a:rPr lang="en-US" smtClean="0"/>
              <a:t>73</a:t>
            </a:fld>
            <a:endParaRPr lang="en-US"/>
          </a:p>
        </p:txBody>
      </p:sp>
    </p:spTree>
    <p:extLst>
      <p:ext uri="{BB962C8B-B14F-4D97-AF65-F5344CB8AC3E}">
        <p14:creationId xmlns:p14="http://schemas.microsoft.com/office/powerpoint/2010/main" val="356045137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Service Bus</a:t>
            </a:r>
            <a:endParaRPr lang="en-US" b="0" u="none" dirty="0"/>
          </a:p>
          <a:p>
            <a:r>
              <a:rPr lang="en-US" b="0" u="none" dirty="0"/>
              <a:t>Trigger – Run a function when a Service Bus queue or topic message is created</a:t>
            </a:r>
          </a:p>
          <a:p>
            <a:r>
              <a:rPr lang="en-US" b="0" u="none" dirty="0"/>
              <a:t>Output – Send Azure Service Bus messages</a:t>
            </a:r>
          </a:p>
          <a:p>
            <a:endParaRPr lang="en-US" b="1" u="sng" dirty="0"/>
          </a:p>
        </p:txBody>
      </p:sp>
      <p:sp>
        <p:nvSpPr>
          <p:cNvPr id="4" name="Slide Number Placeholder 3"/>
          <p:cNvSpPr>
            <a:spLocks noGrp="1"/>
          </p:cNvSpPr>
          <p:nvPr>
            <p:ph type="sldNum" sz="quarter" idx="5"/>
          </p:nvPr>
        </p:nvSpPr>
        <p:spPr/>
        <p:txBody>
          <a:bodyPr/>
          <a:lstStyle/>
          <a:p>
            <a:fld id="{8ACCF909-D638-4DCA-B965-8F5B0990D7F3}" type="slidenum">
              <a:rPr lang="en-US" smtClean="0"/>
              <a:t>74</a:t>
            </a:fld>
            <a:endParaRPr lang="en-US"/>
          </a:p>
        </p:txBody>
      </p:sp>
    </p:spTree>
    <p:extLst>
      <p:ext uri="{BB962C8B-B14F-4D97-AF65-F5344CB8AC3E}">
        <p14:creationId xmlns:p14="http://schemas.microsoft.com/office/powerpoint/2010/main" val="340891971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u="sng" dirty="0"/>
          </a:p>
        </p:txBody>
      </p:sp>
      <p:sp>
        <p:nvSpPr>
          <p:cNvPr id="4" name="Slide Number Placeholder 3"/>
          <p:cNvSpPr>
            <a:spLocks noGrp="1"/>
          </p:cNvSpPr>
          <p:nvPr>
            <p:ph type="sldNum" sz="quarter" idx="5"/>
          </p:nvPr>
        </p:nvSpPr>
        <p:spPr/>
        <p:txBody>
          <a:bodyPr/>
          <a:lstStyle/>
          <a:p>
            <a:fld id="{8ACCF909-D638-4DCA-B965-8F5B0990D7F3}" type="slidenum">
              <a:rPr lang="en-US" smtClean="0"/>
              <a:t>75</a:t>
            </a:fld>
            <a:endParaRPr lang="en-US"/>
          </a:p>
        </p:txBody>
      </p:sp>
    </p:spTree>
    <p:extLst>
      <p:ext uri="{BB962C8B-B14F-4D97-AF65-F5344CB8AC3E}">
        <p14:creationId xmlns:p14="http://schemas.microsoft.com/office/powerpoint/2010/main" val="302121357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err="1"/>
              <a:t>SignalR</a:t>
            </a:r>
            <a:endParaRPr lang="en-US" b="0" u="none" dirty="0"/>
          </a:p>
          <a:p>
            <a:r>
              <a:rPr lang="en-US" b="0" u="none" dirty="0"/>
              <a:t>Input – Return the service endpoint URL and access token</a:t>
            </a:r>
          </a:p>
          <a:p>
            <a:r>
              <a:rPr lang="en-US" b="0" u="none" dirty="0" err="1"/>
              <a:t>Ouptut</a:t>
            </a:r>
            <a:r>
              <a:rPr lang="en-US" b="0" u="none" dirty="0"/>
              <a:t> – Send </a:t>
            </a:r>
            <a:r>
              <a:rPr lang="en-US" b="0" u="none" dirty="0" err="1"/>
              <a:t>SinglR</a:t>
            </a:r>
            <a:r>
              <a:rPr lang="en-US" b="0" u="none" dirty="0"/>
              <a:t> Service messages</a:t>
            </a:r>
            <a:endParaRPr lang="en-US" b="1" u="sng" dirty="0"/>
          </a:p>
        </p:txBody>
      </p:sp>
      <p:sp>
        <p:nvSpPr>
          <p:cNvPr id="4" name="Slide Number Placeholder 3"/>
          <p:cNvSpPr>
            <a:spLocks noGrp="1"/>
          </p:cNvSpPr>
          <p:nvPr>
            <p:ph type="sldNum" sz="quarter" idx="5"/>
          </p:nvPr>
        </p:nvSpPr>
        <p:spPr/>
        <p:txBody>
          <a:bodyPr/>
          <a:lstStyle/>
          <a:p>
            <a:fld id="{8ACCF909-D638-4DCA-B965-8F5B0990D7F3}" type="slidenum">
              <a:rPr lang="en-US" smtClean="0"/>
              <a:t>76</a:t>
            </a:fld>
            <a:endParaRPr lang="en-US"/>
          </a:p>
        </p:txBody>
      </p:sp>
    </p:spTree>
    <p:extLst>
      <p:ext uri="{BB962C8B-B14F-4D97-AF65-F5344CB8AC3E}">
        <p14:creationId xmlns:p14="http://schemas.microsoft.com/office/powerpoint/2010/main" val="417050915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u="sng" dirty="0"/>
          </a:p>
        </p:txBody>
      </p:sp>
      <p:sp>
        <p:nvSpPr>
          <p:cNvPr id="4" name="Slide Number Placeholder 3"/>
          <p:cNvSpPr>
            <a:spLocks noGrp="1"/>
          </p:cNvSpPr>
          <p:nvPr>
            <p:ph type="sldNum" sz="quarter" idx="5"/>
          </p:nvPr>
        </p:nvSpPr>
        <p:spPr/>
        <p:txBody>
          <a:bodyPr/>
          <a:lstStyle/>
          <a:p>
            <a:fld id="{8ACCF909-D638-4DCA-B965-8F5B0990D7F3}" type="slidenum">
              <a:rPr lang="en-US" smtClean="0"/>
              <a:t>77</a:t>
            </a:fld>
            <a:endParaRPr lang="en-US"/>
          </a:p>
        </p:txBody>
      </p:sp>
    </p:spTree>
    <p:extLst>
      <p:ext uri="{BB962C8B-B14F-4D97-AF65-F5344CB8AC3E}">
        <p14:creationId xmlns:p14="http://schemas.microsoft.com/office/powerpoint/2010/main" val="228492232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Table Storage</a:t>
            </a:r>
            <a:endParaRPr lang="en-US" b="0" u="none" dirty="0"/>
          </a:p>
          <a:p>
            <a:r>
              <a:rPr lang="en-US" b="0" u="none" dirty="0"/>
              <a:t>Input – Read table storage data in a function</a:t>
            </a:r>
          </a:p>
          <a:p>
            <a:r>
              <a:rPr lang="en-US" b="0" u="none" dirty="0"/>
              <a:t>Output – Allow a function to write table storage data</a:t>
            </a:r>
          </a:p>
        </p:txBody>
      </p:sp>
      <p:sp>
        <p:nvSpPr>
          <p:cNvPr id="4" name="Slide Number Placeholder 3"/>
          <p:cNvSpPr>
            <a:spLocks noGrp="1"/>
          </p:cNvSpPr>
          <p:nvPr>
            <p:ph type="sldNum" sz="quarter" idx="5"/>
          </p:nvPr>
        </p:nvSpPr>
        <p:spPr/>
        <p:txBody>
          <a:bodyPr/>
          <a:lstStyle/>
          <a:p>
            <a:fld id="{8ACCF909-D638-4DCA-B965-8F5B0990D7F3}" type="slidenum">
              <a:rPr lang="en-US" smtClean="0"/>
              <a:t>78</a:t>
            </a:fld>
            <a:endParaRPr lang="en-US"/>
          </a:p>
        </p:txBody>
      </p:sp>
    </p:spTree>
    <p:extLst>
      <p:ext uri="{BB962C8B-B14F-4D97-AF65-F5344CB8AC3E}">
        <p14:creationId xmlns:p14="http://schemas.microsoft.com/office/powerpoint/2010/main" val="88909762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u="sng" dirty="0"/>
          </a:p>
        </p:txBody>
      </p:sp>
      <p:sp>
        <p:nvSpPr>
          <p:cNvPr id="4" name="Slide Number Placeholder 3"/>
          <p:cNvSpPr>
            <a:spLocks noGrp="1"/>
          </p:cNvSpPr>
          <p:nvPr>
            <p:ph type="sldNum" sz="quarter" idx="5"/>
          </p:nvPr>
        </p:nvSpPr>
        <p:spPr/>
        <p:txBody>
          <a:bodyPr/>
          <a:lstStyle/>
          <a:p>
            <a:fld id="{8ACCF909-D638-4DCA-B965-8F5B0990D7F3}" type="slidenum">
              <a:rPr lang="en-US" smtClean="0"/>
              <a:t>79</a:t>
            </a:fld>
            <a:endParaRPr lang="en-US"/>
          </a:p>
        </p:txBody>
      </p:sp>
    </p:spTree>
    <p:extLst>
      <p:ext uri="{BB962C8B-B14F-4D97-AF65-F5344CB8AC3E}">
        <p14:creationId xmlns:p14="http://schemas.microsoft.com/office/powerpoint/2010/main" val="400281032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Timer</a:t>
            </a:r>
            <a:endParaRPr lang="en-US" b="0" u="none" dirty="0"/>
          </a:p>
          <a:p>
            <a:r>
              <a:rPr lang="en-US" b="0" u="none" dirty="0"/>
              <a:t>Trigger</a:t>
            </a:r>
          </a:p>
          <a:p>
            <a:endParaRPr lang="en-US" b="1" u="sng" dirty="0"/>
          </a:p>
        </p:txBody>
      </p:sp>
      <p:sp>
        <p:nvSpPr>
          <p:cNvPr id="4" name="Slide Number Placeholder 3"/>
          <p:cNvSpPr>
            <a:spLocks noGrp="1"/>
          </p:cNvSpPr>
          <p:nvPr>
            <p:ph type="sldNum" sz="quarter" idx="5"/>
          </p:nvPr>
        </p:nvSpPr>
        <p:spPr/>
        <p:txBody>
          <a:bodyPr/>
          <a:lstStyle/>
          <a:p>
            <a:fld id="{8ACCF909-D638-4DCA-B965-8F5B0990D7F3}" type="slidenum">
              <a:rPr lang="en-US" smtClean="0"/>
              <a:t>80</a:t>
            </a:fld>
            <a:endParaRPr lang="en-US"/>
          </a:p>
        </p:txBody>
      </p:sp>
    </p:spTree>
    <p:extLst>
      <p:ext uri="{BB962C8B-B14F-4D97-AF65-F5344CB8AC3E}">
        <p14:creationId xmlns:p14="http://schemas.microsoft.com/office/powerpoint/2010/main" val="315619535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u="sng" dirty="0"/>
          </a:p>
        </p:txBody>
      </p:sp>
      <p:sp>
        <p:nvSpPr>
          <p:cNvPr id="4" name="Slide Number Placeholder 3"/>
          <p:cNvSpPr>
            <a:spLocks noGrp="1"/>
          </p:cNvSpPr>
          <p:nvPr>
            <p:ph type="sldNum" sz="quarter" idx="5"/>
          </p:nvPr>
        </p:nvSpPr>
        <p:spPr/>
        <p:txBody>
          <a:bodyPr/>
          <a:lstStyle/>
          <a:p>
            <a:fld id="{8ACCF909-D638-4DCA-B965-8F5B0990D7F3}" type="slidenum">
              <a:rPr lang="en-US" smtClean="0"/>
              <a:t>81</a:t>
            </a:fld>
            <a:endParaRPr lang="en-US"/>
          </a:p>
        </p:txBody>
      </p:sp>
    </p:spTree>
    <p:extLst>
      <p:ext uri="{BB962C8B-B14F-4D97-AF65-F5344CB8AC3E}">
        <p14:creationId xmlns:p14="http://schemas.microsoft.com/office/powerpoint/2010/main" val="41912389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r>
              <a:rPr lang="en-US" b="1" u="sng" dirty="0"/>
              <a:t>Micro-Billing</a:t>
            </a:r>
          </a:p>
          <a:p>
            <a:pPr marL="0" lvl="0" indent="0">
              <a:buFont typeface="Arial" panose="020B0604020202020204" pitchFamily="34" charset="0"/>
              <a:buNone/>
            </a:pPr>
            <a:r>
              <a:rPr lang="en-US" dirty="0"/>
              <a:t>Only pay for what you use: billing is typically calculated on the number of function calls, code execution time, and memory used</a:t>
            </a:r>
          </a:p>
          <a:p>
            <a:endParaRPr lang="en-US" dirty="0"/>
          </a:p>
        </p:txBody>
      </p:sp>
      <p:sp>
        <p:nvSpPr>
          <p:cNvPr id="4" name="Slide Number Placeholder 3"/>
          <p:cNvSpPr>
            <a:spLocks noGrp="1"/>
          </p:cNvSpPr>
          <p:nvPr>
            <p:ph type="sldNum" sz="quarter" idx="5"/>
          </p:nvPr>
        </p:nvSpPr>
        <p:spPr/>
        <p:txBody>
          <a:bodyPr/>
          <a:lstStyle/>
          <a:p>
            <a:fld id="{8ACCF909-D638-4DCA-B965-8F5B0990D7F3}" type="slidenum">
              <a:rPr lang="en-US" smtClean="0"/>
              <a:t>11</a:t>
            </a:fld>
            <a:endParaRPr lang="en-US"/>
          </a:p>
        </p:txBody>
      </p:sp>
    </p:spTree>
    <p:extLst>
      <p:ext uri="{BB962C8B-B14F-4D97-AF65-F5344CB8AC3E}">
        <p14:creationId xmlns:p14="http://schemas.microsoft.com/office/powerpoint/2010/main" val="209734683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Twilio</a:t>
            </a:r>
            <a:endParaRPr lang="en-US" b="0" u="none" dirty="0"/>
          </a:p>
          <a:p>
            <a:r>
              <a:rPr lang="en-US" b="0" u="none" dirty="0"/>
              <a:t>Output</a:t>
            </a:r>
            <a:endParaRPr lang="en-US" b="1" u="sng" dirty="0"/>
          </a:p>
        </p:txBody>
      </p:sp>
      <p:sp>
        <p:nvSpPr>
          <p:cNvPr id="4" name="Slide Number Placeholder 3"/>
          <p:cNvSpPr>
            <a:spLocks noGrp="1"/>
          </p:cNvSpPr>
          <p:nvPr>
            <p:ph type="sldNum" sz="quarter" idx="5"/>
          </p:nvPr>
        </p:nvSpPr>
        <p:spPr/>
        <p:txBody>
          <a:bodyPr/>
          <a:lstStyle/>
          <a:p>
            <a:fld id="{8ACCF909-D638-4DCA-B965-8F5B0990D7F3}" type="slidenum">
              <a:rPr lang="en-US" smtClean="0"/>
              <a:t>82</a:t>
            </a:fld>
            <a:endParaRPr lang="en-US"/>
          </a:p>
        </p:txBody>
      </p:sp>
    </p:spTree>
    <p:extLst>
      <p:ext uri="{BB962C8B-B14F-4D97-AF65-F5344CB8AC3E}">
        <p14:creationId xmlns:p14="http://schemas.microsoft.com/office/powerpoint/2010/main" val="68704912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u="sng" dirty="0"/>
          </a:p>
        </p:txBody>
      </p:sp>
      <p:sp>
        <p:nvSpPr>
          <p:cNvPr id="4" name="Slide Number Placeholder 3"/>
          <p:cNvSpPr>
            <a:spLocks noGrp="1"/>
          </p:cNvSpPr>
          <p:nvPr>
            <p:ph type="sldNum" sz="quarter" idx="5"/>
          </p:nvPr>
        </p:nvSpPr>
        <p:spPr/>
        <p:txBody>
          <a:bodyPr/>
          <a:lstStyle/>
          <a:p>
            <a:fld id="{8ACCF909-D638-4DCA-B965-8F5B0990D7F3}" type="slidenum">
              <a:rPr lang="en-US" smtClean="0"/>
              <a:t>83</a:t>
            </a:fld>
            <a:endParaRPr lang="en-US"/>
          </a:p>
        </p:txBody>
      </p:sp>
    </p:spTree>
    <p:extLst>
      <p:ext uri="{BB962C8B-B14F-4D97-AF65-F5344CB8AC3E}">
        <p14:creationId xmlns:p14="http://schemas.microsoft.com/office/powerpoint/2010/main" val="137914375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u="sng" dirty="0"/>
          </a:p>
        </p:txBody>
      </p:sp>
      <p:sp>
        <p:nvSpPr>
          <p:cNvPr id="4" name="Slide Number Placeholder 3"/>
          <p:cNvSpPr>
            <a:spLocks noGrp="1"/>
          </p:cNvSpPr>
          <p:nvPr>
            <p:ph type="sldNum" sz="quarter" idx="5"/>
          </p:nvPr>
        </p:nvSpPr>
        <p:spPr/>
        <p:txBody>
          <a:bodyPr/>
          <a:lstStyle/>
          <a:p>
            <a:fld id="{8ACCF909-D638-4DCA-B965-8F5B0990D7F3}" type="slidenum">
              <a:rPr lang="en-US" smtClean="0"/>
              <a:t>84</a:t>
            </a:fld>
            <a:endParaRPr lang="en-US"/>
          </a:p>
        </p:txBody>
      </p:sp>
    </p:spTree>
    <p:extLst>
      <p:ext uri="{BB962C8B-B14F-4D97-AF65-F5344CB8AC3E}">
        <p14:creationId xmlns:p14="http://schemas.microsoft.com/office/powerpoint/2010/main" val="35448802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Recommended only for C# apps that must use .NET Framework</a:t>
            </a:r>
          </a:p>
        </p:txBody>
      </p:sp>
      <p:sp>
        <p:nvSpPr>
          <p:cNvPr id="4" name="Slide Number Placeholder 3"/>
          <p:cNvSpPr>
            <a:spLocks noGrp="1"/>
          </p:cNvSpPr>
          <p:nvPr>
            <p:ph type="sldNum" sz="quarter" idx="5"/>
          </p:nvPr>
        </p:nvSpPr>
        <p:spPr/>
        <p:txBody>
          <a:bodyPr/>
          <a:lstStyle/>
          <a:p>
            <a:fld id="{8ACCF909-D638-4DCA-B965-8F5B0990D7F3}" type="slidenum">
              <a:rPr lang="en-US" smtClean="0"/>
              <a:t>85</a:t>
            </a:fld>
            <a:endParaRPr lang="en-US"/>
          </a:p>
        </p:txBody>
      </p:sp>
    </p:spTree>
    <p:extLst>
      <p:ext uri="{BB962C8B-B14F-4D97-AF65-F5344CB8AC3E}">
        <p14:creationId xmlns:p14="http://schemas.microsoft.com/office/powerpoint/2010/main" val="261511863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ACCF909-D638-4DCA-B965-8F5B0990D7F3}" type="slidenum">
              <a:rPr lang="en-US" smtClean="0"/>
              <a:t>86</a:t>
            </a:fld>
            <a:endParaRPr lang="en-US"/>
          </a:p>
        </p:txBody>
      </p:sp>
    </p:spTree>
    <p:extLst>
      <p:ext uri="{BB962C8B-B14F-4D97-AF65-F5344CB8AC3E}">
        <p14:creationId xmlns:p14="http://schemas.microsoft.com/office/powerpoint/2010/main" val="283859808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Supported for legacy version 2.x apps – maintenance mode</a:t>
            </a:r>
          </a:p>
        </p:txBody>
      </p:sp>
      <p:sp>
        <p:nvSpPr>
          <p:cNvPr id="4" name="Slide Number Placeholder 3"/>
          <p:cNvSpPr>
            <a:spLocks noGrp="1"/>
          </p:cNvSpPr>
          <p:nvPr>
            <p:ph type="sldNum" sz="quarter" idx="5"/>
          </p:nvPr>
        </p:nvSpPr>
        <p:spPr/>
        <p:txBody>
          <a:bodyPr/>
          <a:lstStyle/>
          <a:p>
            <a:fld id="{8ACCF909-D638-4DCA-B965-8F5B0990D7F3}" type="slidenum">
              <a:rPr lang="en-US" smtClean="0"/>
              <a:t>87</a:t>
            </a:fld>
            <a:endParaRPr lang="en-US"/>
          </a:p>
        </p:txBody>
      </p:sp>
    </p:spTree>
    <p:extLst>
      <p:ext uri="{BB962C8B-B14F-4D97-AF65-F5344CB8AC3E}">
        <p14:creationId xmlns:p14="http://schemas.microsoft.com/office/powerpoint/2010/main" val="293128553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Recommended only for C# apps that must use .NET Framework</a:t>
            </a:r>
          </a:p>
        </p:txBody>
      </p:sp>
      <p:sp>
        <p:nvSpPr>
          <p:cNvPr id="4" name="Slide Number Placeholder 3"/>
          <p:cNvSpPr>
            <a:spLocks noGrp="1"/>
          </p:cNvSpPr>
          <p:nvPr>
            <p:ph type="sldNum" sz="quarter" idx="5"/>
          </p:nvPr>
        </p:nvSpPr>
        <p:spPr/>
        <p:txBody>
          <a:bodyPr/>
          <a:lstStyle/>
          <a:p>
            <a:fld id="{8ACCF909-D638-4DCA-B965-8F5B0990D7F3}" type="slidenum">
              <a:rPr lang="en-US" smtClean="0"/>
              <a:t>88</a:t>
            </a:fld>
            <a:endParaRPr lang="en-US"/>
          </a:p>
        </p:txBody>
      </p:sp>
    </p:spTree>
    <p:extLst>
      <p:ext uri="{BB962C8B-B14F-4D97-AF65-F5344CB8AC3E}">
        <p14:creationId xmlns:p14="http://schemas.microsoft.com/office/powerpoint/2010/main" val="165616556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Recommended runtime version for functions in all languages</a:t>
            </a:r>
          </a:p>
        </p:txBody>
      </p:sp>
      <p:sp>
        <p:nvSpPr>
          <p:cNvPr id="4" name="Slide Number Placeholder 3"/>
          <p:cNvSpPr>
            <a:spLocks noGrp="1"/>
          </p:cNvSpPr>
          <p:nvPr>
            <p:ph type="sldNum" sz="quarter" idx="5"/>
          </p:nvPr>
        </p:nvSpPr>
        <p:spPr/>
        <p:txBody>
          <a:bodyPr/>
          <a:lstStyle/>
          <a:p>
            <a:fld id="{8ACCF909-D638-4DCA-B965-8F5B0990D7F3}" type="slidenum">
              <a:rPr lang="en-US" smtClean="0"/>
              <a:t>89</a:t>
            </a:fld>
            <a:endParaRPr lang="en-US"/>
          </a:p>
        </p:txBody>
      </p:sp>
    </p:spTree>
    <p:extLst>
      <p:ext uri="{BB962C8B-B14F-4D97-AF65-F5344CB8AC3E}">
        <p14:creationId xmlns:p14="http://schemas.microsoft.com/office/powerpoint/2010/main" val="107403518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ACCF909-D638-4DCA-B965-8F5B0990D7F3}" type="slidenum">
              <a:rPr lang="en-US" smtClean="0"/>
              <a:t>90</a:t>
            </a:fld>
            <a:endParaRPr lang="en-US"/>
          </a:p>
        </p:txBody>
      </p:sp>
    </p:spTree>
    <p:extLst>
      <p:ext uri="{BB962C8B-B14F-4D97-AF65-F5344CB8AC3E}">
        <p14:creationId xmlns:p14="http://schemas.microsoft.com/office/powerpoint/2010/main" val="417614851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Supports all languages. Use this version to run C# functions on .NET 6.0</a:t>
            </a:r>
          </a:p>
        </p:txBody>
      </p:sp>
      <p:sp>
        <p:nvSpPr>
          <p:cNvPr id="4" name="Slide Number Placeholder 3"/>
          <p:cNvSpPr>
            <a:spLocks noGrp="1"/>
          </p:cNvSpPr>
          <p:nvPr>
            <p:ph type="sldNum" sz="quarter" idx="5"/>
          </p:nvPr>
        </p:nvSpPr>
        <p:spPr/>
        <p:txBody>
          <a:bodyPr/>
          <a:lstStyle/>
          <a:p>
            <a:fld id="{8ACCF909-D638-4DCA-B965-8F5B0990D7F3}" type="slidenum">
              <a:rPr lang="en-US" smtClean="0"/>
              <a:t>91</a:t>
            </a:fld>
            <a:endParaRPr lang="en-US"/>
          </a:p>
        </p:txBody>
      </p:sp>
    </p:spTree>
    <p:extLst>
      <p:ext uri="{BB962C8B-B14F-4D97-AF65-F5344CB8AC3E}">
        <p14:creationId xmlns:p14="http://schemas.microsoft.com/office/powerpoint/2010/main" val="7920523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u="sng" dirty="0"/>
              <a:t>Complexity</a:t>
            </a:r>
            <a:br>
              <a:rPr lang="en-US" b="1" u="sng" dirty="0"/>
            </a:br>
            <a:r>
              <a:rPr lang="en-US" b="0" dirty="0"/>
              <a:t>Managing a monolithic application as a single unit is more straightforward than managing a fleet of purpose-built functions and the dependencies between them.</a:t>
            </a:r>
            <a:endParaRPr lang="en-US" dirty="0"/>
          </a:p>
        </p:txBody>
      </p:sp>
      <p:sp>
        <p:nvSpPr>
          <p:cNvPr id="4" name="Slide Number Placeholder 3"/>
          <p:cNvSpPr>
            <a:spLocks noGrp="1"/>
          </p:cNvSpPr>
          <p:nvPr>
            <p:ph type="sldNum" sz="quarter" idx="5"/>
          </p:nvPr>
        </p:nvSpPr>
        <p:spPr/>
        <p:txBody>
          <a:bodyPr/>
          <a:lstStyle/>
          <a:p>
            <a:fld id="{8ACCF909-D638-4DCA-B965-8F5B0990D7F3}" type="slidenum">
              <a:rPr lang="en-US" smtClean="0"/>
              <a:t>12</a:t>
            </a:fld>
            <a:endParaRPr lang="en-US"/>
          </a:p>
        </p:txBody>
      </p:sp>
    </p:spTree>
    <p:extLst>
      <p:ext uri="{BB962C8B-B14F-4D97-AF65-F5344CB8AC3E}">
        <p14:creationId xmlns:p14="http://schemas.microsoft.com/office/powerpoint/2010/main" val="303119668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ACCF909-D638-4DCA-B965-8F5B0990D7F3}" type="slidenum">
              <a:rPr lang="en-US" smtClean="0"/>
              <a:t>92</a:t>
            </a:fld>
            <a:endParaRPr lang="en-US"/>
          </a:p>
        </p:txBody>
      </p:sp>
    </p:spTree>
    <p:extLst>
      <p:ext uri="{BB962C8B-B14F-4D97-AF65-F5344CB8AC3E}">
        <p14:creationId xmlns:p14="http://schemas.microsoft.com/office/powerpoint/2010/main" val="135060755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ACCF909-D638-4DCA-B965-8F5B0990D7F3}" type="slidenum">
              <a:rPr lang="en-US" smtClean="0"/>
              <a:t>93</a:t>
            </a:fld>
            <a:endParaRPr lang="en-US"/>
          </a:p>
        </p:txBody>
      </p:sp>
    </p:spTree>
    <p:extLst>
      <p:ext uri="{BB962C8B-B14F-4D97-AF65-F5344CB8AC3E}">
        <p14:creationId xmlns:p14="http://schemas.microsoft.com/office/powerpoint/2010/main" val="1343126058"/>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ACCF909-D638-4DCA-B965-8F5B0990D7F3}" type="slidenum">
              <a:rPr lang="en-US" smtClean="0"/>
              <a:t>94</a:t>
            </a:fld>
            <a:endParaRPr lang="en-US"/>
          </a:p>
        </p:txBody>
      </p:sp>
    </p:spTree>
    <p:extLst>
      <p:ext uri="{BB962C8B-B14F-4D97-AF65-F5344CB8AC3E}">
        <p14:creationId xmlns:p14="http://schemas.microsoft.com/office/powerpoint/2010/main" val="250416551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Consumption</a:t>
            </a:r>
            <a:endParaRPr lang="en-US" b="0" u="none" dirty="0"/>
          </a:p>
          <a:p>
            <a:endParaRPr lang="en-US" b="0" i="1" u="none" dirty="0"/>
          </a:p>
          <a:p>
            <a:r>
              <a:rPr lang="en-US" b="0" i="1" u="none" dirty="0"/>
              <a:t>Serverless</a:t>
            </a:r>
          </a:p>
          <a:p>
            <a:endParaRPr lang="en-US" b="0" i="0" u="none" dirty="0"/>
          </a:p>
          <a:p>
            <a:r>
              <a:rPr lang="en-US" b="0" i="0" u="none" dirty="0"/>
              <a:t>Pay only for what you use! Metering is per execution and per Gb second.</a:t>
            </a:r>
          </a:p>
        </p:txBody>
      </p:sp>
      <p:sp>
        <p:nvSpPr>
          <p:cNvPr id="4" name="Slide Number Placeholder 3"/>
          <p:cNvSpPr>
            <a:spLocks noGrp="1"/>
          </p:cNvSpPr>
          <p:nvPr>
            <p:ph type="sldNum" sz="quarter" idx="5"/>
          </p:nvPr>
        </p:nvSpPr>
        <p:spPr/>
        <p:txBody>
          <a:bodyPr/>
          <a:lstStyle/>
          <a:p>
            <a:fld id="{8ACCF909-D638-4DCA-B965-8F5B0990D7F3}" type="slidenum">
              <a:rPr lang="en-US" smtClean="0"/>
              <a:t>95</a:t>
            </a:fld>
            <a:endParaRPr lang="en-US"/>
          </a:p>
        </p:txBody>
      </p:sp>
    </p:spTree>
    <p:extLst>
      <p:ext uri="{BB962C8B-B14F-4D97-AF65-F5344CB8AC3E}">
        <p14:creationId xmlns:p14="http://schemas.microsoft.com/office/powerpoint/2010/main" val="104086590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App Service Plan</a:t>
            </a:r>
            <a:endParaRPr lang="en-US" b="0" u="none" dirty="0"/>
          </a:p>
          <a:p>
            <a:r>
              <a:rPr lang="en-US" b="0" i="1" u="none" dirty="0"/>
              <a:t>Free, Basic, Standard, Premium</a:t>
            </a:r>
          </a:p>
          <a:p>
            <a:endParaRPr lang="en-US" b="0" i="1" u="none" dirty="0"/>
          </a:p>
          <a:p>
            <a:r>
              <a:rPr lang="en-US" b="0" i="0" u="none" dirty="0"/>
              <a:t>All the advantages of Functions with the SLA and “always on” feature of an App Service Plan</a:t>
            </a:r>
            <a:endParaRPr lang="en-US" b="1" i="0" u="sng" dirty="0"/>
          </a:p>
        </p:txBody>
      </p:sp>
      <p:sp>
        <p:nvSpPr>
          <p:cNvPr id="4" name="Slide Number Placeholder 3"/>
          <p:cNvSpPr>
            <a:spLocks noGrp="1"/>
          </p:cNvSpPr>
          <p:nvPr>
            <p:ph type="sldNum" sz="quarter" idx="5"/>
          </p:nvPr>
        </p:nvSpPr>
        <p:spPr/>
        <p:txBody>
          <a:bodyPr/>
          <a:lstStyle/>
          <a:p>
            <a:fld id="{8ACCF909-D638-4DCA-B965-8F5B0990D7F3}" type="slidenum">
              <a:rPr lang="en-US" smtClean="0"/>
              <a:t>96</a:t>
            </a:fld>
            <a:endParaRPr lang="en-US"/>
          </a:p>
        </p:txBody>
      </p:sp>
    </p:spTree>
    <p:extLst>
      <p:ext uri="{BB962C8B-B14F-4D97-AF65-F5344CB8AC3E}">
        <p14:creationId xmlns:p14="http://schemas.microsoft.com/office/powerpoint/2010/main" val="1198933442"/>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App Service Environment</a:t>
            </a:r>
          </a:p>
          <a:p>
            <a:r>
              <a:rPr lang="en-US" b="0" i="1" u="none" dirty="0"/>
              <a:t>Network Isolation</a:t>
            </a:r>
            <a:endParaRPr lang="en-US" b="0" i="0" u="none" dirty="0"/>
          </a:p>
          <a:p>
            <a:endParaRPr lang="en-US" b="0" i="0" u="none" dirty="0"/>
          </a:p>
          <a:p>
            <a:r>
              <a:rPr lang="en-US" b="0" i="0" u="none" dirty="0"/>
              <a:t>Your own dedicated cloud environment with network isolation for apps, higher scale, and the ability to connect the ability to connect securely to local </a:t>
            </a:r>
            <a:r>
              <a:rPr lang="en-US" b="0" i="0" u="none" dirty="0" err="1"/>
              <a:t>vNets</a:t>
            </a:r>
            <a:r>
              <a:rPr lang="en-US" b="0" i="0" u="none" dirty="0"/>
              <a:t>.</a:t>
            </a:r>
            <a:endParaRPr lang="en-US" b="0" i="1" u="none" dirty="0"/>
          </a:p>
        </p:txBody>
      </p:sp>
      <p:sp>
        <p:nvSpPr>
          <p:cNvPr id="4" name="Slide Number Placeholder 3"/>
          <p:cNvSpPr>
            <a:spLocks noGrp="1"/>
          </p:cNvSpPr>
          <p:nvPr>
            <p:ph type="sldNum" sz="quarter" idx="5"/>
          </p:nvPr>
        </p:nvSpPr>
        <p:spPr/>
        <p:txBody>
          <a:bodyPr/>
          <a:lstStyle/>
          <a:p>
            <a:fld id="{8ACCF909-D638-4DCA-B965-8F5B0990D7F3}" type="slidenum">
              <a:rPr lang="en-US" smtClean="0"/>
              <a:t>97</a:t>
            </a:fld>
            <a:endParaRPr lang="en-US"/>
          </a:p>
        </p:txBody>
      </p:sp>
    </p:spTree>
    <p:extLst>
      <p:ext uri="{BB962C8B-B14F-4D97-AF65-F5344CB8AC3E}">
        <p14:creationId xmlns:p14="http://schemas.microsoft.com/office/powerpoint/2010/main" val="2727407400"/>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Azure Stack</a:t>
            </a:r>
            <a:endParaRPr lang="en-US" b="0" u="none" dirty="0"/>
          </a:p>
          <a:p>
            <a:r>
              <a:rPr lang="en-US" b="0" i="1" u="none" dirty="0"/>
              <a:t>On Premises</a:t>
            </a:r>
            <a:endParaRPr lang="en-US" b="0" i="0" u="none" dirty="0"/>
          </a:p>
          <a:p>
            <a:endParaRPr lang="en-US" b="0" i="0" u="none" dirty="0"/>
          </a:p>
          <a:p>
            <a:r>
              <a:rPr lang="en-US" b="0" i="0" u="none" dirty="0"/>
              <a:t>Leverage cloud innovations in on-premises infrastructure.  Azure Stack brings the power of Azure to your data centers.</a:t>
            </a:r>
            <a:endParaRPr lang="en-US" b="1" i="1" u="sng" dirty="0"/>
          </a:p>
        </p:txBody>
      </p:sp>
      <p:sp>
        <p:nvSpPr>
          <p:cNvPr id="4" name="Slide Number Placeholder 3"/>
          <p:cNvSpPr>
            <a:spLocks noGrp="1"/>
          </p:cNvSpPr>
          <p:nvPr>
            <p:ph type="sldNum" sz="quarter" idx="5"/>
          </p:nvPr>
        </p:nvSpPr>
        <p:spPr/>
        <p:txBody>
          <a:bodyPr/>
          <a:lstStyle/>
          <a:p>
            <a:fld id="{8ACCF909-D638-4DCA-B965-8F5B0990D7F3}" type="slidenum">
              <a:rPr lang="en-US" smtClean="0"/>
              <a:t>98</a:t>
            </a:fld>
            <a:endParaRPr lang="en-US"/>
          </a:p>
        </p:txBody>
      </p:sp>
    </p:spTree>
    <p:extLst>
      <p:ext uri="{BB962C8B-B14F-4D97-AF65-F5344CB8AC3E}">
        <p14:creationId xmlns:p14="http://schemas.microsoft.com/office/powerpoint/2010/main" val="1962045831"/>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Azure Functions Runtime</a:t>
            </a:r>
            <a:endParaRPr lang="en-US" b="0" u="none" dirty="0"/>
          </a:p>
          <a:p>
            <a:r>
              <a:rPr lang="en-US" b="0" i="1" u="none" dirty="0"/>
              <a:t>Functions on your Server</a:t>
            </a:r>
            <a:endParaRPr lang="en-US" b="0" i="0" u="none" dirty="0"/>
          </a:p>
          <a:p>
            <a:endParaRPr lang="en-US" b="0" i="0" u="none" dirty="0"/>
          </a:p>
          <a:p>
            <a:r>
              <a:rPr lang="en-US" b="0" i="0" u="none" dirty="0"/>
              <a:t>Run your Azure Function on your local server (without the rest of Azure)</a:t>
            </a:r>
            <a:endParaRPr lang="en-US" b="1" i="1" u="sng" dirty="0"/>
          </a:p>
        </p:txBody>
      </p:sp>
      <p:sp>
        <p:nvSpPr>
          <p:cNvPr id="4" name="Slide Number Placeholder 3"/>
          <p:cNvSpPr>
            <a:spLocks noGrp="1"/>
          </p:cNvSpPr>
          <p:nvPr>
            <p:ph type="sldNum" sz="quarter" idx="5"/>
          </p:nvPr>
        </p:nvSpPr>
        <p:spPr/>
        <p:txBody>
          <a:bodyPr/>
          <a:lstStyle/>
          <a:p>
            <a:fld id="{8ACCF909-D638-4DCA-B965-8F5B0990D7F3}" type="slidenum">
              <a:rPr lang="en-US" smtClean="0"/>
              <a:t>99</a:t>
            </a:fld>
            <a:endParaRPr lang="en-US"/>
          </a:p>
        </p:txBody>
      </p:sp>
    </p:spTree>
    <p:extLst>
      <p:ext uri="{BB962C8B-B14F-4D97-AF65-F5344CB8AC3E}">
        <p14:creationId xmlns:p14="http://schemas.microsoft.com/office/powerpoint/2010/main" val="2366719266"/>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Azure IoT Edge</a:t>
            </a:r>
            <a:endParaRPr lang="en-US" b="0" u="none" dirty="0"/>
          </a:p>
          <a:p>
            <a:r>
              <a:rPr lang="en-US" b="0" i="1" u="none" dirty="0"/>
              <a:t>On Devices</a:t>
            </a:r>
            <a:endParaRPr lang="en-US" b="0" i="0" u="none" dirty="0"/>
          </a:p>
          <a:p>
            <a:endParaRPr lang="en-US" b="0" i="0" u="none" dirty="0"/>
          </a:p>
          <a:p>
            <a:r>
              <a:rPr lang="en-US" b="0" i="0" u="none" dirty="0"/>
              <a:t>Run on IoT Devices by deploying custom modules</a:t>
            </a:r>
            <a:endParaRPr lang="en-US" b="1" i="1" u="sng" dirty="0"/>
          </a:p>
        </p:txBody>
      </p:sp>
      <p:sp>
        <p:nvSpPr>
          <p:cNvPr id="4" name="Slide Number Placeholder 3"/>
          <p:cNvSpPr>
            <a:spLocks noGrp="1"/>
          </p:cNvSpPr>
          <p:nvPr>
            <p:ph type="sldNum" sz="quarter" idx="5"/>
          </p:nvPr>
        </p:nvSpPr>
        <p:spPr/>
        <p:txBody>
          <a:bodyPr/>
          <a:lstStyle/>
          <a:p>
            <a:fld id="{8ACCF909-D638-4DCA-B965-8F5B0990D7F3}" type="slidenum">
              <a:rPr lang="en-US" smtClean="0"/>
              <a:t>100</a:t>
            </a:fld>
            <a:endParaRPr lang="en-US"/>
          </a:p>
        </p:txBody>
      </p:sp>
    </p:spTree>
    <p:extLst>
      <p:ext uri="{BB962C8B-B14F-4D97-AF65-F5344CB8AC3E}">
        <p14:creationId xmlns:p14="http://schemas.microsoft.com/office/powerpoint/2010/main" val="1001165338"/>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put all the pieces together and go through some demos</a:t>
            </a:r>
          </a:p>
        </p:txBody>
      </p:sp>
      <p:sp>
        <p:nvSpPr>
          <p:cNvPr id="4" name="Slide Number Placeholder 3"/>
          <p:cNvSpPr>
            <a:spLocks noGrp="1"/>
          </p:cNvSpPr>
          <p:nvPr>
            <p:ph type="sldNum" sz="quarter" idx="5"/>
          </p:nvPr>
        </p:nvSpPr>
        <p:spPr/>
        <p:txBody>
          <a:bodyPr/>
          <a:lstStyle/>
          <a:p>
            <a:fld id="{8ACCF909-D638-4DCA-B965-8F5B0990D7F3}" type="slidenum">
              <a:rPr lang="en-US" smtClean="0"/>
              <a:t>101</a:t>
            </a:fld>
            <a:endParaRPr lang="en-US"/>
          </a:p>
        </p:txBody>
      </p:sp>
    </p:spTree>
    <p:extLst>
      <p:ext uri="{BB962C8B-B14F-4D97-AF65-F5344CB8AC3E}">
        <p14:creationId xmlns:p14="http://schemas.microsoft.com/office/powerpoint/2010/main" val="23426821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u="sng" dirty="0"/>
              <a:t>Organization Support</a:t>
            </a:r>
          </a:p>
          <a:p>
            <a:pPr marL="0" indent="0">
              <a:buFont typeface="Arial" panose="020B0604020202020204" pitchFamily="34" charset="0"/>
              <a:buNone/>
            </a:pPr>
            <a:r>
              <a:rPr lang="en-US" b="0" dirty="0"/>
              <a:t>It’s a non-trivial consideration for some to move to a serverless paradigm</a:t>
            </a:r>
            <a:endParaRPr lang="en-US" dirty="0"/>
          </a:p>
        </p:txBody>
      </p:sp>
      <p:sp>
        <p:nvSpPr>
          <p:cNvPr id="4" name="Slide Number Placeholder 3"/>
          <p:cNvSpPr>
            <a:spLocks noGrp="1"/>
          </p:cNvSpPr>
          <p:nvPr>
            <p:ph type="sldNum" sz="quarter" idx="5"/>
          </p:nvPr>
        </p:nvSpPr>
        <p:spPr/>
        <p:txBody>
          <a:bodyPr/>
          <a:lstStyle/>
          <a:p>
            <a:fld id="{8ACCF909-D638-4DCA-B965-8F5B0990D7F3}" type="slidenum">
              <a:rPr lang="en-US" smtClean="0"/>
              <a:t>13</a:t>
            </a:fld>
            <a:endParaRPr lang="en-US"/>
          </a:p>
        </p:txBody>
      </p:sp>
    </p:spTree>
    <p:extLst>
      <p:ext uri="{BB962C8B-B14F-4D97-AF65-F5344CB8AC3E}">
        <p14:creationId xmlns:p14="http://schemas.microsoft.com/office/powerpoint/2010/main" val="3921474715"/>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ACCF909-D638-4DCA-B965-8F5B0990D7F3}" type="slidenum">
              <a:rPr lang="en-US" smtClean="0"/>
              <a:t>104</a:t>
            </a:fld>
            <a:endParaRPr lang="en-US"/>
          </a:p>
        </p:txBody>
      </p:sp>
    </p:spTree>
    <p:extLst>
      <p:ext uri="{BB962C8B-B14F-4D97-AF65-F5344CB8AC3E}">
        <p14:creationId xmlns:p14="http://schemas.microsoft.com/office/powerpoint/2010/main" val="1410402858"/>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u="none" dirty="0"/>
              <a:t>Idempotent – Clients can make the same call repeatedly while producing the same result.  In other words, making multiple identical requests has the same effect as making a single request.  Note that while idempotent operations produce the same result on the server (no side effects), the response itself may not be the same – a source’s state may change between requests.</a:t>
            </a:r>
          </a:p>
          <a:p>
            <a:endParaRPr lang="en-US" dirty="0"/>
          </a:p>
        </p:txBody>
      </p:sp>
      <p:sp>
        <p:nvSpPr>
          <p:cNvPr id="4" name="Slide Number Placeholder 3"/>
          <p:cNvSpPr>
            <a:spLocks noGrp="1"/>
          </p:cNvSpPr>
          <p:nvPr>
            <p:ph type="sldNum" sz="quarter" idx="5"/>
          </p:nvPr>
        </p:nvSpPr>
        <p:spPr/>
        <p:txBody>
          <a:bodyPr/>
          <a:lstStyle/>
          <a:p>
            <a:fld id="{8ACCF909-D638-4DCA-B965-8F5B0990D7F3}" type="slidenum">
              <a:rPr lang="en-US" smtClean="0"/>
              <a:t>105</a:t>
            </a:fld>
            <a:endParaRPr lang="en-US"/>
          </a:p>
        </p:txBody>
      </p:sp>
    </p:spTree>
    <p:extLst>
      <p:ext uri="{BB962C8B-B14F-4D97-AF65-F5344CB8AC3E}">
        <p14:creationId xmlns:p14="http://schemas.microsoft.com/office/powerpoint/2010/main" val="1666231605"/>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ACCF909-D638-4DCA-B965-8F5B0990D7F3}" type="slidenum">
              <a:rPr lang="en-US" smtClean="0"/>
              <a:t>106</a:t>
            </a:fld>
            <a:endParaRPr lang="en-US"/>
          </a:p>
        </p:txBody>
      </p:sp>
    </p:spTree>
    <p:extLst>
      <p:ext uri="{BB962C8B-B14F-4D97-AF65-F5344CB8AC3E}">
        <p14:creationId xmlns:p14="http://schemas.microsoft.com/office/powerpoint/2010/main" val="2754545043"/>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Consumption Plan is restricted to 5 minutes by default with a maximum timeout of 10 minutes</a:t>
            </a:r>
          </a:p>
        </p:txBody>
      </p:sp>
      <p:sp>
        <p:nvSpPr>
          <p:cNvPr id="4" name="Slide Number Placeholder 3"/>
          <p:cNvSpPr>
            <a:spLocks noGrp="1"/>
          </p:cNvSpPr>
          <p:nvPr>
            <p:ph type="sldNum" sz="quarter" idx="5"/>
          </p:nvPr>
        </p:nvSpPr>
        <p:spPr/>
        <p:txBody>
          <a:bodyPr/>
          <a:lstStyle/>
          <a:p>
            <a:fld id="{8ACCF909-D638-4DCA-B965-8F5B0990D7F3}" type="slidenum">
              <a:rPr lang="en-US" smtClean="0"/>
              <a:t>107</a:t>
            </a:fld>
            <a:endParaRPr lang="en-US"/>
          </a:p>
        </p:txBody>
      </p:sp>
    </p:spTree>
    <p:extLst>
      <p:ext uri="{BB962C8B-B14F-4D97-AF65-F5344CB8AC3E}">
        <p14:creationId xmlns:p14="http://schemas.microsoft.com/office/powerpoint/2010/main" val="1462981288"/>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2418516"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u="none" dirty="0"/>
              <a:t>Durable Functions is an extension of Azure Functions and Azure </a:t>
            </a:r>
            <a:r>
              <a:rPr lang="en-US" b="0" u="none" dirty="0" err="1"/>
              <a:t>WebJobs</a:t>
            </a:r>
            <a:r>
              <a:rPr lang="en-US" b="0" u="none" dirty="0"/>
              <a:t> that lets you write stateful functions in a serverless environment.  The extension manages state, checkpoints, and restarts for you.</a:t>
            </a:r>
          </a:p>
        </p:txBody>
      </p:sp>
      <p:sp>
        <p:nvSpPr>
          <p:cNvPr id="4" name="Slide Number Placeholder 3"/>
          <p:cNvSpPr>
            <a:spLocks noGrp="1"/>
          </p:cNvSpPr>
          <p:nvPr>
            <p:ph type="sldNum" sz="quarter" idx="5"/>
          </p:nvPr>
        </p:nvSpPr>
        <p:spPr/>
        <p:txBody>
          <a:bodyPr/>
          <a:lstStyle/>
          <a:p>
            <a:fld id="{8ACCF909-D638-4DCA-B965-8F5B0990D7F3}" type="slidenum">
              <a:rPr lang="en-US" smtClean="0"/>
              <a:t>108</a:t>
            </a:fld>
            <a:endParaRPr lang="en-US"/>
          </a:p>
        </p:txBody>
      </p:sp>
    </p:spTree>
    <p:extLst>
      <p:ext uri="{BB962C8B-B14F-4D97-AF65-F5344CB8AC3E}">
        <p14:creationId xmlns:p14="http://schemas.microsoft.com/office/powerpoint/2010/main" val="127882588"/>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u="none" dirty="0"/>
              <a:t>Large, long-running functions can cause unexpected timeout issues.  A function can become large due to many Node.js dependencies.  Importing dependencies can also cause increased load times that results in unexpected timeouts.  Dependencies are loaded both explicitly and implicitly.  A single module loaded by your code may load its own additional modules.</a:t>
            </a:r>
          </a:p>
          <a:p>
            <a:pPr marL="0" indent="0">
              <a:buFont typeface="Arial" panose="020B0604020202020204" pitchFamily="34" charset="0"/>
              <a:buNone/>
            </a:pPr>
            <a:endParaRPr lang="en-US" b="0" u="none" dirty="0"/>
          </a:p>
          <a:p>
            <a:pPr marL="0" indent="0">
              <a:buFont typeface="Arial" panose="020B0604020202020204" pitchFamily="34" charset="0"/>
              <a:buNone/>
            </a:pPr>
            <a:r>
              <a:rPr lang="en-US" b="0" u="none" dirty="0"/>
              <a:t>Whenever possible, refactor large functions into smaller function sets that work together and return responses fast.  For example, a webhook or HTTP trigger might require an acknowledgment response within a certain time limit; it is common for webhooks to require an immediate response.  You can pass the HTTP trigger payload into a queue to be processed by a queue trigger function.  This approach allows you to defer the actual work and turn an immediate response.</a:t>
            </a:r>
          </a:p>
        </p:txBody>
      </p:sp>
      <p:sp>
        <p:nvSpPr>
          <p:cNvPr id="4" name="Slide Number Placeholder 3"/>
          <p:cNvSpPr>
            <a:spLocks noGrp="1"/>
          </p:cNvSpPr>
          <p:nvPr>
            <p:ph type="sldNum" sz="quarter" idx="5"/>
          </p:nvPr>
        </p:nvSpPr>
        <p:spPr/>
        <p:txBody>
          <a:bodyPr/>
          <a:lstStyle/>
          <a:p>
            <a:fld id="{8ACCF909-D638-4DCA-B965-8F5B0990D7F3}" type="slidenum">
              <a:rPr lang="en-US" smtClean="0"/>
              <a:t>109</a:t>
            </a:fld>
            <a:endParaRPr lang="en-US"/>
          </a:p>
        </p:txBody>
      </p:sp>
    </p:spTree>
    <p:extLst>
      <p:ext uri="{BB962C8B-B14F-4D97-AF65-F5344CB8AC3E}">
        <p14:creationId xmlns:p14="http://schemas.microsoft.com/office/powerpoint/2010/main" val="3351789511"/>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u="none" dirty="0"/>
              <a:t>Large, long-running functions can cause unexpected timeout issues.  A function can become large due to many Node.js dependencies.  Importing dependencies can also cause increased load times that results in unexpected timeouts.  Dependencies are loaded both explicitly and implicitly.  A single module loaded by your code may load its own additional modules.</a:t>
            </a:r>
          </a:p>
          <a:p>
            <a:pPr marL="0" indent="0">
              <a:buFont typeface="Arial" panose="020B0604020202020204" pitchFamily="34" charset="0"/>
              <a:buNone/>
            </a:pPr>
            <a:endParaRPr lang="en-US" b="0" u="none" dirty="0"/>
          </a:p>
          <a:p>
            <a:pPr marL="0" indent="0">
              <a:buFont typeface="Arial" panose="020B0604020202020204" pitchFamily="34" charset="0"/>
              <a:buNone/>
            </a:pPr>
            <a:r>
              <a:rPr lang="en-US" b="0" u="none" dirty="0"/>
              <a:t>Whenever possible, refactor large functions into smaller function sets that work together and return responses fast.  For example, a webhook or HTTP trigger might require an acknowledgment response within a certain time limit; it is common for webhooks to require an immediate response.  You can pass the HTTP trigger payload into a queue to be processed by a queue trigger function.  This approach allows you to defer the actual work and turn an immediate response.</a:t>
            </a:r>
          </a:p>
        </p:txBody>
      </p:sp>
      <p:sp>
        <p:nvSpPr>
          <p:cNvPr id="4" name="Slide Number Placeholder 3"/>
          <p:cNvSpPr>
            <a:spLocks noGrp="1"/>
          </p:cNvSpPr>
          <p:nvPr>
            <p:ph type="sldNum" sz="quarter" idx="5"/>
          </p:nvPr>
        </p:nvSpPr>
        <p:spPr/>
        <p:txBody>
          <a:bodyPr/>
          <a:lstStyle/>
          <a:p>
            <a:fld id="{8ACCF909-D638-4DCA-B965-8F5B0990D7F3}" type="slidenum">
              <a:rPr lang="en-US" smtClean="0"/>
              <a:t>110</a:t>
            </a:fld>
            <a:endParaRPr lang="en-US"/>
          </a:p>
        </p:txBody>
      </p:sp>
    </p:spTree>
    <p:extLst>
      <p:ext uri="{BB962C8B-B14F-4D97-AF65-F5344CB8AC3E}">
        <p14:creationId xmlns:p14="http://schemas.microsoft.com/office/powerpoint/2010/main" val="1197741688"/>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u="none" dirty="0"/>
              <a:t>Functions should be stateless and idempotent if possible.  Associate any required state information with your data.  For example, an order being processed would likely have an associated state member.  A function could process an order based on that state while the function itself remains stateless.</a:t>
            </a:r>
          </a:p>
          <a:p>
            <a:pPr marL="0" indent="0">
              <a:buFont typeface="Arial" panose="020B0604020202020204" pitchFamily="34" charset="0"/>
              <a:buNone/>
            </a:pPr>
            <a:endParaRPr lang="en-US" b="0" u="none" dirty="0"/>
          </a:p>
          <a:p>
            <a:pPr marL="0" indent="0">
              <a:buFont typeface="Arial" panose="020B0604020202020204" pitchFamily="34" charset="0"/>
              <a:buNone/>
            </a:pPr>
            <a:r>
              <a:rPr lang="en-US" b="0" u="none" dirty="0"/>
              <a:t>Idempotent functions are especially recommended with timer triggers.  For example, if you have something that absolutely must run once a day, write it so it can run any time during the day with the same results.  The function can exit when there is no work for a particular day.  Also if a previous run failed to complete, the next run should pick up where it left off.</a:t>
            </a:r>
          </a:p>
        </p:txBody>
      </p:sp>
      <p:sp>
        <p:nvSpPr>
          <p:cNvPr id="4" name="Slide Number Placeholder 3"/>
          <p:cNvSpPr>
            <a:spLocks noGrp="1"/>
          </p:cNvSpPr>
          <p:nvPr>
            <p:ph type="sldNum" sz="quarter" idx="5"/>
          </p:nvPr>
        </p:nvSpPr>
        <p:spPr/>
        <p:txBody>
          <a:bodyPr/>
          <a:lstStyle/>
          <a:p>
            <a:fld id="{8ACCF909-D638-4DCA-B965-8F5B0990D7F3}" type="slidenum">
              <a:rPr lang="en-US" smtClean="0"/>
              <a:t>111</a:t>
            </a:fld>
            <a:endParaRPr lang="en-US"/>
          </a:p>
        </p:txBody>
      </p:sp>
    </p:spTree>
    <p:extLst>
      <p:ext uri="{BB962C8B-B14F-4D97-AF65-F5344CB8AC3E}">
        <p14:creationId xmlns:p14="http://schemas.microsoft.com/office/powerpoint/2010/main" val="2294207655"/>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u="none" dirty="0"/>
              <a:t>Assume your function could encounter an exception at any time.  Design your functions with the ability to continue from a previous fail point during the next execution.  Consider a scenario that requires the following actions:</a:t>
            </a:r>
          </a:p>
          <a:p>
            <a:pPr marL="0" indent="0">
              <a:buFont typeface="Arial" panose="020B0604020202020204" pitchFamily="34" charset="0"/>
              <a:buNone/>
            </a:pPr>
            <a:endParaRPr lang="en-US" b="0" u="none" dirty="0"/>
          </a:p>
          <a:p>
            <a:pPr marL="457200" indent="-457200">
              <a:buFont typeface="Arial" panose="020B0604020202020204" pitchFamily="34" charset="0"/>
              <a:buChar char="•"/>
            </a:pPr>
            <a:r>
              <a:rPr lang="en-US" b="0" u="none" dirty="0"/>
              <a:t>Query for 10,000 rows in a database.</a:t>
            </a:r>
          </a:p>
          <a:p>
            <a:pPr marL="457200" indent="-457200">
              <a:buFont typeface="Arial" panose="020B0604020202020204" pitchFamily="34" charset="0"/>
              <a:buChar char="•"/>
            </a:pPr>
            <a:r>
              <a:rPr lang="en-US" b="0" u="none" dirty="0"/>
              <a:t>Create a queue message for each of those rows to process further down the line.</a:t>
            </a:r>
          </a:p>
          <a:p>
            <a:pPr marL="457200" indent="-457200">
              <a:buFont typeface="Arial" panose="020B0604020202020204" pitchFamily="34" charset="0"/>
              <a:buChar char="•"/>
            </a:pPr>
            <a:endParaRPr lang="en-US" b="0" u="none" dirty="0"/>
          </a:p>
          <a:p>
            <a:pPr marL="0" indent="0">
              <a:buFont typeface="Arial" panose="020B0604020202020204" pitchFamily="34" charset="0"/>
              <a:buNone/>
            </a:pPr>
            <a:r>
              <a:rPr lang="en-US" b="0" u="none" dirty="0"/>
              <a:t>Depending on how complex your system is, you may have: involved downstream services behaving badly, network outages, or quota limits reached, etc.  All of these can affect your function at any time,  You need to design your functions to be prepared for it.</a:t>
            </a:r>
          </a:p>
          <a:p>
            <a:pPr marL="0" indent="0">
              <a:buFont typeface="Arial" panose="020B0604020202020204" pitchFamily="34" charset="0"/>
              <a:buNone/>
            </a:pPr>
            <a:endParaRPr lang="en-US" b="0" u="none" dirty="0"/>
          </a:p>
          <a:p>
            <a:pPr marL="0" indent="0">
              <a:buFont typeface="Arial" panose="020B0604020202020204" pitchFamily="34" charset="0"/>
              <a:buNone/>
            </a:pPr>
            <a:r>
              <a:rPr lang="en-US" b="0" u="none" dirty="0"/>
              <a:t>How does your code react if a failure occurs after inserting 5,000 of those items into a queue for processing?  Track items in a set that you have completed.  Otherwise, you might insert them again next time.  This can have a serious impact on your workflow.</a:t>
            </a:r>
          </a:p>
          <a:p>
            <a:pPr marL="0" indent="0">
              <a:buFont typeface="Arial" panose="020B0604020202020204" pitchFamily="34" charset="0"/>
              <a:buNone/>
            </a:pPr>
            <a:endParaRPr lang="en-US" b="0" u="none" dirty="0"/>
          </a:p>
          <a:p>
            <a:pPr marL="0" indent="0">
              <a:buFont typeface="Arial" panose="020B0604020202020204" pitchFamily="34" charset="0"/>
              <a:buNone/>
            </a:pPr>
            <a:r>
              <a:rPr lang="en-US" b="0" u="none" dirty="0"/>
              <a:t>If a queue item has already processed, allow your function to be a no-op.</a:t>
            </a:r>
          </a:p>
        </p:txBody>
      </p:sp>
      <p:sp>
        <p:nvSpPr>
          <p:cNvPr id="4" name="Slide Number Placeholder 3"/>
          <p:cNvSpPr>
            <a:spLocks noGrp="1"/>
          </p:cNvSpPr>
          <p:nvPr>
            <p:ph type="sldNum" sz="quarter" idx="5"/>
          </p:nvPr>
        </p:nvSpPr>
        <p:spPr/>
        <p:txBody>
          <a:bodyPr/>
          <a:lstStyle/>
          <a:p>
            <a:fld id="{8ACCF909-D638-4DCA-B965-8F5B0990D7F3}" type="slidenum">
              <a:rPr lang="en-US" smtClean="0"/>
              <a:t>112</a:t>
            </a:fld>
            <a:endParaRPr lang="en-US"/>
          </a:p>
        </p:txBody>
      </p:sp>
    </p:spTree>
    <p:extLst>
      <p:ext uri="{BB962C8B-B14F-4D97-AF65-F5344CB8AC3E}">
        <p14:creationId xmlns:p14="http://schemas.microsoft.com/office/powerpoint/2010/main" val="2024253953"/>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u="sng" dirty="0"/>
              <a:t>Do not mix test and production code in the same function app</a:t>
            </a:r>
          </a:p>
          <a:p>
            <a:pPr marL="0" indent="0">
              <a:buFont typeface="Arial" panose="020B0604020202020204" pitchFamily="34" charset="0"/>
              <a:buNone/>
            </a:pPr>
            <a:r>
              <a:rPr lang="en-US" b="0" u="none" dirty="0"/>
              <a:t>There are a number of factors which impact how instances of your function app scale.  The following are some best practices to ensure optimal scalability of a function app.</a:t>
            </a:r>
          </a:p>
          <a:p>
            <a:pPr marL="0" indent="0">
              <a:buFont typeface="Arial" panose="020B0604020202020204" pitchFamily="34" charset="0"/>
              <a:buNone/>
            </a:pPr>
            <a:endParaRPr lang="en-US" b="0" u="none" dirty="0"/>
          </a:p>
          <a:p>
            <a:pPr marL="0" indent="0">
              <a:buFont typeface="Arial" panose="020B0604020202020204" pitchFamily="34" charset="0"/>
              <a:buNone/>
            </a:pPr>
            <a:r>
              <a:rPr lang="en-US" b="0" u="none" dirty="0"/>
              <a:t>Functions within a function app share resource.  For example, memory is shared.  If you are using a function app in production, do not add test-related functions and resource to it.  It can cause unexpected overhead during production code execution.</a:t>
            </a:r>
          </a:p>
          <a:p>
            <a:pPr marL="0" indent="0">
              <a:buFont typeface="Arial" panose="020B0604020202020204" pitchFamily="34" charset="0"/>
              <a:buNone/>
            </a:pPr>
            <a:endParaRPr lang="en-US" b="0" u="none" dirty="0"/>
          </a:p>
          <a:p>
            <a:pPr marL="0" indent="0">
              <a:buFont typeface="Arial" panose="020B0604020202020204" pitchFamily="34" charset="0"/>
              <a:buNone/>
            </a:pPr>
            <a:r>
              <a:rPr lang="en-US" b="0" u="none" dirty="0"/>
              <a:t>Be careful of what you load in your production function apps.  Memory is averaged across each function in the app.</a:t>
            </a:r>
          </a:p>
          <a:p>
            <a:pPr marL="0" indent="0">
              <a:buFont typeface="Arial" panose="020B0604020202020204" pitchFamily="34" charset="0"/>
              <a:buNone/>
            </a:pPr>
            <a:endParaRPr lang="en-US" b="0" u="none" dirty="0"/>
          </a:p>
          <a:p>
            <a:pPr marL="0" indent="0">
              <a:buFont typeface="Arial" panose="020B0604020202020204" pitchFamily="34" charset="0"/>
              <a:buNone/>
            </a:pPr>
            <a:r>
              <a:rPr lang="en-US" b="0" u="none" dirty="0"/>
              <a:t>Do not use verbose logging in production code – it has a negative performance impact.</a:t>
            </a:r>
          </a:p>
        </p:txBody>
      </p:sp>
      <p:sp>
        <p:nvSpPr>
          <p:cNvPr id="4" name="Slide Number Placeholder 3"/>
          <p:cNvSpPr>
            <a:spLocks noGrp="1"/>
          </p:cNvSpPr>
          <p:nvPr>
            <p:ph type="sldNum" sz="quarter" idx="5"/>
          </p:nvPr>
        </p:nvSpPr>
        <p:spPr/>
        <p:txBody>
          <a:bodyPr/>
          <a:lstStyle/>
          <a:p>
            <a:fld id="{8ACCF909-D638-4DCA-B965-8F5B0990D7F3}" type="slidenum">
              <a:rPr lang="en-US" smtClean="0"/>
              <a:t>113</a:t>
            </a:fld>
            <a:endParaRPr lang="en-US"/>
          </a:p>
        </p:txBody>
      </p:sp>
    </p:spTree>
    <p:extLst>
      <p:ext uri="{BB962C8B-B14F-4D97-AF65-F5344CB8AC3E}">
        <p14:creationId xmlns:p14="http://schemas.microsoft.com/office/powerpoint/2010/main" val="19547831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E9B103-C8EC-4904-B9CA-68AA53D58B1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634ED2F-C9B3-40FC-AF2F-FA77538F453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33203738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E9B103-C8EC-4904-B9CA-68AA53D58B1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634ED2F-C9B3-40FC-AF2F-FA77538F453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27710894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E0EBC-B563-4C6C-A66F-D78C3533A66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C33561A-20EB-45E0-915F-6AB579DB693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913422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29383A-E2A5-4558-A9C2-A7A3583068D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97E137-CAFB-43B8-B388-BAE92357684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63093380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728FA5-C4A1-4677-9443-EDC60C916B9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3721CDC-96CF-4F05-A199-65406B79607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745517B-97CC-4DD4-9DBC-9EDEAB768E8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0649250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7C456E-14C0-44F5-95DA-A898582813F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567AEF9-99DC-4F11-9A48-E566C1A1111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4B1AF18-3F1C-4E42-93A3-55E1DB18820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E28D78D-E4D8-4932-AA68-E11F902303C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3509550-F8A3-4177-9304-A86D94555A1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5582302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5A134E-8EDA-48C7-A61E-022410DE9AC1}"/>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7211620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9462843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7763A2-7815-4FA5-94C7-D0DA1F90D25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305CA35-3F78-461C-845A-034ACD7EC61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5D885F0-FDDF-4D8E-A5BB-51454BBF029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293801328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102905-3569-49F0-B549-B70B9CD01F4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A3A51D6-5299-48C4-94A5-87FFB68EA94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A8805F4-0DBE-4455-9572-EE135AE121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328833701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E9B103-C8EC-4904-B9CA-68AA53D58B1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634ED2F-C9B3-40FC-AF2F-FA77538F453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32737065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E0EBC-B563-4C6C-A66F-D78C3533A66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C33561A-20EB-45E0-915F-6AB579DB693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233519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E0EBC-B563-4C6C-A66F-D78C3533A66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C33561A-20EB-45E0-915F-6AB579DB693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6165488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29383A-E2A5-4558-A9C2-A7A3583068D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97E137-CAFB-43B8-B388-BAE92357684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90911412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728FA5-C4A1-4677-9443-EDC60C916B9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3721CDC-96CF-4F05-A199-65406B79607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745517B-97CC-4DD4-9DBC-9EDEAB768E8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8818228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7C456E-14C0-44F5-95DA-A898582813F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567AEF9-99DC-4F11-9A48-E566C1A1111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4B1AF18-3F1C-4E42-93A3-55E1DB18820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E28D78D-E4D8-4932-AA68-E11F902303C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3509550-F8A3-4177-9304-A86D94555A1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7244850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5A134E-8EDA-48C7-A61E-022410DE9AC1}"/>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0260422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988116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7763A2-7815-4FA5-94C7-D0DA1F90D25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305CA35-3F78-461C-845A-034ACD7EC61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5D885F0-FDDF-4D8E-A5BB-51454BBF029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197959257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102905-3569-49F0-B549-B70B9CD01F4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A3A51D6-5299-48C4-94A5-87FFB68EA94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A8805F4-0DBE-4455-9572-EE135AE121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135977217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E9B103-C8EC-4904-B9CA-68AA53D58B1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634ED2F-C9B3-40FC-AF2F-FA77538F453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16333621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E0EBC-B563-4C6C-A66F-D78C3533A66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C33561A-20EB-45E0-915F-6AB579DB693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12681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29383A-E2A5-4558-A9C2-A7A3583068D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97E137-CAFB-43B8-B388-BAE92357684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91086588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29383A-E2A5-4558-A9C2-A7A3583068D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97E137-CAFB-43B8-B388-BAE92357684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329102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728FA5-C4A1-4677-9443-EDC60C916B9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3721CDC-96CF-4F05-A199-65406B79607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745517B-97CC-4DD4-9DBC-9EDEAB768E8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9144237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7C456E-14C0-44F5-95DA-A898582813F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567AEF9-99DC-4F11-9A48-E566C1A1111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4B1AF18-3F1C-4E42-93A3-55E1DB18820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E28D78D-E4D8-4932-AA68-E11F902303C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3509550-F8A3-4177-9304-A86D94555A1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2624661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5A134E-8EDA-48C7-A61E-022410DE9AC1}"/>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7606339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7463555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7763A2-7815-4FA5-94C7-D0DA1F90D25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305CA35-3F78-461C-845A-034ACD7EC61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5D885F0-FDDF-4D8E-A5BB-51454BBF029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16003116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102905-3569-49F0-B549-B70B9CD01F4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A3A51D6-5299-48C4-94A5-87FFB68EA94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A8805F4-0DBE-4455-9572-EE135AE121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298808748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62857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728FA5-C4A1-4677-9443-EDC60C916B9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3721CDC-96CF-4F05-A199-65406B79607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745517B-97CC-4DD4-9DBC-9EDEAB768E8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499275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7C456E-14C0-44F5-95DA-A898582813F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567AEF9-99DC-4F11-9A48-E566C1A1111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4B1AF18-3F1C-4E42-93A3-55E1DB18820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E28D78D-E4D8-4932-AA68-E11F902303C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3509550-F8A3-4177-9304-A86D94555A1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36382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5A134E-8EDA-48C7-A61E-022410DE9AC1}"/>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684961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933347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7763A2-7815-4FA5-94C7-D0DA1F90D25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305CA35-3F78-461C-845A-034ACD7EC61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5D885F0-FDDF-4D8E-A5BB-51454BBF029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34252079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102905-3569-49F0-B549-B70B9CD01F4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A3A51D6-5299-48C4-94A5-87FFB68EA94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A8805F4-0DBE-4455-9572-EE135AE121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37764724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microsoft.com/office/2007/relationships/hdphoto" Target="../media/hdphoto1.wdp"/><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13" Type="http://schemas.openxmlformats.org/officeDocument/2006/relationships/image" Target="../media/image2.png"/><Relationship Id="rId3" Type="http://schemas.openxmlformats.org/officeDocument/2006/relationships/slideLayout" Target="../slideLayouts/slideLayout12.xml"/><Relationship Id="rId7" Type="http://schemas.openxmlformats.org/officeDocument/2006/relationships/slideLayout" Target="../slideLayouts/slideLayout16.xml"/><Relationship Id="rId12" Type="http://schemas.microsoft.com/office/2007/relationships/hdphoto" Target="../media/hdphoto1.wdp"/><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image" Target="../media/image1.png"/><Relationship Id="rId5" Type="http://schemas.openxmlformats.org/officeDocument/2006/relationships/slideLayout" Target="../slideLayouts/slideLayout14.xml"/><Relationship Id="rId10" Type="http://schemas.openxmlformats.org/officeDocument/2006/relationships/theme" Target="../theme/theme2.xml"/><Relationship Id="rId4" Type="http://schemas.openxmlformats.org/officeDocument/2006/relationships/slideLayout" Target="../slideLayouts/slideLayout13.xml"/><Relationship Id="rId9" Type="http://schemas.openxmlformats.org/officeDocument/2006/relationships/slideLayout" Target="../slideLayouts/slideLayout1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image" Target="../media/image2.png"/><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microsoft.com/office/2007/relationships/hdphoto" Target="../media/hdphoto1.wdp"/><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image" Target="../media/image1.png"/><Relationship Id="rId5" Type="http://schemas.openxmlformats.org/officeDocument/2006/relationships/slideLayout" Target="../slideLayouts/slideLayout23.xml"/><Relationship Id="rId10" Type="http://schemas.openxmlformats.org/officeDocument/2006/relationships/theme" Target="../theme/theme3.xml"/><Relationship Id="rId4" Type="http://schemas.openxmlformats.org/officeDocument/2006/relationships/slideLayout" Target="../slideLayouts/slideLayout22.xml"/><Relationship Id="rId9" Type="http://schemas.openxmlformats.org/officeDocument/2006/relationships/slideLayout" Target="../slideLayouts/slideLayout2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image" Target="../media/image2.png"/><Relationship Id="rId3" Type="http://schemas.openxmlformats.org/officeDocument/2006/relationships/slideLayout" Target="../slideLayouts/slideLayout30.xml"/><Relationship Id="rId7" Type="http://schemas.openxmlformats.org/officeDocument/2006/relationships/slideLayout" Target="../slideLayouts/slideLayout34.xml"/><Relationship Id="rId12" Type="http://schemas.microsoft.com/office/2007/relationships/hdphoto" Target="../media/hdphoto1.wdp"/><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image" Target="../media/image1.png"/><Relationship Id="rId5" Type="http://schemas.openxmlformats.org/officeDocument/2006/relationships/slideLayout" Target="../slideLayouts/slideLayout32.xml"/><Relationship Id="rId10" Type="http://schemas.openxmlformats.org/officeDocument/2006/relationships/theme" Target="../theme/theme4.xml"/><Relationship Id="rId4" Type="http://schemas.openxmlformats.org/officeDocument/2006/relationships/slideLayout" Target="../slideLayouts/slideLayout31.xml"/><Relationship Id="rId9" Type="http://schemas.openxmlformats.org/officeDocument/2006/relationships/slideLayout" Target="../slideLayouts/slideLayout36.xml"/></Relationships>
</file>

<file path=ppt/slideMasters/_rels/slideMaster5.xml.rels><?xml version="1.0" encoding="UTF-8" standalone="yes"?>
<Relationships xmlns="http://schemas.openxmlformats.org/package/2006/relationships"><Relationship Id="rId2" Type="http://schemas.openxmlformats.org/officeDocument/2006/relationships/theme" Target="../theme/theme5.xml"/><Relationship Id="rId1" Type="http://schemas.openxmlformats.org/officeDocument/2006/relationships/slideLayout" Target="../slideLayouts/slideLayout3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BF260F0-09C6-4682-AE7C-07D6F5EA3E3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B2CA2E43-8E86-41BF-A105-82D74339B38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a:extLst>
              <a:ext uri="{FF2B5EF4-FFF2-40B4-BE49-F238E27FC236}">
                <a16:creationId xmlns:a16="http://schemas.microsoft.com/office/drawing/2014/main" id="{196F2C4E-3DC0-4AB9-9214-842BAED2E3ED}"/>
              </a:ext>
            </a:extLst>
          </p:cNvPr>
          <p:cNvPicPr>
            <a:picLocks noChangeAspect="1"/>
          </p:cNvPicPr>
          <p:nvPr userDrawn="1"/>
        </p:nvPicPr>
        <p:blipFill>
          <a:blip r:embed="rId11">
            <a:duotone>
              <a:schemeClr val="bg2">
                <a:shade val="45000"/>
                <a:satMod val="135000"/>
              </a:schemeClr>
              <a:prstClr val="white"/>
            </a:duotone>
            <a:extLst>
              <a:ext uri="{BEBA8EAE-BF5A-486C-A8C5-ECC9F3942E4B}">
                <a14:imgProps xmlns:a14="http://schemas.microsoft.com/office/drawing/2010/main">
                  <a14:imgLayer r:embed="rId12">
                    <a14:imgEffect>
                      <a14:colorTemperature colorTemp="4700"/>
                    </a14:imgEffect>
                  </a14:imgLayer>
                </a14:imgProps>
              </a:ext>
              <a:ext uri="{28A0092B-C50C-407E-A947-70E740481C1C}">
                <a14:useLocalDpi xmlns:a14="http://schemas.microsoft.com/office/drawing/2010/main" val="0"/>
              </a:ext>
            </a:extLst>
          </a:blip>
          <a:stretch>
            <a:fillRect/>
          </a:stretch>
        </p:blipFill>
        <p:spPr>
          <a:xfrm>
            <a:off x="55419" y="6566129"/>
            <a:ext cx="970684" cy="254927"/>
          </a:xfrm>
          <a:prstGeom prst="rect">
            <a:avLst/>
          </a:prstGeom>
        </p:spPr>
      </p:pic>
      <p:pic>
        <p:nvPicPr>
          <p:cNvPr id="8" name="Picture 7">
            <a:extLst>
              <a:ext uri="{FF2B5EF4-FFF2-40B4-BE49-F238E27FC236}">
                <a16:creationId xmlns:a16="http://schemas.microsoft.com/office/drawing/2014/main" id="{5646F494-2677-420F-882B-66CD1D33741B}"/>
              </a:ext>
            </a:extLst>
          </p:cNvPr>
          <p:cNvPicPr>
            <a:picLocks noChangeAspect="1"/>
          </p:cNvPicPr>
          <p:nvPr userDrawn="1"/>
        </p:nvPicPr>
        <p:blipFill>
          <a:blip r:embed="rId13">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1215328" y="6522118"/>
            <a:ext cx="1103096" cy="289702"/>
          </a:xfrm>
          <a:prstGeom prst="rect">
            <a:avLst/>
          </a:prstGeom>
        </p:spPr>
      </p:pic>
      <p:sp>
        <p:nvSpPr>
          <p:cNvPr id="9" name="TextBox 8">
            <a:extLst>
              <a:ext uri="{FF2B5EF4-FFF2-40B4-BE49-F238E27FC236}">
                <a16:creationId xmlns:a16="http://schemas.microsoft.com/office/drawing/2014/main" id="{B0A38D39-1017-400F-9790-8D910034F5FA}"/>
              </a:ext>
            </a:extLst>
          </p:cNvPr>
          <p:cNvSpPr txBox="1"/>
          <p:nvPr userDrawn="1"/>
        </p:nvSpPr>
        <p:spPr>
          <a:xfrm>
            <a:off x="5392153" y="6528469"/>
            <a:ext cx="1407693" cy="276999"/>
          </a:xfrm>
          <a:prstGeom prst="rect">
            <a:avLst/>
          </a:prstGeom>
          <a:noFill/>
        </p:spPr>
        <p:txBody>
          <a:bodyPr wrap="none" rtlCol="0">
            <a:spAutoFit/>
          </a:bodyPr>
          <a:lstStyle/>
          <a:p>
            <a:r>
              <a:rPr lang="en-US" sz="1200" dirty="0">
                <a:solidFill>
                  <a:srgbClr val="A2A1A1"/>
                </a:solidFill>
              </a:rPr>
              <a:t>Serverless in Action</a:t>
            </a:r>
          </a:p>
        </p:txBody>
      </p:sp>
    </p:spTree>
    <p:extLst>
      <p:ext uri="{BB962C8B-B14F-4D97-AF65-F5344CB8AC3E}">
        <p14:creationId xmlns:p14="http://schemas.microsoft.com/office/powerpoint/2010/main" val="131464638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txStyles>
    <p:title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C9C9C9"/>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BF260F0-09C6-4682-AE7C-07D6F5EA3E3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B2CA2E43-8E86-41BF-A105-82D74339B38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a:extLst>
              <a:ext uri="{FF2B5EF4-FFF2-40B4-BE49-F238E27FC236}">
                <a16:creationId xmlns:a16="http://schemas.microsoft.com/office/drawing/2014/main" id="{196F2C4E-3DC0-4AB9-9214-842BAED2E3ED}"/>
              </a:ext>
            </a:extLst>
          </p:cNvPr>
          <p:cNvPicPr>
            <a:picLocks noChangeAspect="1"/>
          </p:cNvPicPr>
          <p:nvPr userDrawn="1"/>
        </p:nvPicPr>
        <p:blipFill>
          <a:blip r:embed="rId11">
            <a:duotone>
              <a:schemeClr val="bg2">
                <a:shade val="45000"/>
                <a:satMod val="135000"/>
              </a:schemeClr>
              <a:prstClr val="white"/>
            </a:duotone>
            <a:extLst>
              <a:ext uri="{BEBA8EAE-BF5A-486C-A8C5-ECC9F3942E4B}">
                <a14:imgProps xmlns:a14="http://schemas.microsoft.com/office/drawing/2010/main">
                  <a14:imgLayer r:embed="rId12">
                    <a14:imgEffect>
                      <a14:colorTemperature colorTemp="4700"/>
                    </a14:imgEffect>
                  </a14:imgLayer>
                </a14:imgProps>
              </a:ext>
              <a:ext uri="{28A0092B-C50C-407E-A947-70E740481C1C}">
                <a14:useLocalDpi xmlns:a14="http://schemas.microsoft.com/office/drawing/2010/main" val="0"/>
              </a:ext>
            </a:extLst>
          </a:blip>
          <a:stretch>
            <a:fillRect/>
          </a:stretch>
        </p:blipFill>
        <p:spPr>
          <a:xfrm>
            <a:off x="55419" y="6566129"/>
            <a:ext cx="970684" cy="254927"/>
          </a:xfrm>
          <a:prstGeom prst="rect">
            <a:avLst/>
          </a:prstGeom>
        </p:spPr>
      </p:pic>
      <p:pic>
        <p:nvPicPr>
          <p:cNvPr id="8" name="Picture 7">
            <a:extLst>
              <a:ext uri="{FF2B5EF4-FFF2-40B4-BE49-F238E27FC236}">
                <a16:creationId xmlns:a16="http://schemas.microsoft.com/office/drawing/2014/main" id="{5646F494-2677-420F-882B-66CD1D33741B}"/>
              </a:ext>
            </a:extLst>
          </p:cNvPr>
          <p:cNvPicPr>
            <a:picLocks noChangeAspect="1"/>
          </p:cNvPicPr>
          <p:nvPr userDrawn="1"/>
        </p:nvPicPr>
        <p:blipFill>
          <a:blip r:embed="rId13">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1215328" y="6522118"/>
            <a:ext cx="1103096" cy="289702"/>
          </a:xfrm>
          <a:prstGeom prst="rect">
            <a:avLst/>
          </a:prstGeom>
        </p:spPr>
      </p:pic>
      <p:sp>
        <p:nvSpPr>
          <p:cNvPr id="9" name="TextBox 8">
            <a:extLst>
              <a:ext uri="{FF2B5EF4-FFF2-40B4-BE49-F238E27FC236}">
                <a16:creationId xmlns:a16="http://schemas.microsoft.com/office/drawing/2014/main" id="{B0A38D39-1017-400F-9790-8D910034F5FA}"/>
              </a:ext>
            </a:extLst>
          </p:cNvPr>
          <p:cNvSpPr txBox="1"/>
          <p:nvPr userDrawn="1"/>
        </p:nvSpPr>
        <p:spPr>
          <a:xfrm>
            <a:off x="5392153" y="6528469"/>
            <a:ext cx="1407693" cy="276999"/>
          </a:xfrm>
          <a:prstGeom prst="rect">
            <a:avLst/>
          </a:prstGeom>
          <a:noFill/>
        </p:spPr>
        <p:txBody>
          <a:bodyPr wrap="none" rtlCol="0">
            <a:spAutoFit/>
          </a:bodyPr>
          <a:lstStyle/>
          <a:p>
            <a:r>
              <a:rPr lang="en-US" sz="1200" dirty="0">
                <a:solidFill>
                  <a:srgbClr val="A2A1A1"/>
                </a:solidFill>
              </a:rPr>
              <a:t>Serverless in Action</a:t>
            </a:r>
          </a:p>
        </p:txBody>
      </p:sp>
    </p:spTree>
    <p:extLst>
      <p:ext uri="{BB962C8B-B14F-4D97-AF65-F5344CB8AC3E}">
        <p14:creationId xmlns:p14="http://schemas.microsoft.com/office/powerpoint/2010/main" val="39969527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txStyles>
    <p:title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9B8F9B"/>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BF260F0-09C6-4682-AE7C-07D6F5EA3E3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B2CA2E43-8E86-41BF-A105-82D74339B38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a:extLst>
              <a:ext uri="{FF2B5EF4-FFF2-40B4-BE49-F238E27FC236}">
                <a16:creationId xmlns:a16="http://schemas.microsoft.com/office/drawing/2014/main" id="{196F2C4E-3DC0-4AB9-9214-842BAED2E3ED}"/>
              </a:ext>
            </a:extLst>
          </p:cNvPr>
          <p:cNvPicPr>
            <a:picLocks noChangeAspect="1"/>
          </p:cNvPicPr>
          <p:nvPr userDrawn="1"/>
        </p:nvPicPr>
        <p:blipFill>
          <a:blip r:embed="rId11">
            <a:duotone>
              <a:schemeClr val="bg2">
                <a:shade val="45000"/>
                <a:satMod val="135000"/>
              </a:schemeClr>
              <a:prstClr val="white"/>
            </a:duotone>
            <a:extLst>
              <a:ext uri="{BEBA8EAE-BF5A-486C-A8C5-ECC9F3942E4B}">
                <a14:imgProps xmlns:a14="http://schemas.microsoft.com/office/drawing/2010/main">
                  <a14:imgLayer r:embed="rId12">
                    <a14:imgEffect>
                      <a14:colorTemperature colorTemp="4700"/>
                    </a14:imgEffect>
                  </a14:imgLayer>
                </a14:imgProps>
              </a:ext>
              <a:ext uri="{28A0092B-C50C-407E-A947-70E740481C1C}">
                <a14:useLocalDpi xmlns:a14="http://schemas.microsoft.com/office/drawing/2010/main" val="0"/>
              </a:ext>
            </a:extLst>
          </a:blip>
          <a:stretch>
            <a:fillRect/>
          </a:stretch>
        </p:blipFill>
        <p:spPr>
          <a:xfrm>
            <a:off x="55419" y="6566129"/>
            <a:ext cx="970684" cy="254927"/>
          </a:xfrm>
          <a:prstGeom prst="rect">
            <a:avLst/>
          </a:prstGeom>
        </p:spPr>
      </p:pic>
      <p:pic>
        <p:nvPicPr>
          <p:cNvPr id="8" name="Picture 7">
            <a:extLst>
              <a:ext uri="{FF2B5EF4-FFF2-40B4-BE49-F238E27FC236}">
                <a16:creationId xmlns:a16="http://schemas.microsoft.com/office/drawing/2014/main" id="{5646F494-2677-420F-882B-66CD1D33741B}"/>
              </a:ext>
            </a:extLst>
          </p:cNvPr>
          <p:cNvPicPr>
            <a:picLocks noChangeAspect="1"/>
          </p:cNvPicPr>
          <p:nvPr userDrawn="1"/>
        </p:nvPicPr>
        <p:blipFill>
          <a:blip r:embed="rId13">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1215328" y="6522118"/>
            <a:ext cx="1103096" cy="289702"/>
          </a:xfrm>
          <a:prstGeom prst="rect">
            <a:avLst/>
          </a:prstGeom>
        </p:spPr>
      </p:pic>
      <p:sp>
        <p:nvSpPr>
          <p:cNvPr id="9" name="TextBox 8">
            <a:extLst>
              <a:ext uri="{FF2B5EF4-FFF2-40B4-BE49-F238E27FC236}">
                <a16:creationId xmlns:a16="http://schemas.microsoft.com/office/drawing/2014/main" id="{B0A38D39-1017-400F-9790-8D910034F5FA}"/>
              </a:ext>
            </a:extLst>
          </p:cNvPr>
          <p:cNvSpPr txBox="1"/>
          <p:nvPr userDrawn="1"/>
        </p:nvSpPr>
        <p:spPr>
          <a:xfrm>
            <a:off x="5392153" y="6528469"/>
            <a:ext cx="1407693" cy="276999"/>
          </a:xfrm>
          <a:prstGeom prst="rect">
            <a:avLst/>
          </a:prstGeom>
          <a:noFill/>
        </p:spPr>
        <p:txBody>
          <a:bodyPr wrap="none" rtlCol="0">
            <a:spAutoFit/>
          </a:bodyPr>
          <a:lstStyle/>
          <a:p>
            <a:r>
              <a:rPr lang="en-US" sz="1200" dirty="0">
                <a:solidFill>
                  <a:srgbClr val="A2A1A1"/>
                </a:solidFill>
              </a:rPr>
              <a:t>Serverless in Action</a:t>
            </a:r>
          </a:p>
        </p:txBody>
      </p:sp>
    </p:spTree>
    <p:extLst>
      <p:ext uri="{BB962C8B-B14F-4D97-AF65-F5344CB8AC3E}">
        <p14:creationId xmlns:p14="http://schemas.microsoft.com/office/powerpoint/2010/main" val="3815461967"/>
      </p:ext>
    </p:extLst>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Lst>
  <p:txStyles>
    <p:title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5D8CB7"/>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BF260F0-09C6-4682-AE7C-07D6F5EA3E3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B2CA2E43-8E86-41BF-A105-82D74339B38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a:extLst>
              <a:ext uri="{FF2B5EF4-FFF2-40B4-BE49-F238E27FC236}">
                <a16:creationId xmlns:a16="http://schemas.microsoft.com/office/drawing/2014/main" id="{196F2C4E-3DC0-4AB9-9214-842BAED2E3ED}"/>
              </a:ext>
            </a:extLst>
          </p:cNvPr>
          <p:cNvPicPr>
            <a:picLocks noChangeAspect="1"/>
          </p:cNvPicPr>
          <p:nvPr userDrawn="1"/>
        </p:nvPicPr>
        <p:blipFill>
          <a:blip r:embed="rId11">
            <a:duotone>
              <a:schemeClr val="bg2">
                <a:shade val="45000"/>
                <a:satMod val="135000"/>
              </a:schemeClr>
              <a:prstClr val="white"/>
            </a:duotone>
            <a:extLst>
              <a:ext uri="{BEBA8EAE-BF5A-486C-A8C5-ECC9F3942E4B}">
                <a14:imgProps xmlns:a14="http://schemas.microsoft.com/office/drawing/2010/main">
                  <a14:imgLayer r:embed="rId12">
                    <a14:imgEffect>
                      <a14:colorTemperature colorTemp="4700"/>
                    </a14:imgEffect>
                  </a14:imgLayer>
                </a14:imgProps>
              </a:ext>
              <a:ext uri="{28A0092B-C50C-407E-A947-70E740481C1C}">
                <a14:useLocalDpi xmlns:a14="http://schemas.microsoft.com/office/drawing/2010/main" val="0"/>
              </a:ext>
            </a:extLst>
          </a:blip>
          <a:stretch>
            <a:fillRect/>
          </a:stretch>
        </p:blipFill>
        <p:spPr>
          <a:xfrm>
            <a:off x="55419" y="6566129"/>
            <a:ext cx="970684" cy="254927"/>
          </a:xfrm>
          <a:prstGeom prst="rect">
            <a:avLst/>
          </a:prstGeom>
        </p:spPr>
      </p:pic>
      <p:pic>
        <p:nvPicPr>
          <p:cNvPr id="8" name="Picture 7">
            <a:extLst>
              <a:ext uri="{FF2B5EF4-FFF2-40B4-BE49-F238E27FC236}">
                <a16:creationId xmlns:a16="http://schemas.microsoft.com/office/drawing/2014/main" id="{5646F494-2677-420F-882B-66CD1D33741B}"/>
              </a:ext>
            </a:extLst>
          </p:cNvPr>
          <p:cNvPicPr>
            <a:picLocks noChangeAspect="1"/>
          </p:cNvPicPr>
          <p:nvPr userDrawn="1"/>
        </p:nvPicPr>
        <p:blipFill>
          <a:blip r:embed="rId13">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1215328" y="6522118"/>
            <a:ext cx="1103096" cy="289702"/>
          </a:xfrm>
          <a:prstGeom prst="rect">
            <a:avLst/>
          </a:prstGeom>
        </p:spPr>
      </p:pic>
      <p:sp>
        <p:nvSpPr>
          <p:cNvPr id="9" name="TextBox 8">
            <a:extLst>
              <a:ext uri="{FF2B5EF4-FFF2-40B4-BE49-F238E27FC236}">
                <a16:creationId xmlns:a16="http://schemas.microsoft.com/office/drawing/2014/main" id="{B0A38D39-1017-400F-9790-8D910034F5FA}"/>
              </a:ext>
            </a:extLst>
          </p:cNvPr>
          <p:cNvSpPr txBox="1"/>
          <p:nvPr userDrawn="1"/>
        </p:nvSpPr>
        <p:spPr>
          <a:xfrm>
            <a:off x="5392153" y="6528469"/>
            <a:ext cx="1407693" cy="276999"/>
          </a:xfrm>
          <a:prstGeom prst="rect">
            <a:avLst/>
          </a:prstGeom>
          <a:noFill/>
        </p:spPr>
        <p:txBody>
          <a:bodyPr wrap="none" rtlCol="0">
            <a:spAutoFit/>
          </a:bodyPr>
          <a:lstStyle/>
          <a:p>
            <a:r>
              <a:rPr lang="en-US" sz="1200" dirty="0">
                <a:solidFill>
                  <a:srgbClr val="A2A1A1"/>
                </a:solidFill>
              </a:rPr>
              <a:t>Serverless in Action</a:t>
            </a:r>
          </a:p>
        </p:txBody>
      </p:sp>
    </p:spTree>
    <p:extLst>
      <p:ext uri="{BB962C8B-B14F-4D97-AF65-F5344CB8AC3E}">
        <p14:creationId xmlns:p14="http://schemas.microsoft.com/office/powerpoint/2010/main" val="4188736850"/>
      </p:ext>
    </p:extLst>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Lst>
  <p:txStyles>
    <p:title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11344595"/>
      </p:ext>
    </p:extLst>
  </p:cSld>
  <p:clrMap bg1="lt1" tx1="dk1" bg2="lt2" tx2="dk2" accent1="accent1" accent2="accent2" accent3="accent3" accent4="accent4" accent5="accent5" accent6="accent6" hlink="hlink" folHlink="folHlink"/>
  <p:sldLayoutIdLst>
    <p:sldLayoutId id="214748365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37.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15.xml"/><Relationship Id="rId4" Type="http://schemas.openxmlformats.org/officeDocument/2006/relationships/image" Target="../media/image18.png"/></Relationships>
</file>

<file path=ppt/slides/_rels/slide10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88.xml"/><Relationship Id="rId1" Type="http://schemas.openxmlformats.org/officeDocument/2006/relationships/slideLayout" Target="../slideLayouts/slideLayout15.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35.png"/></Relationships>
</file>

<file path=ppt/slides/_rels/slide101.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notesSlide" Target="../notesSlides/notesSlide89.xml"/><Relationship Id="rId1" Type="http://schemas.openxmlformats.org/officeDocument/2006/relationships/slideLayout" Target="../slideLayouts/slideLayout3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03.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Layout" Target="../slideLayouts/slideLayout37.xml"/></Relationships>
</file>

<file path=ppt/slides/_rels/slide104.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notesSlide" Target="../notesSlides/notesSlide90.xml"/><Relationship Id="rId1" Type="http://schemas.openxmlformats.org/officeDocument/2006/relationships/slideLayout" Target="../slideLayouts/slideLayout33.xml"/></Relationships>
</file>

<file path=ppt/slides/_rels/slide105.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notesSlide" Target="../notesSlides/notesSlide91.xml"/><Relationship Id="rId1" Type="http://schemas.openxmlformats.org/officeDocument/2006/relationships/slideLayout" Target="../slideLayouts/slideLayout33.xml"/></Relationships>
</file>

<file path=ppt/slides/_rels/slide106.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notesSlide" Target="../notesSlides/notesSlide92.xml"/><Relationship Id="rId1" Type="http://schemas.openxmlformats.org/officeDocument/2006/relationships/slideLayout" Target="../slideLayouts/slideLayout33.xml"/></Relationships>
</file>

<file path=ppt/slides/_rels/slide107.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notesSlide" Target="../notesSlides/notesSlide93.xml"/><Relationship Id="rId1" Type="http://schemas.openxmlformats.org/officeDocument/2006/relationships/slideLayout" Target="../slideLayouts/slideLayout33.xml"/></Relationships>
</file>

<file path=ppt/slides/_rels/slide108.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notesSlide" Target="../notesSlides/notesSlide94.xml"/><Relationship Id="rId1" Type="http://schemas.openxmlformats.org/officeDocument/2006/relationships/slideLayout" Target="../slideLayouts/slideLayout33.xml"/></Relationships>
</file>

<file path=ppt/slides/_rels/slide109.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notesSlide" Target="../notesSlides/notesSlide95.xml"/><Relationship Id="rId1" Type="http://schemas.openxmlformats.org/officeDocument/2006/relationships/slideLayout" Target="../slideLayouts/slideLayout33.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15.xml"/><Relationship Id="rId5" Type="http://schemas.openxmlformats.org/officeDocument/2006/relationships/image" Target="../media/image19.png"/><Relationship Id="rId4" Type="http://schemas.openxmlformats.org/officeDocument/2006/relationships/image" Target="../media/image18.png"/></Relationships>
</file>

<file path=ppt/slides/_rels/slide110.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notesSlide" Target="../notesSlides/notesSlide96.xml"/><Relationship Id="rId1" Type="http://schemas.openxmlformats.org/officeDocument/2006/relationships/slideLayout" Target="../slideLayouts/slideLayout33.xml"/></Relationships>
</file>

<file path=ppt/slides/_rels/slide111.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notesSlide" Target="../notesSlides/notesSlide97.xml"/><Relationship Id="rId1" Type="http://schemas.openxmlformats.org/officeDocument/2006/relationships/slideLayout" Target="../slideLayouts/slideLayout33.xml"/></Relationships>
</file>

<file path=ppt/slides/_rels/slide112.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notesSlide" Target="../notesSlides/notesSlide98.xml"/><Relationship Id="rId1" Type="http://schemas.openxmlformats.org/officeDocument/2006/relationships/slideLayout" Target="../slideLayouts/slideLayout33.xml"/></Relationships>
</file>

<file path=ppt/slides/_rels/slide113.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notesSlide" Target="../notesSlides/notesSlide99.xml"/><Relationship Id="rId1" Type="http://schemas.openxmlformats.org/officeDocument/2006/relationships/slideLayout" Target="../slideLayouts/slideLayout33.xml"/></Relationships>
</file>

<file path=ppt/slides/_rels/slide114.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notesSlide" Target="../notesSlides/notesSlide100.xml"/><Relationship Id="rId1" Type="http://schemas.openxmlformats.org/officeDocument/2006/relationships/slideLayout" Target="../slideLayouts/slideLayout33.xml"/></Relationships>
</file>

<file path=ppt/slides/_rels/slide115.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notesSlide" Target="../notesSlides/notesSlide101.xml"/><Relationship Id="rId1" Type="http://schemas.openxmlformats.org/officeDocument/2006/relationships/slideLayout" Target="../slideLayouts/slideLayout33.xml"/></Relationships>
</file>

<file path=ppt/slides/_rels/slide116.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notesSlide" Target="../notesSlides/notesSlide102.xml"/><Relationship Id="rId1" Type="http://schemas.openxmlformats.org/officeDocument/2006/relationships/slideLayout" Target="../slideLayouts/slideLayout33.xml"/></Relationships>
</file>

<file path=ppt/slides/_rels/slide117.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notesSlide" Target="../notesSlides/notesSlide103.xml"/><Relationship Id="rId1" Type="http://schemas.openxmlformats.org/officeDocument/2006/relationships/slideLayout" Target="../slideLayouts/slideLayout33.xml"/></Relationships>
</file>

<file path=ppt/slides/_rels/slide118.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15.xml"/><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15.xml"/><Relationship Id="rId5" Type="http://schemas.openxmlformats.org/officeDocument/2006/relationships/image" Target="../media/image22.png"/><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4.xml"/><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37.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37.xml"/></Relationships>
</file>

<file path=ppt/slides/_rels/slide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6.png"/><Relationship Id="rId1" Type="http://schemas.openxmlformats.org/officeDocument/2006/relationships/slideLayout" Target="../slideLayouts/slideLayout15.xml"/><Relationship Id="rId4" Type="http://schemas.openxmlformats.org/officeDocument/2006/relationships/image" Target="../media/image29.png"/></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6.png"/><Relationship Id="rId1" Type="http://schemas.openxmlformats.org/officeDocument/2006/relationships/slideLayout" Target="../slideLayouts/slideLayout15.xml"/><Relationship Id="rId5" Type="http://schemas.openxmlformats.org/officeDocument/2006/relationships/image" Target="../media/image30.png"/><Relationship Id="rId4" Type="http://schemas.openxmlformats.org/officeDocument/2006/relationships/image" Target="../media/image29.png"/></Relationships>
</file>

<file path=ppt/slides/_rels/slide3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6.png"/><Relationship Id="rId1" Type="http://schemas.openxmlformats.org/officeDocument/2006/relationships/slideLayout" Target="../slideLayouts/slideLayout15.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3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2.xml"/><Relationship Id="rId1" Type="http://schemas.openxmlformats.org/officeDocument/2006/relationships/slideLayout" Target="../slideLayouts/slideLayout15.xml"/><Relationship Id="rId4" Type="http://schemas.openxmlformats.org/officeDocument/2006/relationships/image" Target="../media/image34.png"/></Relationships>
</file>

<file path=ppt/slides/_rels/slide3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3.xml"/><Relationship Id="rId1" Type="http://schemas.openxmlformats.org/officeDocument/2006/relationships/slideLayout" Target="../slideLayouts/slideLayout15.xml"/><Relationship Id="rId5" Type="http://schemas.openxmlformats.org/officeDocument/2006/relationships/image" Target="../media/image35.png"/><Relationship Id="rId4" Type="http://schemas.openxmlformats.org/officeDocument/2006/relationships/image" Target="../media/image34.png"/></Relationships>
</file>

<file path=ppt/slides/_rels/slide3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4.xml"/><Relationship Id="rId1" Type="http://schemas.openxmlformats.org/officeDocument/2006/relationships/slideLayout" Target="../slideLayouts/slideLayout15.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37.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6.png"/><Relationship Id="rId2" Type="http://schemas.openxmlformats.org/officeDocument/2006/relationships/notesSlide" Target="../notesSlides/notesSlide25.xml"/><Relationship Id="rId1" Type="http://schemas.openxmlformats.org/officeDocument/2006/relationships/slideLayout" Target="../slideLayouts/slideLayout15.xml"/><Relationship Id="rId6" Type="http://schemas.openxmlformats.org/officeDocument/2006/relationships/image" Target="../media/image37.png"/><Relationship Id="rId5" Type="http://schemas.openxmlformats.org/officeDocument/2006/relationships/image" Target="../media/image35.png"/><Relationship Id="rId4" Type="http://schemas.openxmlformats.org/officeDocument/2006/relationships/image" Target="../media/image34.png"/></Relationships>
</file>

<file path=ppt/slides/_rels/slide38.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6.png"/><Relationship Id="rId2" Type="http://schemas.openxmlformats.org/officeDocument/2006/relationships/notesSlide" Target="../notesSlides/notesSlide26.xml"/><Relationship Id="rId1" Type="http://schemas.openxmlformats.org/officeDocument/2006/relationships/slideLayout" Target="../slideLayouts/slideLayout15.xml"/><Relationship Id="rId6" Type="http://schemas.openxmlformats.org/officeDocument/2006/relationships/image" Target="../media/image37.png"/><Relationship Id="rId5" Type="http://schemas.openxmlformats.org/officeDocument/2006/relationships/image" Target="../media/image35.png"/><Relationship Id="rId4" Type="http://schemas.openxmlformats.org/officeDocument/2006/relationships/image" Target="../media/image34.png"/></Relationships>
</file>

<file path=ppt/slides/_rels/slide39.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3.png"/><Relationship Id="rId7" Type="http://schemas.openxmlformats.org/officeDocument/2006/relationships/image" Target="../media/image38.png"/><Relationship Id="rId2" Type="http://schemas.openxmlformats.org/officeDocument/2006/relationships/notesSlide" Target="../notesSlides/notesSlide27.xml"/><Relationship Id="rId1" Type="http://schemas.openxmlformats.org/officeDocument/2006/relationships/slideLayout" Target="../slideLayouts/slideLayout15.xml"/><Relationship Id="rId6" Type="http://schemas.openxmlformats.org/officeDocument/2006/relationships/image" Target="../media/image37.png"/><Relationship Id="rId5" Type="http://schemas.openxmlformats.org/officeDocument/2006/relationships/image" Target="../media/image35.png"/><Relationship Id="rId4" Type="http://schemas.openxmlformats.org/officeDocument/2006/relationships/image" Target="../media/image34.png"/><Relationship Id="rId9" Type="http://schemas.openxmlformats.org/officeDocument/2006/relationships/image" Target="../media/image39.png"/></Relationships>
</file>

<file path=ppt/slides/_rels/slide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37.xml"/></Relationships>
</file>

<file path=ppt/slides/_rels/slide40.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3.png"/><Relationship Id="rId7" Type="http://schemas.openxmlformats.org/officeDocument/2006/relationships/image" Target="../media/image38.png"/><Relationship Id="rId2" Type="http://schemas.openxmlformats.org/officeDocument/2006/relationships/notesSlide" Target="../notesSlides/notesSlide28.xml"/><Relationship Id="rId1" Type="http://schemas.openxmlformats.org/officeDocument/2006/relationships/slideLayout" Target="../slideLayouts/slideLayout15.xml"/><Relationship Id="rId6" Type="http://schemas.openxmlformats.org/officeDocument/2006/relationships/image" Target="../media/image37.png"/><Relationship Id="rId5" Type="http://schemas.openxmlformats.org/officeDocument/2006/relationships/image" Target="../media/image35.png"/><Relationship Id="rId10" Type="http://schemas.openxmlformats.org/officeDocument/2006/relationships/image" Target="../media/image36.png"/><Relationship Id="rId4" Type="http://schemas.openxmlformats.org/officeDocument/2006/relationships/image" Target="../media/image34.png"/><Relationship Id="rId9" Type="http://schemas.openxmlformats.org/officeDocument/2006/relationships/image" Target="../media/image40.png"/></Relationships>
</file>

<file path=ppt/slides/_rels/slide41.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2.png"/><Relationship Id="rId7" Type="http://schemas.openxmlformats.org/officeDocument/2006/relationships/image" Target="../media/image38.png"/><Relationship Id="rId2" Type="http://schemas.openxmlformats.org/officeDocument/2006/relationships/notesSlide" Target="../notesSlides/notesSlide29.xml"/><Relationship Id="rId1" Type="http://schemas.openxmlformats.org/officeDocument/2006/relationships/slideLayout" Target="../slideLayouts/slideLayout15.xml"/><Relationship Id="rId6" Type="http://schemas.openxmlformats.org/officeDocument/2006/relationships/image" Target="../media/image37.png"/><Relationship Id="rId11" Type="http://schemas.openxmlformats.org/officeDocument/2006/relationships/image" Target="../media/image36.png"/><Relationship Id="rId5" Type="http://schemas.openxmlformats.org/officeDocument/2006/relationships/image" Target="../media/image42.png"/><Relationship Id="rId10" Type="http://schemas.openxmlformats.org/officeDocument/2006/relationships/image" Target="../media/image43.png"/><Relationship Id="rId4" Type="http://schemas.openxmlformats.org/officeDocument/2006/relationships/image" Target="../media/image41.png"/><Relationship Id="rId9" Type="http://schemas.openxmlformats.org/officeDocument/2006/relationships/image" Target="../media/image40.png"/></Relationships>
</file>

<file path=ppt/slides/_rels/slide42.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30.xml"/><Relationship Id="rId1" Type="http://schemas.openxmlformats.org/officeDocument/2006/relationships/slideLayout" Target="../slideLayouts/slideLayout37.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43.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notesSlide" Target="../notesSlides/notesSlide31.xml"/><Relationship Id="rId1" Type="http://schemas.openxmlformats.org/officeDocument/2006/relationships/slideLayout" Target="../slideLayouts/slideLayout15.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 Id="rId9" Type="http://schemas.openxmlformats.org/officeDocument/2006/relationships/image" Target="../media/image54.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5.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5.xml"/></Relationships>
</file>

<file path=ppt/slides/_rels/slide4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4.xml"/><Relationship Id="rId1" Type="http://schemas.openxmlformats.org/officeDocument/2006/relationships/slideLayout" Target="../slideLayouts/slideLayout15.xml"/><Relationship Id="rId4" Type="http://schemas.openxmlformats.org/officeDocument/2006/relationships/image" Target="../media/image56.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5.xml"/></Relationships>
</file>

<file path=ppt/slides/_rels/slide48.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7.png"/><Relationship Id="rId7" Type="http://schemas.openxmlformats.org/officeDocument/2006/relationships/image" Target="../media/image60.png"/><Relationship Id="rId2" Type="http://schemas.openxmlformats.org/officeDocument/2006/relationships/notesSlide" Target="../notesSlides/notesSlide36.xml"/><Relationship Id="rId1" Type="http://schemas.openxmlformats.org/officeDocument/2006/relationships/slideLayout" Target="../slideLayouts/slideLayout15.xml"/><Relationship Id="rId6" Type="http://schemas.openxmlformats.org/officeDocument/2006/relationships/image" Target="../media/image59.png"/><Relationship Id="rId11" Type="http://schemas.openxmlformats.org/officeDocument/2006/relationships/image" Target="../media/image64.png"/><Relationship Id="rId5" Type="http://schemas.openxmlformats.org/officeDocument/2006/relationships/image" Target="../media/image58.png"/><Relationship Id="rId10" Type="http://schemas.openxmlformats.org/officeDocument/2006/relationships/image" Target="../media/image63.png"/><Relationship Id="rId4" Type="http://schemas.openxmlformats.org/officeDocument/2006/relationships/image" Target="../media/image32.png"/><Relationship Id="rId9" Type="http://schemas.openxmlformats.org/officeDocument/2006/relationships/image" Target="../media/image62.png"/></Relationships>
</file>

<file path=ppt/slides/_rels/slide49.xml.rels><?xml version="1.0" encoding="UTF-8" standalone="yes"?>
<Relationships xmlns="http://schemas.openxmlformats.org/package/2006/relationships"><Relationship Id="rId3" Type="http://schemas.openxmlformats.org/officeDocument/2006/relationships/image" Target="../media/image65.png"/><Relationship Id="rId7" Type="http://schemas.openxmlformats.org/officeDocument/2006/relationships/image" Target="../media/image69.png"/><Relationship Id="rId2" Type="http://schemas.openxmlformats.org/officeDocument/2006/relationships/notesSlide" Target="../notesSlides/notesSlide37.xml"/><Relationship Id="rId1" Type="http://schemas.openxmlformats.org/officeDocument/2006/relationships/slideLayout" Target="../slideLayouts/slideLayout15.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15.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5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8.xml"/><Relationship Id="rId1" Type="http://schemas.openxmlformats.org/officeDocument/2006/relationships/slideLayout" Target="../slideLayouts/slideLayout15.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5.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5.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5.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5.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5.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5.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5.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5.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15.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5.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5.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5.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5.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5.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5.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5.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5.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5.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15.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5.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5.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5.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5.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5.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5.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5.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5.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5.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5.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5.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5.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5.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5.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5.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5.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5.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5.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5.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5.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5.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5.xml"/></Relationships>
</file>

<file path=ppt/slides/_rels/slide9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82.xml"/><Relationship Id="rId1" Type="http://schemas.openxmlformats.org/officeDocument/2006/relationships/slideLayout" Target="../slideLayouts/slideLayout15.xml"/></Relationships>
</file>

<file path=ppt/slides/_rels/slide9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83.xml"/><Relationship Id="rId1" Type="http://schemas.openxmlformats.org/officeDocument/2006/relationships/slideLayout" Target="../slideLayouts/slideLayout15.xml"/></Relationships>
</file>

<file path=ppt/slides/_rels/slide9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84.xml"/><Relationship Id="rId1" Type="http://schemas.openxmlformats.org/officeDocument/2006/relationships/slideLayout" Target="../slideLayouts/slideLayout15.xml"/><Relationship Id="rId4" Type="http://schemas.openxmlformats.org/officeDocument/2006/relationships/image" Target="../media/image35.png"/></Relationships>
</file>

<file path=ppt/slides/_rels/slide9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85.xml"/><Relationship Id="rId1" Type="http://schemas.openxmlformats.org/officeDocument/2006/relationships/slideLayout" Target="../slideLayouts/slideLayout15.xml"/><Relationship Id="rId4" Type="http://schemas.openxmlformats.org/officeDocument/2006/relationships/image" Target="../media/image35.png"/></Relationships>
</file>

<file path=ppt/slides/_rels/slide9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86.xml"/><Relationship Id="rId1" Type="http://schemas.openxmlformats.org/officeDocument/2006/relationships/slideLayout" Target="../slideLayouts/slideLayout15.xml"/><Relationship Id="rId5" Type="http://schemas.openxmlformats.org/officeDocument/2006/relationships/image" Target="../media/image73.png"/><Relationship Id="rId4" Type="http://schemas.openxmlformats.org/officeDocument/2006/relationships/image" Target="../media/image35.png"/></Relationships>
</file>

<file path=ppt/slides/_rels/slide9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87.xml"/><Relationship Id="rId1" Type="http://schemas.openxmlformats.org/officeDocument/2006/relationships/slideLayout" Target="../slideLayouts/slideLayout15.xml"/><Relationship Id="rId5" Type="http://schemas.openxmlformats.org/officeDocument/2006/relationships/image" Target="../media/image73.png"/><Relationship Id="rId4" Type="http://schemas.openxmlformats.org/officeDocument/2006/relationships/image" Target="../media/image35.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7BDA3A2-9A71-4933-9ECA-C7E29D3C70FD}"/>
              </a:ext>
            </a:extLst>
          </p:cNvPr>
          <p:cNvSpPr/>
          <p:nvPr/>
        </p:nvSpPr>
        <p:spPr>
          <a:xfrm>
            <a:off x="253606" y="1437114"/>
            <a:ext cx="5997906" cy="2554545"/>
          </a:xfrm>
          <a:prstGeom prst="rect">
            <a:avLst/>
          </a:prstGeom>
          <a:noFill/>
        </p:spPr>
        <p:txBody>
          <a:bodyPr wrap="square" lIns="91440" tIns="45720" rIns="91440" bIns="45720">
            <a:spAutoFit/>
          </a:bodyPr>
          <a:lstStyle/>
          <a:p>
            <a:pPr algn="ctr"/>
            <a:r>
              <a:rPr lang="en-US" sz="8000" b="1" cap="none" spc="0" dirty="0">
                <a:ln w="10160">
                  <a:solidFill>
                    <a:schemeClr val="tx1"/>
                  </a:solidFill>
                  <a:prstDash val="solid"/>
                </a:ln>
                <a:solidFill>
                  <a:srgbClr val="FFFFFF"/>
                </a:solidFill>
                <a:effectLst>
                  <a:outerShdw blurRad="38100" dist="22860" dir="5400000" algn="tl" rotWithShape="0">
                    <a:srgbClr val="000000">
                      <a:alpha val="30000"/>
                    </a:srgbClr>
                  </a:outerShdw>
                </a:effectLst>
                <a:latin typeface="Kamerik205 8" panose="020B0803030600020004" pitchFamily="34" charset="0"/>
              </a:rPr>
              <a:t>Serverless in Action</a:t>
            </a:r>
          </a:p>
        </p:txBody>
      </p:sp>
    </p:spTree>
    <p:extLst>
      <p:ext uri="{BB962C8B-B14F-4D97-AF65-F5344CB8AC3E}">
        <p14:creationId xmlns:p14="http://schemas.microsoft.com/office/powerpoint/2010/main" val="27964171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2CB4C2-F945-42C0-A09D-7A4A41FEA72E}"/>
              </a:ext>
            </a:extLst>
          </p:cNvPr>
          <p:cNvSpPr>
            <a:spLocks noGrp="1"/>
          </p:cNvSpPr>
          <p:nvPr>
            <p:ph type="title"/>
          </p:nvPr>
        </p:nvSpPr>
        <p:spPr/>
        <p:txBody>
          <a:bodyPr/>
          <a:lstStyle/>
          <a:p>
            <a:r>
              <a:rPr lang="en-US" dirty="0"/>
              <a:t>What is Serverless?</a:t>
            </a:r>
          </a:p>
        </p:txBody>
      </p:sp>
      <p:pic>
        <p:nvPicPr>
          <p:cNvPr id="6" name="Picture 5">
            <a:extLst>
              <a:ext uri="{FF2B5EF4-FFF2-40B4-BE49-F238E27FC236}">
                <a16:creationId xmlns:a16="http://schemas.microsoft.com/office/drawing/2014/main" id="{F7C5322D-67A0-464B-A697-50060F6D605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23734" y="1690688"/>
            <a:ext cx="2941266" cy="2933241"/>
          </a:xfrm>
          <a:prstGeom prst="rect">
            <a:avLst/>
          </a:prstGeom>
        </p:spPr>
      </p:pic>
      <p:pic>
        <p:nvPicPr>
          <p:cNvPr id="10" name="Picture 9">
            <a:extLst>
              <a:ext uri="{FF2B5EF4-FFF2-40B4-BE49-F238E27FC236}">
                <a16:creationId xmlns:a16="http://schemas.microsoft.com/office/drawing/2014/main" id="{B5083531-61C3-4AAF-AA8F-4CD8B2406C0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627441" y="1782674"/>
            <a:ext cx="2937118" cy="2933112"/>
          </a:xfrm>
          <a:prstGeom prst="rect">
            <a:avLst/>
          </a:prstGeom>
        </p:spPr>
      </p:pic>
      <p:sp>
        <p:nvSpPr>
          <p:cNvPr id="12" name="TextBox 11">
            <a:extLst>
              <a:ext uri="{FF2B5EF4-FFF2-40B4-BE49-F238E27FC236}">
                <a16:creationId xmlns:a16="http://schemas.microsoft.com/office/drawing/2014/main" id="{EA4FECB2-FCDE-470B-8BBD-CF9F8EB4135A}"/>
              </a:ext>
            </a:extLst>
          </p:cNvPr>
          <p:cNvSpPr txBox="1"/>
          <p:nvPr/>
        </p:nvSpPr>
        <p:spPr>
          <a:xfrm>
            <a:off x="4391944" y="5080000"/>
            <a:ext cx="3408112" cy="369332"/>
          </a:xfrm>
          <a:prstGeom prst="rect">
            <a:avLst/>
          </a:prstGeom>
          <a:noFill/>
        </p:spPr>
        <p:txBody>
          <a:bodyPr wrap="none" rtlCol="0">
            <a:spAutoFit/>
          </a:bodyPr>
          <a:lstStyle/>
          <a:p>
            <a:r>
              <a:rPr lang="en-US" dirty="0">
                <a:latin typeface="Kamerik205 8" panose="020B0803030600020004" pitchFamily="34" charset="0"/>
              </a:rPr>
              <a:t>Event-Driven/Instant Scale</a:t>
            </a:r>
          </a:p>
        </p:txBody>
      </p:sp>
      <p:sp>
        <p:nvSpPr>
          <p:cNvPr id="13" name="TextBox 12">
            <a:extLst>
              <a:ext uri="{FF2B5EF4-FFF2-40B4-BE49-F238E27FC236}">
                <a16:creationId xmlns:a16="http://schemas.microsoft.com/office/drawing/2014/main" id="{08B0D11E-B0B7-4A64-BD95-1A2C6FA90F8C}"/>
              </a:ext>
            </a:extLst>
          </p:cNvPr>
          <p:cNvSpPr txBox="1"/>
          <p:nvPr/>
        </p:nvSpPr>
        <p:spPr>
          <a:xfrm>
            <a:off x="356954" y="5080000"/>
            <a:ext cx="2874826" cy="369332"/>
          </a:xfrm>
          <a:prstGeom prst="rect">
            <a:avLst/>
          </a:prstGeom>
          <a:noFill/>
        </p:spPr>
        <p:txBody>
          <a:bodyPr wrap="none" rtlCol="0">
            <a:spAutoFit/>
          </a:bodyPr>
          <a:lstStyle/>
          <a:p>
            <a:r>
              <a:rPr lang="en-US" dirty="0">
                <a:latin typeface="Kamerik205 8" panose="020B0803030600020004" pitchFamily="34" charset="0"/>
              </a:rPr>
              <a:t>Abstraction of Servers</a:t>
            </a:r>
          </a:p>
        </p:txBody>
      </p:sp>
    </p:spTree>
    <p:extLst>
      <p:ext uri="{BB962C8B-B14F-4D97-AF65-F5344CB8AC3E}">
        <p14:creationId xmlns:p14="http://schemas.microsoft.com/office/powerpoint/2010/main" val="2688330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9FDAD8-6624-4E95-80D3-99E6B0F6C2BA}"/>
              </a:ext>
            </a:extLst>
          </p:cNvPr>
          <p:cNvSpPr>
            <a:spLocks noGrp="1"/>
          </p:cNvSpPr>
          <p:nvPr>
            <p:ph type="title"/>
          </p:nvPr>
        </p:nvSpPr>
        <p:spPr/>
        <p:txBody>
          <a:bodyPr/>
          <a:lstStyle/>
          <a:p>
            <a:r>
              <a:rPr lang="en-US" dirty="0"/>
              <a:t>Ways to Run Functions</a:t>
            </a:r>
          </a:p>
        </p:txBody>
      </p:sp>
      <p:pic>
        <p:nvPicPr>
          <p:cNvPr id="4" name="Picture 3">
            <a:extLst>
              <a:ext uri="{FF2B5EF4-FFF2-40B4-BE49-F238E27FC236}">
                <a16:creationId xmlns:a16="http://schemas.microsoft.com/office/drawing/2014/main" id="{4DB05FAF-9D3B-4B1D-A27F-E682563862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87333" y="1952899"/>
            <a:ext cx="1223467" cy="1223467"/>
          </a:xfrm>
          <a:prstGeom prst="rect">
            <a:avLst/>
          </a:prstGeom>
        </p:spPr>
      </p:pic>
      <p:pic>
        <p:nvPicPr>
          <p:cNvPr id="5" name="Picture 4">
            <a:extLst>
              <a:ext uri="{FF2B5EF4-FFF2-40B4-BE49-F238E27FC236}">
                <a16:creationId xmlns:a16="http://schemas.microsoft.com/office/drawing/2014/main" id="{7464D013-02D8-4A04-9525-F2182D483F4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7465" y="1952899"/>
            <a:ext cx="1223467" cy="1223467"/>
          </a:xfrm>
          <a:prstGeom prst="rect">
            <a:avLst/>
          </a:prstGeom>
        </p:spPr>
      </p:pic>
      <p:pic>
        <p:nvPicPr>
          <p:cNvPr id="6" name="Picture 5">
            <a:extLst>
              <a:ext uri="{FF2B5EF4-FFF2-40B4-BE49-F238E27FC236}">
                <a16:creationId xmlns:a16="http://schemas.microsoft.com/office/drawing/2014/main" id="{AD8468C0-EC6F-47D1-A66B-858745D54CD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84083" y="1949887"/>
            <a:ext cx="1223467" cy="1223467"/>
          </a:xfrm>
          <a:prstGeom prst="rect">
            <a:avLst/>
          </a:prstGeom>
        </p:spPr>
      </p:pic>
      <p:pic>
        <p:nvPicPr>
          <p:cNvPr id="7" name="Picture 6">
            <a:extLst>
              <a:ext uri="{FF2B5EF4-FFF2-40B4-BE49-F238E27FC236}">
                <a16:creationId xmlns:a16="http://schemas.microsoft.com/office/drawing/2014/main" id="{1B639B70-B2E1-49A8-BF5C-6941F5271BD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89617" y="2127660"/>
            <a:ext cx="1223467" cy="1223467"/>
          </a:xfrm>
          <a:prstGeom prst="rect">
            <a:avLst/>
          </a:prstGeom>
        </p:spPr>
      </p:pic>
      <p:pic>
        <p:nvPicPr>
          <p:cNvPr id="8" name="Picture 7">
            <a:extLst>
              <a:ext uri="{FF2B5EF4-FFF2-40B4-BE49-F238E27FC236}">
                <a16:creationId xmlns:a16="http://schemas.microsoft.com/office/drawing/2014/main" id="{9699072C-8B27-40CC-98D7-88D0DDA091E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89769" y="1912960"/>
            <a:ext cx="1223467" cy="1223467"/>
          </a:xfrm>
          <a:prstGeom prst="rect">
            <a:avLst/>
          </a:prstGeom>
        </p:spPr>
      </p:pic>
      <p:pic>
        <p:nvPicPr>
          <p:cNvPr id="9" name="Picture 8">
            <a:extLst>
              <a:ext uri="{FF2B5EF4-FFF2-40B4-BE49-F238E27FC236}">
                <a16:creationId xmlns:a16="http://schemas.microsoft.com/office/drawing/2014/main" id="{764052B2-1ED9-42BD-A67C-79B330702A2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856890" y="1827452"/>
            <a:ext cx="1223467" cy="1223467"/>
          </a:xfrm>
          <a:prstGeom prst="rect">
            <a:avLst/>
          </a:prstGeom>
        </p:spPr>
      </p:pic>
      <p:sp>
        <p:nvSpPr>
          <p:cNvPr id="10" name="TextBox 9">
            <a:extLst>
              <a:ext uri="{FF2B5EF4-FFF2-40B4-BE49-F238E27FC236}">
                <a16:creationId xmlns:a16="http://schemas.microsoft.com/office/drawing/2014/main" id="{B5F53763-297F-4431-8909-F9F9E2C657EB}"/>
              </a:ext>
            </a:extLst>
          </p:cNvPr>
          <p:cNvSpPr txBox="1"/>
          <p:nvPr/>
        </p:nvSpPr>
        <p:spPr>
          <a:xfrm>
            <a:off x="153997" y="3127188"/>
            <a:ext cx="1828193" cy="369332"/>
          </a:xfrm>
          <a:prstGeom prst="rect">
            <a:avLst/>
          </a:prstGeom>
          <a:noFill/>
        </p:spPr>
        <p:txBody>
          <a:bodyPr wrap="none" rtlCol="0">
            <a:spAutoFit/>
          </a:bodyPr>
          <a:lstStyle/>
          <a:p>
            <a:pPr algn="ctr"/>
            <a:r>
              <a:rPr lang="en-US" dirty="0">
                <a:latin typeface="Kamerik205 8" panose="020B0803030600020004" pitchFamily="34" charset="0"/>
              </a:rPr>
              <a:t>Consumption</a:t>
            </a:r>
          </a:p>
        </p:txBody>
      </p:sp>
      <p:sp>
        <p:nvSpPr>
          <p:cNvPr id="11" name="TextBox 10">
            <a:extLst>
              <a:ext uri="{FF2B5EF4-FFF2-40B4-BE49-F238E27FC236}">
                <a16:creationId xmlns:a16="http://schemas.microsoft.com/office/drawing/2014/main" id="{47CDFAF7-15DF-428A-9B7C-E9A5CB0E205E}"/>
              </a:ext>
            </a:extLst>
          </p:cNvPr>
          <p:cNvSpPr txBox="1"/>
          <p:nvPr/>
        </p:nvSpPr>
        <p:spPr>
          <a:xfrm>
            <a:off x="2460182" y="3173354"/>
            <a:ext cx="1677767" cy="646331"/>
          </a:xfrm>
          <a:prstGeom prst="rect">
            <a:avLst/>
          </a:prstGeom>
          <a:noFill/>
        </p:spPr>
        <p:txBody>
          <a:bodyPr wrap="none" rtlCol="0">
            <a:spAutoFit/>
          </a:bodyPr>
          <a:lstStyle/>
          <a:p>
            <a:pPr algn="ctr"/>
            <a:r>
              <a:rPr lang="en-US" dirty="0">
                <a:latin typeface="Kamerik205 8" panose="020B0803030600020004" pitchFamily="34" charset="0"/>
              </a:rPr>
              <a:t>App Service</a:t>
            </a:r>
          </a:p>
          <a:p>
            <a:pPr algn="ctr"/>
            <a:r>
              <a:rPr lang="en-US" dirty="0">
                <a:latin typeface="Kamerik205 8" panose="020B0803030600020004" pitchFamily="34" charset="0"/>
              </a:rPr>
              <a:t>Plan</a:t>
            </a:r>
          </a:p>
        </p:txBody>
      </p:sp>
      <p:sp>
        <p:nvSpPr>
          <p:cNvPr id="12" name="TextBox 11">
            <a:extLst>
              <a:ext uri="{FF2B5EF4-FFF2-40B4-BE49-F238E27FC236}">
                <a16:creationId xmlns:a16="http://schemas.microsoft.com/office/drawing/2014/main" id="{BA12F6A7-DA8A-481D-A345-ED85B2DC8A5D}"/>
              </a:ext>
            </a:extLst>
          </p:cNvPr>
          <p:cNvSpPr txBox="1"/>
          <p:nvPr/>
        </p:nvSpPr>
        <p:spPr>
          <a:xfrm>
            <a:off x="4345422" y="3182264"/>
            <a:ext cx="1700787" cy="646331"/>
          </a:xfrm>
          <a:prstGeom prst="rect">
            <a:avLst/>
          </a:prstGeom>
          <a:noFill/>
        </p:spPr>
        <p:txBody>
          <a:bodyPr wrap="none" rtlCol="0">
            <a:spAutoFit/>
          </a:bodyPr>
          <a:lstStyle/>
          <a:p>
            <a:pPr algn="ctr"/>
            <a:r>
              <a:rPr lang="en-US" dirty="0">
                <a:latin typeface="Kamerik205 8" panose="020B0803030600020004" pitchFamily="34" charset="0"/>
              </a:rPr>
              <a:t>App Service</a:t>
            </a:r>
          </a:p>
          <a:p>
            <a:pPr algn="ctr"/>
            <a:r>
              <a:rPr lang="en-US" dirty="0">
                <a:latin typeface="Kamerik205 8" panose="020B0803030600020004" pitchFamily="34" charset="0"/>
              </a:rPr>
              <a:t>Environment</a:t>
            </a:r>
          </a:p>
        </p:txBody>
      </p:sp>
      <p:sp>
        <p:nvSpPr>
          <p:cNvPr id="13" name="TextBox 12">
            <a:extLst>
              <a:ext uri="{FF2B5EF4-FFF2-40B4-BE49-F238E27FC236}">
                <a16:creationId xmlns:a16="http://schemas.microsoft.com/office/drawing/2014/main" id="{38E886E2-3E73-43E1-A2B0-ACFBDD08D567}"/>
              </a:ext>
            </a:extLst>
          </p:cNvPr>
          <p:cNvSpPr txBox="1"/>
          <p:nvPr/>
        </p:nvSpPr>
        <p:spPr>
          <a:xfrm>
            <a:off x="6356813" y="3173353"/>
            <a:ext cx="1223464" cy="646331"/>
          </a:xfrm>
          <a:prstGeom prst="rect">
            <a:avLst/>
          </a:prstGeom>
          <a:noFill/>
        </p:spPr>
        <p:txBody>
          <a:bodyPr wrap="square" rtlCol="0">
            <a:spAutoFit/>
          </a:bodyPr>
          <a:lstStyle/>
          <a:p>
            <a:pPr algn="ctr"/>
            <a:r>
              <a:rPr lang="en-US" dirty="0">
                <a:latin typeface="Kamerik205 8" panose="020B0803030600020004" pitchFamily="34" charset="0"/>
              </a:rPr>
              <a:t>Azure</a:t>
            </a:r>
          </a:p>
          <a:p>
            <a:pPr algn="ctr"/>
            <a:r>
              <a:rPr lang="en-US" dirty="0">
                <a:latin typeface="Kamerik205 8" panose="020B0803030600020004" pitchFamily="34" charset="0"/>
              </a:rPr>
              <a:t> Stack</a:t>
            </a:r>
          </a:p>
        </p:txBody>
      </p:sp>
      <p:sp>
        <p:nvSpPr>
          <p:cNvPr id="14" name="TextBox 13">
            <a:extLst>
              <a:ext uri="{FF2B5EF4-FFF2-40B4-BE49-F238E27FC236}">
                <a16:creationId xmlns:a16="http://schemas.microsoft.com/office/drawing/2014/main" id="{D8F09954-CA70-410E-A597-F13503B4E050}"/>
              </a:ext>
            </a:extLst>
          </p:cNvPr>
          <p:cNvSpPr txBox="1"/>
          <p:nvPr/>
        </p:nvSpPr>
        <p:spPr>
          <a:xfrm>
            <a:off x="7906700" y="3043764"/>
            <a:ext cx="1377044" cy="923330"/>
          </a:xfrm>
          <a:prstGeom prst="rect">
            <a:avLst/>
          </a:prstGeom>
          <a:noFill/>
        </p:spPr>
        <p:txBody>
          <a:bodyPr wrap="none" rtlCol="0">
            <a:spAutoFit/>
          </a:bodyPr>
          <a:lstStyle/>
          <a:p>
            <a:pPr algn="ctr"/>
            <a:r>
              <a:rPr lang="en-US" dirty="0">
                <a:latin typeface="Kamerik205 8" panose="020B0803030600020004" pitchFamily="34" charset="0"/>
              </a:rPr>
              <a:t>Azure</a:t>
            </a:r>
          </a:p>
          <a:p>
            <a:pPr algn="ctr"/>
            <a:r>
              <a:rPr lang="en-US" dirty="0">
                <a:latin typeface="Kamerik205 8" panose="020B0803030600020004" pitchFamily="34" charset="0"/>
              </a:rPr>
              <a:t>Functions</a:t>
            </a:r>
          </a:p>
          <a:p>
            <a:pPr algn="ctr"/>
            <a:r>
              <a:rPr lang="en-US" dirty="0">
                <a:latin typeface="Kamerik205 8" panose="020B0803030600020004" pitchFamily="34" charset="0"/>
              </a:rPr>
              <a:t>Runtime</a:t>
            </a:r>
          </a:p>
        </p:txBody>
      </p:sp>
      <p:sp>
        <p:nvSpPr>
          <p:cNvPr id="26" name="TextBox 25">
            <a:extLst>
              <a:ext uri="{FF2B5EF4-FFF2-40B4-BE49-F238E27FC236}">
                <a16:creationId xmlns:a16="http://schemas.microsoft.com/office/drawing/2014/main" id="{634A440D-58B4-487D-92BE-ACF341DF8A44}"/>
              </a:ext>
            </a:extLst>
          </p:cNvPr>
          <p:cNvSpPr txBox="1"/>
          <p:nvPr/>
        </p:nvSpPr>
        <p:spPr>
          <a:xfrm>
            <a:off x="9964616" y="3127188"/>
            <a:ext cx="882613" cy="923330"/>
          </a:xfrm>
          <a:prstGeom prst="rect">
            <a:avLst/>
          </a:prstGeom>
          <a:noFill/>
        </p:spPr>
        <p:txBody>
          <a:bodyPr wrap="none" rtlCol="0">
            <a:spAutoFit/>
          </a:bodyPr>
          <a:lstStyle/>
          <a:p>
            <a:pPr algn="ctr"/>
            <a:r>
              <a:rPr lang="en-US" dirty="0">
                <a:latin typeface="Kamerik205 8" panose="020B0803030600020004" pitchFamily="34" charset="0"/>
              </a:rPr>
              <a:t>Azure</a:t>
            </a:r>
          </a:p>
          <a:p>
            <a:pPr algn="ctr"/>
            <a:r>
              <a:rPr lang="en-US" dirty="0">
                <a:latin typeface="Kamerik205 8" panose="020B0803030600020004" pitchFamily="34" charset="0"/>
              </a:rPr>
              <a:t>IoT</a:t>
            </a:r>
          </a:p>
          <a:p>
            <a:pPr algn="ctr"/>
            <a:r>
              <a:rPr lang="en-US" dirty="0">
                <a:latin typeface="Kamerik205 8" panose="020B0803030600020004" pitchFamily="34" charset="0"/>
              </a:rPr>
              <a:t>Edge</a:t>
            </a:r>
          </a:p>
        </p:txBody>
      </p:sp>
      <p:cxnSp>
        <p:nvCxnSpPr>
          <p:cNvPr id="42" name="Straight Connector 41">
            <a:extLst>
              <a:ext uri="{FF2B5EF4-FFF2-40B4-BE49-F238E27FC236}">
                <a16:creationId xmlns:a16="http://schemas.microsoft.com/office/drawing/2014/main" id="{E3724F35-6348-48A2-9F75-8493303AE55C}"/>
              </a:ext>
            </a:extLst>
          </p:cNvPr>
          <p:cNvCxnSpPr>
            <a:cxnSpLocks/>
          </p:cNvCxnSpPr>
          <p:nvPr/>
        </p:nvCxnSpPr>
        <p:spPr>
          <a:xfrm>
            <a:off x="2231343" y="1690688"/>
            <a:ext cx="0" cy="2561998"/>
          </a:xfrm>
          <a:prstGeom prst="line">
            <a:avLst/>
          </a:prstGeom>
        </p:spPr>
        <p:style>
          <a:lnRef idx="1">
            <a:schemeClr val="accent5"/>
          </a:lnRef>
          <a:fillRef idx="0">
            <a:schemeClr val="accent5"/>
          </a:fillRef>
          <a:effectRef idx="0">
            <a:schemeClr val="accent5"/>
          </a:effectRef>
          <a:fontRef idx="minor">
            <a:schemeClr val="tx1"/>
          </a:fontRef>
        </p:style>
      </p:cxnSp>
      <p:cxnSp>
        <p:nvCxnSpPr>
          <p:cNvPr id="21" name="Straight Connector 20">
            <a:extLst>
              <a:ext uri="{FF2B5EF4-FFF2-40B4-BE49-F238E27FC236}">
                <a16:creationId xmlns:a16="http://schemas.microsoft.com/office/drawing/2014/main" id="{C6E39A57-E384-49FE-ADA8-2D55B90F681D}"/>
              </a:ext>
            </a:extLst>
          </p:cNvPr>
          <p:cNvCxnSpPr>
            <a:cxnSpLocks/>
          </p:cNvCxnSpPr>
          <p:nvPr/>
        </p:nvCxnSpPr>
        <p:spPr>
          <a:xfrm>
            <a:off x="4184892" y="1638215"/>
            <a:ext cx="0" cy="2561998"/>
          </a:xfrm>
          <a:prstGeom prst="line">
            <a:avLst/>
          </a:prstGeom>
        </p:spPr>
        <p:style>
          <a:lnRef idx="1">
            <a:schemeClr val="accent5"/>
          </a:lnRef>
          <a:fillRef idx="0">
            <a:schemeClr val="accent5"/>
          </a:fillRef>
          <a:effectRef idx="0">
            <a:schemeClr val="accent5"/>
          </a:effectRef>
          <a:fontRef idx="minor">
            <a:schemeClr val="tx1"/>
          </a:fontRef>
        </p:style>
      </p:cxnSp>
      <p:cxnSp>
        <p:nvCxnSpPr>
          <p:cNvPr id="22" name="Straight Connector 21">
            <a:extLst>
              <a:ext uri="{FF2B5EF4-FFF2-40B4-BE49-F238E27FC236}">
                <a16:creationId xmlns:a16="http://schemas.microsoft.com/office/drawing/2014/main" id="{4A200170-20B9-4105-AD32-D68EFBE928A4}"/>
              </a:ext>
            </a:extLst>
          </p:cNvPr>
          <p:cNvCxnSpPr>
            <a:cxnSpLocks/>
          </p:cNvCxnSpPr>
          <p:nvPr/>
        </p:nvCxnSpPr>
        <p:spPr>
          <a:xfrm>
            <a:off x="6138441" y="1585742"/>
            <a:ext cx="0" cy="2561998"/>
          </a:xfrm>
          <a:prstGeom prst="line">
            <a:avLst/>
          </a:prstGeom>
        </p:spPr>
        <p:style>
          <a:lnRef idx="1">
            <a:schemeClr val="accent5"/>
          </a:lnRef>
          <a:fillRef idx="0">
            <a:schemeClr val="accent5"/>
          </a:fillRef>
          <a:effectRef idx="0">
            <a:schemeClr val="accent5"/>
          </a:effectRef>
          <a:fontRef idx="minor">
            <a:schemeClr val="tx1"/>
          </a:fontRef>
        </p:style>
      </p:cxnSp>
      <p:cxnSp>
        <p:nvCxnSpPr>
          <p:cNvPr id="23" name="Straight Connector 22">
            <a:extLst>
              <a:ext uri="{FF2B5EF4-FFF2-40B4-BE49-F238E27FC236}">
                <a16:creationId xmlns:a16="http://schemas.microsoft.com/office/drawing/2014/main" id="{861060CD-BD86-4707-A11F-B13F3649ECE7}"/>
              </a:ext>
            </a:extLst>
          </p:cNvPr>
          <p:cNvCxnSpPr>
            <a:cxnSpLocks/>
          </p:cNvCxnSpPr>
          <p:nvPr/>
        </p:nvCxnSpPr>
        <p:spPr>
          <a:xfrm>
            <a:off x="7664160" y="1585742"/>
            <a:ext cx="0" cy="2561998"/>
          </a:xfrm>
          <a:prstGeom prst="line">
            <a:avLst/>
          </a:prstGeom>
        </p:spPr>
        <p:style>
          <a:lnRef idx="1">
            <a:schemeClr val="accent5"/>
          </a:lnRef>
          <a:fillRef idx="0">
            <a:schemeClr val="accent5"/>
          </a:fillRef>
          <a:effectRef idx="0">
            <a:schemeClr val="accent5"/>
          </a:effectRef>
          <a:fontRef idx="minor">
            <a:schemeClr val="tx1"/>
          </a:fontRef>
        </p:style>
      </p:cxnSp>
      <p:cxnSp>
        <p:nvCxnSpPr>
          <p:cNvPr id="24" name="Straight Connector 23">
            <a:extLst>
              <a:ext uri="{FF2B5EF4-FFF2-40B4-BE49-F238E27FC236}">
                <a16:creationId xmlns:a16="http://schemas.microsoft.com/office/drawing/2014/main" id="{A7E583AE-64E4-4EB5-A3C7-051DFA81A9FB}"/>
              </a:ext>
            </a:extLst>
          </p:cNvPr>
          <p:cNvCxnSpPr>
            <a:cxnSpLocks/>
          </p:cNvCxnSpPr>
          <p:nvPr/>
        </p:nvCxnSpPr>
        <p:spPr>
          <a:xfrm>
            <a:off x="9509193" y="1585742"/>
            <a:ext cx="0" cy="2561998"/>
          </a:xfrm>
          <a:prstGeom prst="line">
            <a:avLst/>
          </a:prstGeom>
        </p:spPr>
        <p:style>
          <a:lnRef idx="1">
            <a:schemeClr val="accent5"/>
          </a:lnRef>
          <a:fillRef idx="0">
            <a:schemeClr val="accent5"/>
          </a:fillRef>
          <a:effectRef idx="0">
            <a:schemeClr val="accent5"/>
          </a:effectRef>
          <a:fontRef idx="minor">
            <a:schemeClr val="tx1"/>
          </a:fontRef>
        </p:style>
      </p:cxnSp>
      <p:sp>
        <p:nvSpPr>
          <p:cNvPr id="27" name="Rectangle 26">
            <a:extLst>
              <a:ext uri="{FF2B5EF4-FFF2-40B4-BE49-F238E27FC236}">
                <a16:creationId xmlns:a16="http://schemas.microsoft.com/office/drawing/2014/main" id="{E52DEC7E-EF3C-49A1-BD07-F1BAC4F1DFF3}"/>
              </a:ext>
            </a:extLst>
          </p:cNvPr>
          <p:cNvSpPr/>
          <p:nvPr/>
        </p:nvSpPr>
        <p:spPr>
          <a:xfrm>
            <a:off x="4266302" y="4656019"/>
            <a:ext cx="3659400" cy="1015663"/>
          </a:xfrm>
          <a:prstGeom prst="rect">
            <a:avLst/>
          </a:prstGeom>
          <a:noFill/>
        </p:spPr>
        <p:txBody>
          <a:bodyPr wrap="none" lIns="91440" tIns="45720" rIns="91440" bIns="45720">
            <a:spAutoFit/>
          </a:bodyPr>
          <a:lstStyle/>
          <a:p>
            <a:pPr algn="ctr"/>
            <a:r>
              <a:rPr lang="en-US" sz="6000" dirty="0">
                <a:ln w="0"/>
                <a:solidFill>
                  <a:srgbClr val="4472C4"/>
                </a:solidFill>
                <a:effectLst>
                  <a:outerShdw blurRad="38100" dist="19050" dir="2700000" algn="tl" rotWithShape="0">
                    <a:schemeClr val="dk1">
                      <a:alpha val="40000"/>
                    </a:schemeClr>
                  </a:outerShdw>
                </a:effectLst>
              </a:rPr>
              <a:t>On Devices</a:t>
            </a:r>
          </a:p>
        </p:txBody>
      </p:sp>
    </p:spTree>
    <p:extLst>
      <p:ext uri="{BB962C8B-B14F-4D97-AF65-F5344CB8AC3E}">
        <p14:creationId xmlns:p14="http://schemas.microsoft.com/office/powerpoint/2010/main" val="2908564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500"/>
                                        <p:tgtEl>
                                          <p:spTgt spid="26"/>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27"/>
                                        </p:tgtEl>
                                        <p:attrNameLst>
                                          <p:attrName>style.visibility</p:attrName>
                                        </p:attrNameLst>
                                      </p:cBhvr>
                                      <p:to>
                                        <p:strVal val="visible"/>
                                      </p:to>
                                    </p:set>
                                    <p:animEffect transition="in" filter="fade">
                                      <p:cBhvr>
                                        <p:cTn id="14"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Lst>
  </p:timing>
</p:sld>
</file>

<file path=ppt/slides/slide10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7000" b="-7000"/>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22C5C46-50F8-4B11-93E4-0AD083ADE000}"/>
              </a:ext>
            </a:extLst>
          </p:cNvPr>
          <p:cNvSpPr txBox="1"/>
          <p:nvPr/>
        </p:nvSpPr>
        <p:spPr>
          <a:xfrm>
            <a:off x="0" y="4651310"/>
            <a:ext cx="6354147" cy="1323439"/>
          </a:xfrm>
          <a:prstGeom prst="rect">
            <a:avLst/>
          </a:prstGeom>
          <a:noFill/>
        </p:spPr>
        <p:txBody>
          <a:bodyPr wrap="square" rtlCol="0">
            <a:spAutoFit/>
          </a:bodyPr>
          <a:lstStyle/>
          <a:p>
            <a:pPr algn="ctr"/>
            <a:r>
              <a:rPr lang="en-US" sz="8000" dirty="0">
                <a:latin typeface="Kamerik205 8" panose="020B0803030600020004" pitchFamily="34" charset="0"/>
              </a:rPr>
              <a:t>Demos</a:t>
            </a:r>
          </a:p>
        </p:txBody>
      </p:sp>
    </p:spTree>
    <p:extLst>
      <p:ext uri="{BB962C8B-B14F-4D97-AF65-F5344CB8AC3E}">
        <p14:creationId xmlns:p14="http://schemas.microsoft.com/office/powerpoint/2010/main" val="136875917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BE20AB-DEFC-4FDF-95DD-63E27666E4CD}"/>
              </a:ext>
            </a:extLst>
          </p:cNvPr>
          <p:cNvSpPr>
            <a:spLocks noGrp="1"/>
          </p:cNvSpPr>
          <p:nvPr>
            <p:ph type="title"/>
          </p:nvPr>
        </p:nvSpPr>
        <p:spPr/>
        <p:txBody>
          <a:bodyPr/>
          <a:lstStyle/>
          <a:p>
            <a:r>
              <a:rPr lang="en-US" dirty="0"/>
              <a:t>Demos</a:t>
            </a:r>
          </a:p>
        </p:txBody>
      </p:sp>
    </p:spTree>
    <p:extLst>
      <p:ext uri="{BB962C8B-B14F-4D97-AF65-F5344CB8AC3E}">
        <p14:creationId xmlns:p14="http://schemas.microsoft.com/office/powerpoint/2010/main" val="250048891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5000" b="-5000"/>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6B15314-B6A1-4F8C-A5C7-8562CA69DE41}"/>
              </a:ext>
            </a:extLst>
          </p:cNvPr>
          <p:cNvSpPr txBox="1"/>
          <p:nvPr/>
        </p:nvSpPr>
        <p:spPr>
          <a:xfrm>
            <a:off x="5167086" y="1646853"/>
            <a:ext cx="6354147" cy="2554545"/>
          </a:xfrm>
          <a:prstGeom prst="rect">
            <a:avLst/>
          </a:prstGeom>
          <a:noFill/>
        </p:spPr>
        <p:txBody>
          <a:bodyPr wrap="square" rtlCol="0">
            <a:spAutoFit/>
          </a:bodyPr>
          <a:lstStyle/>
          <a:p>
            <a:pPr algn="ctr"/>
            <a:r>
              <a:rPr lang="en-US" sz="8000" dirty="0">
                <a:latin typeface="Kamerik205 8" panose="020B0803030600020004" pitchFamily="34" charset="0"/>
              </a:rPr>
              <a:t>Best Practices</a:t>
            </a:r>
          </a:p>
        </p:txBody>
      </p:sp>
    </p:spTree>
    <p:extLst>
      <p:ext uri="{BB962C8B-B14F-4D97-AF65-F5344CB8AC3E}">
        <p14:creationId xmlns:p14="http://schemas.microsoft.com/office/powerpoint/2010/main" val="213456028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5000" b="-5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DF6AE2-1103-4F0E-BB03-3EA7C75C97F1}"/>
              </a:ext>
            </a:extLst>
          </p:cNvPr>
          <p:cNvSpPr>
            <a:spLocks noGrp="1"/>
          </p:cNvSpPr>
          <p:nvPr>
            <p:ph type="title"/>
          </p:nvPr>
        </p:nvSpPr>
        <p:spPr/>
        <p:txBody>
          <a:bodyPr/>
          <a:lstStyle/>
          <a:p>
            <a:r>
              <a:rPr lang="en-US" dirty="0"/>
              <a:t>Absolute Minimum Best Practices</a:t>
            </a:r>
          </a:p>
        </p:txBody>
      </p:sp>
      <p:sp>
        <p:nvSpPr>
          <p:cNvPr id="3" name="TextBox 2">
            <a:extLst>
              <a:ext uri="{FF2B5EF4-FFF2-40B4-BE49-F238E27FC236}">
                <a16:creationId xmlns:a16="http://schemas.microsoft.com/office/drawing/2014/main" id="{55F50EC5-DFAF-4AA3-A0CD-977DC99B1B41}"/>
              </a:ext>
            </a:extLst>
          </p:cNvPr>
          <p:cNvSpPr txBox="1"/>
          <p:nvPr/>
        </p:nvSpPr>
        <p:spPr>
          <a:xfrm>
            <a:off x="5167086" y="1646853"/>
            <a:ext cx="6354147" cy="2554545"/>
          </a:xfrm>
          <a:prstGeom prst="rect">
            <a:avLst/>
          </a:prstGeom>
          <a:noFill/>
        </p:spPr>
        <p:txBody>
          <a:bodyPr wrap="square" rtlCol="0">
            <a:spAutoFit/>
          </a:bodyPr>
          <a:lstStyle/>
          <a:p>
            <a:pPr algn="ctr"/>
            <a:r>
              <a:rPr lang="en-US" sz="8000" i="1" dirty="0">
                <a:latin typeface="Kamerik205 8" panose="020B0803030600020004" pitchFamily="34" charset="0"/>
              </a:rPr>
              <a:t>Should</a:t>
            </a:r>
            <a:r>
              <a:rPr lang="en-US" sz="8000" dirty="0">
                <a:latin typeface="Kamerik205 8" panose="020B0803030600020004" pitchFamily="34" charset="0"/>
              </a:rPr>
              <a:t> do one thing</a:t>
            </a:r>
            <a:endParaRPr lang="en-US" sz="8000" i="1" dirty="0">
              <a:latin typeface="Kamerik205 8" panose="020B0803030600020004" pitchFamily="34" charset="0"/>
            </a:endParaRPr>
          </a:p>
        </p:txBody>
      </p:sp>
    </p:spTree>
    <p:extLst>
      <p:ext uri="{BB962C8B-B14F-4D97-AF65-F5344CB8AC3E}">
        <p14:creationId xmlns:p14="http://schemas.microsoft.com/office/powerpoint/2010/main" val="117479752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5000" b="-5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DF6AE2-1103-4F0E-BB03-3EA7C75C97F1}"/>
              </a:ext>
            </a:extLst>
          </p:cNvPr>
          <p:cNvSpPr>
            <a:spLocks noGrp="1"/>
          </p:cNvSpPr>
          <p:nvPr>
            <p:ph type="title"/>
          </p:nvPr>
        </p:nvSpPr>
        <p:spPr/>
        <p:txBody>
          <a:bodyPr/>
          <a:lstStyle/>
          <a:p>
            <a:r>
              <a:rPr lang="en-US" dirty="0"/>
              <a:t>Absolute Minimum Best Practices</a:t>
            </a:r>
          </a:p>
        </p:txBody>
      </p:sp>
      <p:sp>
        <p:nvSpPr>
          <p:cNvPr id="3" name="TextBox 2">
            <a:extLst>
              <a:ext uri="{FF2B5EF4-FFF2-40B4-BE49-F238E27FC236}">
                <a16:creationId xmlns:a16="http://schemas.microsoft.com/office/drawing/2014/main" id="{55F50EC5-DFAF-4AA3-A0CD-977DC99B1B41}"/>
              </a:ext>
            </a:extLst>
          </p:cNvPr>
          <p:cNvSpPr txBox="1"/>
          <p:nvPr/>
        </p:nvSpPr>
        <p:spPr>
          <a:xfrm>
            <a:off x="5167086" y="1646853"/>
            <a:ext cx="6545943" cy="2554545"/>
          </a:xfrm>
          <a:prstGeom prst="rect">
            <a:avLst/>
          </a:prstGeom>
          <a:noFill/>
        </p:spPr>
        <p:txBody>
          <a:bodyPr wrap="square" rtlCol="0">
            <a:spAutoFit/>
          </a:bodyPr>
          <a:lstStyle/>
          <a:p>
            <a:pPr algn="ctr"/>
            <a:r>
              <a:rPr lang="en-US" sz="8000" i="1" dirty="0">
                <a:latin typeface="Kamerik205 8" panose="020B0803030600020004" pitchFamily="34" charset="0"/>
              </a:rPr>
              <a:t>Should</a:t>
            </a:r>
            <a:r>
              <a:rPr lang="en-US" sz="8000" dirty="0">
                <a:latin typeface="Kamerik205 8" panose="020B0803030600020004" pitchFamily="34" charset="0"/>
              </a:rPr>
              <a:t> be idempotent</a:t>
            </a:r>
            <a:endParaRPr lang="en-US" sz="8000" i="1" dirty="0">
              <a:latin typeface="Kamerik205 8" panose="020B0803030600020004" pitchFamily="34" charset="0"/>
            </a:endParaRPr>
          </a:p>
        </p:txBody>
      </p:sp>
    </p:spTree>
    <p:extLst>
      <p:ext uri="{BB962C8B-B14F-4D97-AF65-F5344CB8AC3E}">
        <p14:creationId xmlns:p14="http://schemas.microsoft.com/office/powerpoint/2010/main" val="84133755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5000" b="-5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DF6AE2-1103-4F0E-BB03-3EA7C75C97F1}"/>
              </a:ext>
            </a:extLst>
          </p:cNvPr>
          <p:cNvSpPr>
            <a:spLocks noGrp="1"/>
          </p:cNvSpPr>
          <p:nvPr>
            <p:ph type="title"/>
          </p:nvPr>
        </p:nvSpPr>
        <p:spPr/>
        <p:txBody>
          <a:bodyPr/>
          <a:lstStyle/>
          <a:p>
            <a:r>
              <a:rPr lang="en-US" dirty="0"/>
              <a:t>Absolute Minimum Best Practices</a:t>
            </a:r>
          </a:p>
        </p:txBody>
      </p:sp>
      <p:sp>
        <p:nvSpPr>
          <p:cNvPr id="3" name="TextBox 2">
            <a:extLst>
              <a:ext uri="{FF2B5EF4-FFF2-40B4-BE49-F238E27FC236}">
                <a16:creationId xmlns:a16="http://schemas.microsoft.com/office/drawing/2014/main" id="{55F50EC5-DFAF-4AA3-A0CD-977DC99B1B41}"/>
              </a:ext>
            </a:extLst>
          </p:cNvPr>
          <p:cNvSpPr txBox="1"/>
          <p:nvPr/>
        </p:nvSpPr>
        <p:spPr>
          <a:xfrm>
            <a:off x="5167086" y="1646853"/>
            <a:ext cx="6545943" cy="5016758"/>
          </a:xfrm>
          <a:prstGeom prst="rect">
            <a:avLst/>
          </a:prstGeom>
          <a:noFill/>
        </p:spPr>
        <p:txBody>
          <a:bodyPr wrap="square" rtlCol="0">
            <a:spAutoFit/>
          </a:bodyPr>
          <a:lstStyle/>
          <a:p>
            <a:pPr algn="ctr"/>
            <a:r>
              <a:rPr lang="en-US" sz="8000" i="1" dirty="0">
                <a:latin typeface="Kamerik205 8" panose="020B0803030600020004" pitchFamily="34" charset="0"/>
              </a:rPr>
              <a:t>Should</a:t>
            </a:r>
            <a:r>
              <a:rPr lang="en-US" sz="8000" dirty="0">
                <a:latin typeface="Kamerik205 8" panose="020B0803030600020004" pitchFamily="34" charset="0"/>
              </a:rPr>
              <a:t> finish as quickly as possible</a:t>
            </a:r>
            <a:endParaRPr lang="en-US" sz="8000" i="1" dirty="0">
              <a:latin typeface="Kamerik205 8" panose="020B0803030600020004" pitchFamily="34" charset="0"/>
            </a:endParaRPr>
          </a:p>
        </p:txBody>
      </p:sp>
    </p:spTree>
    <p:extLst>
      <p:ext uri="{BB962C8B-B14F-4D97-AF65-F5344CB8AC3E}">
        <p14:creationId xmlns:p14="http://schemas.microsoft.com/office/powerpoint/2010/main" val="362707616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5000" b="-5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DF6AE2-1103-4F0E-BB03-3EA7C75C97F1}"/>
              </a:ext>
            </a:extLst>
          </p:cNvPr>
          <p:cNvSpPr>
            <a:spLocks noGrp="1"/>
          </p:cNvSpPr>
          <p:nvPr>
            <p:ph type="title"/>
          </p:nvPr>
        </p:nvSpPr>
        <p:spPr/>
        <p:txBody>
          <a:bodyPr/>
          <a:lstStyle/>
          <a:p>
            <a:r>
              <a:rPr lang="en-US" dirty="0"/>
              <a:t>Function Timeouts</a:t>
            </a:r>
          </a:p>
        </p:txBody>
      </p:sp>
      <p:sp>
        <p:nvSpPr>
          <p:cNvPr id="3" name="TextBox 2">
            <a:extLst>
              <a:ext uri="{FF2B5EF4-FFF2-40B4-BE49-F238E27FC236}">
                <a16:creationId xmlns:a16="http://schemas.microsoft.com/office/drawing/2014/main" id="{55F50EC5-DFAF-4AA3-A0CD-977DC99B1B41}"/>
              </a:ext>
            </a:extLst>
          </p:cNvPr>
          <p:cNvSpPr txBox="1"/>
          <p:nvPr/>
        </p:nvSpPr>
        <p:spPr>
          <a:xfrm>
            <a:off x="5167086" y="1646853"/>
            <a:ext cx="6354147" cy="3785652"/>
          </a:xfrm>
          <a:prstGeom prst="rect">
            <a:avLst/>
          </a:prstGeom>
          <a:noFill/>
        </p:spPr>
        <p:txBody>
          <a:bodyPr wrap="square" rtlCol="0">
            <a:spAutoFit/>
          </a:bodyPr>
          <a:lstStyle/>
          <a:p>
            <a:pPr algn="ctr"/>
            <a:r>
              <a:rPr lang="en-US" sz="8000" dirty="0">
                <a:latin typeface="Kamerik205 8" panose="020B0803030600020004" pitchFamily="34" charset="0"/>
              </a:rPr>
              <a:t>Default Timeout of 5 Minutes</a:t>
            </a:r>
          </a:p>
        </p:txBody>
      </p:sp>
    </p:spTree>
    <p:extLst>
      <p:ext uri="{BB962C8B-B14F-4D97-AF65-F5344CB8AC3E}">
        <p14:creationId xmlns:p14="http://schemas.microsoft.com/office/powerpoint/2010/main" val="427443949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5000" b="-5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DF6AE2-1103-4F0E-BB03-3EA7C75C97F1}"/>
              </a:ext>
            </a:extLst>
          </p:cNvPr>
          <p:cNvSpPr>
            <a:spLocks noGrp="1"/>
          </p:cNvSpPr>
          <p:nvPr>
            <p:ph type="title"/>
          </p:nvPr>
        </p:nvSpPr>
        <p:spPr/>
        <p:txBody>
          <a:bodyPr/>
          <a:lstStyle/>
          <a:p>
            <a:r>
              <a:rPr lang="en-US" dirty="0"/>
              <a:t>Function Timeouts</a:t>
            </a:r>
          </a:p>
        </p:txBody>
      </p:sp>
      <p:sp>
        <p:nvSpPr>
          <p:cNvPr id="3" name="TextBox 2">
            <a:extLst>
              <a:ext uri="{FF2B5EF4-FFF2-40B4-BE49-F238E27FC236}">
                <a16:creationId xmlns:a16="http://schemas.microsoft.com/office/drawing/2014/main" id="{55F50EC5-DFAF-4AA3-A0CD-977DC99B1B41}"/>
              </a:ext>
            </a:extLst>
          </p:cNvPr>
          <p:cNvSpPr txBox="1"/>
          <p:nvPr/>
        </p:nvSpPr>
        <p:spPr>
          <a:xfrm>
            <a:off x="5167086" y="1646853"/>
            <a:ext cx="6354147" cy="4247317"/>
          </a:xfrm>
          <a:prstGeom prst="rect">
            <a:avLst/>
          </a:prstGeom>
          <a:noFill/>
        </p:spPr>
        <p:txBody>
          <a:bodyPr wrap="square" rtlCol="0">
            <a:spAutoFit/>
          </a:bodyPr>
          <a:lstStyle/>
          <a:p>
            <a:pPr algn="ctr"/>
            <a:r>
              <a:rPr lang="en-US" sz="5400" dirty="0">
                <a:latin typeface="Kamerik205 8" panose="020B0803030600020004" pitchFamily="34" charset="0"/>
              </a:rPr>
              <a:t>Use App Service or Durable Functions for Longer Running Functions</a:t>
            </a:r>
          </a:p>
        </p:txBody>
      </p:sp>
    </p:spTree>
    <p:extLst>
      <p:ext uri="{BB962C8B-B14F-4D97-AF65-F5344CB8AC3E}">
        <p14:creationId xmlns:p14="http://schemas.microsoft.com/office/powerpoint/2010/main" val="272882528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5000" b="-5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DF6AE2-1103-4F0E-BB03-3EA7C75C97F1}"/>
              </a:ext>
            </a:extLst>
          </p:cNvPr>
          <p:cNvSpPr>
            <a:spLocks noGrp="1"/>
          </p:cNvSpPr>
          <p:nvPr>
            <p:ph type="title"/>
          </p:nvPr>
        </p:nvSpPr>
        <p:spPr/>
        <p:txBody>
          <a:bodyPr/>
          <a:lstStyle/>
          <a:p>
            <a:r>
              <a:rPr lang="en-US" dirty="0"/>
              <a:t>General Best Practices</a:t>
            </a:r>
          </a:p>
        </p:txBody>
      </p:sp>
      <p:sp>
        <p:nvSpPr>
          <p:cNvPr id="3" name="TextBox 2">
            <a:extLst>
              <a:ext uri="{FF2B5EF4-FFF2-40B4-BE49-F238E27FC236}">
                <a16:creationId xmlns:a16="http://schemas.microsoft.com/office/drawing/2014/main" id="{55F50EC5-DFAF-4AA3-A0CD-977DC99B1B41}"/>
              </a:ext>
            </a:extLst>
          </p:cNvPr>
          <p:cNvSpPr txBox="1"/>
          <p:nvPr/>
        </p:nvSpPr>
        <p:spPr>
          <a:xfrm>
            <a:off x="5167086" y="1646853"/>
            <a:ext cx="6354147" cy="3785652"/>
          </a:xfrm>
          <a:prstGeom prst="rect">
            <a:avLst/>
          </a:prstGeom>
          <a:noFill/>
        </p:spPr>
        <p:txBody>
          <a:bodyPr wrap="square" rtlCol="0">
            <a:spAutoFit/>
          </a:bodyPr>
          <a:lstStyle/>
          <a:p>
            <a:pPr algn="ctr"/>
            <a:r>
              <a:rPr lang="en-US" sz="8000" dirty="0">
                <a:latin typeface="Kamerik205 8" panose="020B0803030600020004" pitchFamily="34" charset="0"/>
              </a:rPr>
              <a:t>Avoid long running functions</a:t>
            </a:r>
          </a:p>
        </p:txBody>
      </p:sp>
    </p:spTree>
    <p:extLst>
      <p:ext uri="{BB962C8B-B14F-4D97-AF65-F5344CB8AC3E}">
        <p14:creationId xmlns:p14="http://schemas.microsoft.com/office/powerpoint/2010/main" val="11383077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2CB4C2-F945-42C0-A09D-7A4A41FEA72E}"/>
              </a:ext>
            </a:extLst>
          </p:cNvPr>
          <p:cNvSpPr>
            <a:spLocks noGrp="1"/>
          </p:cNvSpPr>
          <p:nvPr>
            <p:ph type="title"/>
          </p:nvPr>
        </p:nvSpPr>
        <p:spPr/>
        <p:txBody>
          <a:bodyPr/>
          <a:lstStyle/>
          <a:p>
            <a:r>
              <a:rPr lang="en-US" dirty="0"/>
              <a:t>What is Serverless?</a:t>
            </a:r>
          </a:p>
        </p:txBody>
      </p:sp>
      <p:pic>
        <p:nvPicPr>
          <p:cNvPr id="6" name="Picture 5">
            <a:extLst>
              <a:ext uri="{FF2B5EF4-FFF2-40B4-BE49-F238E27FC236}">
                <a16:creationId xmlns:a16="http://schemas.microsoft.com/office/drawing/2014/main" id="{F7C5322D-67A0-464B-A697-50060F6D605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23734" y="1690688"/>
            <a:ext cx="2941266" cy="2933241"/>
          </a:xfrm>
          <a:prstGeom prst="rect">
            <a:avLst/>
          </a:prstGeom>
        </p:spPr>
      </p:pic>
      <p:pic>
        <p:nvPicPr>
          <p:cNvPr id="10" name="Picture 9">
            <a:extLst>
              <a:ext uri="{FF2B5EF4-FFF2-40B4-BE49-F238E27FC236}">
                <a16:creationId xmlns:a16="http://schemas.microsoft.com/office/drawing/2014/main" id="{B5083531-61C3-4AAF-AA8F-4CD8B2406C0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627441" y="1782674"/>
            <a:ext cx="2937118" cy="2933112"/>
          </a:xfrm>
          <a:prstGeom prst="rect">
            <a:avLst/>
          </a:prstGeom>
        </p:spPr>
      </p:pic>
      <p:pic>
        <p:nvPicPr>
          <p:cNvPr id="11" name="Picture 10">
            <a:extLst>
              <a:ext uri="{FF2B5EF4-FFF2-40B4-BE49-F238E27FC236}">
                <a16:creationId xmlns:a16="http://schemas.microsoft.com/office/drawing/2014/main" id="{D35AF94A-132B-4DDB-9367-08F335857DE8}"/>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8904444" y="1782674"/>
            <a:ext cx="2963117" cy="2967127"/>
          </a:xfrm>
          <a:prstGeom prst="rect">
            <a:avLst/>
          </a:prstGeom>
        </p:spPr>
      </p:pic>
      <p:sp>
        <p:nvSpPr>
          <p:cNvPr id="12" name="TextBox 11">
            <a:extLst>
              <a:ext uri="{FF2B5EF4-FFF2-40B4-BE49-F238E27FC236}">
                <a16:creationId xmlns:a16="http://schemas.microsoft.com/office/drawing/2014/main" id="{EA4FECB2-FCDE-470B-8BBD-CF9F8EB4135A}"/>
              </a:ext>
            </a:extLst>
          </p:cNvPr>
          <p:cNvSpPr txBox="1"/>
          <p:nvPr/>
        </p:nvSpPr>
        <p:spPr>
          <a:xfrm>
            <a:off x="4391944" y="5080000"/>
            <a:ext cx="3408112" cy="369332"/>
          </a:xfrm>
          <a:prstGeom prst="rect">
            <a:avLst/>
          </a:prstGeom>
          <a:noFill/>
        </p:spPr>
        <p:txBody>
          <a:bodyPr wrap="none" rtlCol="0">
            <a:spAutoFit/>
          </a:bodyPr>
          <a:lstStyle/>
          <a:p>
            <a:r>
              <a:rPr lang="en-US" dirty="0">
                <a:latin typeface="Kamerik205 8" panose="020B0803030600020004" pitchFamily="34" charset="0"/>
              </a:rPr>
              <a:t>Event-Driven/Instant Scale</a:t>
            </a:r>
          </a:p>
        </p:txBody>
      </p:sp>
      <p:sp>
        <p:nvSpPr>
          <p:cNvPr id="13" name="TextBox 12">
            <a:extLst>
              <a:ext uri="{FF2B5EF4-FFF2-40B4-BE49-F238E27FC236}">
                <a16:creationId xmlns:a16="http://schemas.microsoft.com/office/drawing/2014/main" id="{08B0D11E-B0B7-4A64-BD95-1A2C6FA90F8C}"/>
              </a:ext>
            </a:extLst>
          </p:cNvPr>
          <p:cNvSpPr txBox="1"/>
          <p:nvPr/>
        </p:nvSpPr>
        <p:spPr>
          <a:xfrm>
            <a:off x="356954" y="5080000"/>
            <a:ext cx="2874826" cy="369332"/>
          </a:xfrm>
          <a:prstGeom prst="rect">
            <a:avLst/>
          </a:prstGeom>
          <a:noFill/>
        </p:spPr>
        <p:txBody>
          <a:bodyPr wrap="none" rtlCol="0">
            <a:spAutoFit/>
          </a:bodyPr>
          <a:lstStyle/>
          <a:p>
            <a:r>
              <a:rPr lang="en-US" dirty="0">
                <a:latin typeface="Kamerik205 8" panose="020B0803030600020004" pitchFamily="34" charset="0"/>
              </a:rPr>
              <a:t>Abstraction of Servers</a:t>
            </a:r>
          </a:p>
        </p:txBody>
      </p:sp>
      <p:sp>
        <p:nvSpPr>
          <p:cNvPr id="14" name="TextBox 13">
            <a:extLst>
              <a:ext uri="{FF2B5EF4-FFF2-40B4-BE49-F238E27FC236}">
                <a16:creationId xmlns:a16="http://schemas.microsoft.com/office/drawing/2014/main" id="{4088AEEE-5D01-4107-874A-3B166E2A3439}"/>
              </a:ext>
            </a:extLst>
          </p:cNvPr>
          <p:cNvSpPr txBox="1"/>
          <p:nvPr/>
        </p:nvSpPr>
        <p:spPr>
          <a:xfrm>
            <a:off x="9552536" y="5080000"/>
            <a:ext cx="1666931" cy="369332"/>
          </a:xfrm>
          <a:prstGeom prst="rect">
            <a:avLst/>
          </a:prstGeom>
          <a:noFill/>
        </p:spPr>
        <p:txBody>
          <a:bodyPr wrap="none" rtlCol="0">
            <a:spAutoFit/>
          </a:bodyPr>
          <a:lstStyle/>
          <a:p>
            <a:r>
              <a:rPr lang="en-US" dirty="0">
                <a:latin typeface="Kamerik205 8" panose="020B0803030600020004" pitchFamily="34" charset="0"/>
              </a:rPr>
              <a:t>Micro-Billing</a:t>
            </a:r>
          </a:p>
        </p:txBody>
      </p:sp>
    </p:spTree>
    <p:extLst>
      <p:ext uri="{BB962C8B-B14F-4D97-AF65-F5344CB8AC3E}">
        <p14:creationId xmlns:p14="http://schemas.microsoft.com/office/powerpoint/2010/main" val="402196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11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5000" b="-5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DF6AE2-1103-4F0E-BB03-3EA7C75C97F1}"/>
              </a:ext>
            </a:extLst>
          </p:cNvPr>
          <p:cNvSpPr>
            <a:spLocks noGrp="1"/>
          </p:cNvSpPr>
          <p:nvPr>
            <p:ph type="title"/>
          </p:nvPr>
        </p:nvSpPr>
        <p:spPr/>
        <p:txBody>
          <a:bodyPr/>
          <a:lstStyle/>
          <a:p>
            <a:r>
              <a:rPr lang="en-US" dirty="0"/>
              <a:t>General Best Practices</a:t>
            </a:r>
          </a:p>
        </p:txBody>
      </p:sp>
      <p:sp>
        <p:nvSpPr>
          <p:cNvPr id="3" name="TextBox 2">
            <a:extLst>
              <a:ext uri="{FF2B5EF4-FFF2-40B4-BE49-F238E27FC236}">
                <a16:creationId xmlns:a16="http://schemas.microsoft.com/office/drawing/2014/main" id="{55F50EC5-DFAF-4AA3-A0CD-977DC99B1B41}"/>
              </a:ext>
            </a:extLst>
          </p:cNvPr>
          <p:cNvSpPr txBox="1"/>
          <p:nvPr/>
        </p:nvSpPr>
        <p:spPr>
          <a:xfrm>
            <a:off x="5167086" y="1646853"/>
            <a:ext cx="6354147" cy="2585323"/>
          </a:xfrm>
          <a:prstGeom prst="rect">
            <a:avLst/>
          </a:prstGeom>
          <a:noFill/>
        </p:spPr>
        <p:txBody>
          <a:bodyPr wrap="square" rtlCol="0">
            <a:spAutoFit/>
          </a:bodyPr>
          <a:lstStyle/>
          <a:p>
            <a:pPr algn="ctr"/>
            <a:r>
              <a:rPr lang="en-US" sz="5400" dirty="0">
                <a:latin typeface="Kamerik205 8" panose="020B0803030600020004" pitchFamily="34" charset="0"/>
              </a:rPr>
              <a:t>Avoid cross function communication</a:t>
            </a:r>
          </a:p>
        </p:txBody>
      </p:sp>
    </p:spTree>
    <p:extLst>
      <p:ext uri="{BB962C8B-B14F-4D97-AF65-F5344CB8AC3E}">
        <p14:creationId xmlns:p14="http://schemas.microsoft.com/office/powerpoint/2010/main" val="192455629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5000" b="-5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DF6AE2-1103-4F0E-BB03-3EA7C75C97F1}"/>
              </a:ext>
            </a:extLst>
          </p:cNvPr>
          <p:cNvSpPr>
            <a:spLocks noGrp="1"/>
          </p:cNvSpPr>
          <p:nvPr>
            <p:ph type="title"/>
          </p:nvPr>
        </p:nvSpPr>
        <p:spPr/>
        <p:txBody>
          <a:bodyPr/>
          <a:lstStyle/>
          <a:p>
            <a:r>
              <a:rPr lang="en-US" dirty="0"/>
              <a:t>General Best Practices</a:t>
            </a:r>
          </a:p>
        </p:txBody>
      </p:sp>
      <p:sp>
        <p:nvSpPr>
          <p:cNvPr id="3" name="TextBox 2">
            <a:extLst>
              <a:ext uri="{FF2B5EF4-FFF2-40B4-BE49-F238E27FC236}">
                <a16:creationId xmlns:a16="http://schemas.microsoft.com/office/drawing/2014/main" id="{55F50EC5-DFAF-4AA3-A0CD-977DC99B1B41}"/>
              </a:ext>
            </a:extLst>
          </p:cNvPr>
          <p:cNvSpPr txBox="1"/>
          <p:nvPr/>
        </p:nvSpPr>
        <p:spPr>
          <a:xfrm>
            <a:off x="5167086" y="1646853"/>
            <a:ext cx="6354147" cy="5016758"/>
          </a:xfrm>
          <a:prstGeom prst="rect">
            <a:avLst/>
          </a:prstGeom>
          <a:noFill/>
        </p:spPr>
        <p:txBody>
          <a:bodyPr wrap="square" rtlCol="0">
            <a:spAutoFit/>
          </a:bodyPr>
          <a:lstStyle/>
          <a:p>
            <a:pPr algn="ctr"/>
            <a:r>
              <a:rPr lang="en-US" sz="8000" dirty="0">
                <a:latin typeface="Kamerik205 8" panose="020B0803030600020004" pitchFamily="34" charset="0"/>
              </a:rPr>
              <a:t>Write functions to be stateless</a:t>
            </a:r>
          </a:p>
        </p:txBody>
      </p:sp>
    </p:spTree>
    <p:extLst>
      <p:ext uri="{BB962C8B-B14F-4D97-AF65-F5344CB8AC3E}">
        <p14:creationId xmlns:p14="http://schemas.microsoft.com/office/powerpoint/2010/main" val="189887547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5000" b="-5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DF6AE2-1103-4F0E-BB03-3EA7C75C97F1}"/>
              </a:ext>
            </a:extLst>
          </p:cNvPr>
          <p:cNvSpPr>
            <a:spLocks noGrp="1"/>
          </p:cNvSpPr>
          <p:nvPr>
            <p:ph type="title"/>
          </p:nvPr>
        </p:nvSpPr>
        <p:spPr/>
        <p:txBody>
          <a:bodyPr/>
          <a:lstStyle/>
          <a:p>
            <a:r>
              <a:rPr lang="en-US" dirty="0"/>
              <a:t>General Best Practices</a:t>
            </a:r>
          </a:p>
        </p:txBody>
      </p:sp>
      <p:sp>
        <p:nvSpPr>
          <p:cNvPr id="3" name="TextBox 2">
            <a:extLst>
              <a:ext uri="{FF2B5EF4-FFF2-40B4-BE49-F238E27FC236}">
                <a16:creationId xmlns:a16="http://schemas.microsoft.com/office/drawing/2014/main" id="{55F50EC5-DFAF-4AA3-A0CD-977DC99B1B41}"/>
              </a:ext>
            </a:extLst>
          </p:cNvPr>
          <p:cNvSpPr txBox="1"/>
          <p:nvPr/>
        </p:nvSpPr>
        <p:spPr>
          <a:xfrm>
            <a:off x="5167086" y="1646853"/>
            <a:ext cx="6354147" cy="3785652"/>
          </a:xfrm>
          <a:prstGeom prst="rect">
            <a:avLst/>
          </a:prstGeom>
          <a:noFill/>
        </p:spPr>
        <p:txBody>
          <a:bodyPr wrap="square" rtlCol="0">
            <a:spAutoFit/>
          </a:bodyPr>
          <a:lstStyle/>
          <a:p>
            <a:pPr algn="ctr"/>
            <a:r>
              <a:rPr lang="en-US" sz="8000" dirty="0">
                <a:latin typeface="Kamerik205 8" panose="020B0803030600020004" pitchFamily="34" charset="0"/>
              </a:rPr>
              <a:t>Write defensive functions</a:t>
            </a:r>
          </a:p>
        </p:txBody>
      </p:sp>
    </p:spTree>
    <p:extLst>
      <p:ext uri="{BB962C8B-B14F-4D97-AF65-F5344CB8AC3E}">
        <p14:creationId xmlns:p14="http://schemas.microsoft.com/office/powerpoint/2010/main" val="269286094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5000" b="-5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DF6AE2-1103-4F0E-BB03-3EA7C75C97F1}"/>
              </a:ext>
            </a:extLst>
          </p:cNvPr>
          <p:cNvSpPr>
            <a:spLocks noGrp="1"/>
          </p:cNvSpPr>
          <p:nvPr>
            <p:ph type="title"/>
          </p:nvPr>
        </p:nvSpPr>
        <p:spPr/>
        <p:txBody>
          <a:bodyPr/>
          <a:lstStyle/>
          <a:p>
            <a:r>
              <a:rPr lang="en-US" dirty="0"/>
              <a:t>Scalability Best Practices</a:t>
            </a:r>
          </a:p>
        </p:txBody>
      </p:sp>
      <p:sp>
        <p:nvSpPr>
          <p:cNvPr id="3" name="TextBox 2">
            <a:extLst>
              <a:ext uri="{FF2B5EF4-FFF2-40B4-BE49-F238E27FC236}">
                <a16:creationId xmlns:a16="http://schemas.microsoft.com/office/drawing/2014/main" id="{55F50EC5-DFAF-4AA3-A0CD-977DC99B1B41}"/>
              </a:ext>
            </a:extLst>
          </p:cNvPr>
          <p:cNvSpPr txBox="1"/>
          <p:nvPr/>
        </p:nvSpPr>
        <p:spPr>
          <a:xfrm>
            <a:off x="5167086" y="1646853"/>
            <a:ext cx="6354147" cy="3785652"/>
          </a:xfrm>
          <a:prstGeom prst="rect">
            <a:avLst/>
          </a:prstGeom>
          <a:noFill/>
        </p:spPr>
        <p:txBody>
          <a:bodyPr wrap="square" rtlCol="0">
            <a:spAutoFit/>
          </a:bodyPr>
          <a:lstStyle/>
          <a:p>
            <a:pPr algn="ctr"/>
            <a:r>
              <a:rPr lang="en-US" sz="8000" dirty="0">
                <a:latin typeface="Kamerik205 8" panose="020B0803030600020004" pitchFamily="34" charset="0"/>
              </a:rPr>
              <a:t>Do not mix test and production</a:t>
            </a:r>
          </a:p>
        </p:txBody>
      </p:sp>
    </p:spTree>
    <p:extLst>
      <p:ext uri="{BB962C8B-B14F-4D97-AF65-F5344CB8AC3E}">
        <p14:creationId xmlns:p14="http://schemas.microsoft.com/office/powerpoint/2010/main" val="48862038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5000" b="-5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DF6AE2-1103-4F0E-BB03-3EA7C75C97F1}"/>
              </a:ext>
            </a:extLst>
          </p:cNvPr>
          <p:cNvSpPr>
            <a:spLocks noGrp="1"/>
          </p:cNvSpPr>
          <p:nvPr>
            <p:ph type="title"/>
          </p:nvPr>
        </p:nvSpPr>
        <p:spPr/>
        <p:txBody>
          <a:bodyPr/>
          <a:lstStyle/>
          <a:p>
            <a:r>
              <a:rPr lang="en-US" dirty="0"/>
              <a:t>Scalability Best Practices</a:t>
            </a:r>
          </a:p>
        </p:txBody>
      </p:sp>
      <p:sp>
        <p:nvSpPr>
          <p:cNvPr id="3" name="TextBox 2">
            <a:extLst>
              <a:ext uri="{FF2B5EF4-FFF2-40B4-BE49-F238E27FC236}">
                <a16:creationId xmlns:a16="http://schemas.microsoft.com/office/drawing/2014/main" id="{55F50EC5-DFAF-4AA3-A0CD-977DC99B1B41}"/>
              </a:ext>
            </a:extLst>
          </p:cNvPr>
          <p:cNvSpPr txBox="1"/>
          <p:nvPr/>
        </p:nvSpPr>
        <p:spPr>
          <a:xfrm>
            <a:off x="5167086" y="1646853"/>
            <a:ext cx="6354147" cy="4154984"/>
          </a:xfrm>
          <a:prstGeom prst="rect">
            <a:avLst/>
          </a:prstGeom>
          <a:noFill/>
        </p:spPr>
        <p:txBody>
          <a:bodyPr wrap="square" rtlCol="0">
            <a:spAutoFit/>
          </a:bodyPr>
          <a:lstStyle/>
          <a:p>
            <a:pPr algn="ctr"/>
            <a:r>
              <a:rPr lang="en-US" sz="6600" dirty="0">
                <a:latin typeface="Kamerik205 8" panose="020B0803030600020004" pitchFamily="34" charset="0"/>
              </a:rPr>
              <a:t>Use async code but avoid blocking calls</a:t>
            </a:r>
          </a:p>
        </p:txBody>
      </p:sp>
    </p:spTree>
    <p:extLst>
      <p:ext uri="{BB962C8B-B14F-4D97-AF65-F5344CB8AC3E}">
        <p14:creationId xmlns:p14="http://schemas.microsoft.com/office/powerpoint/2010/main" val="163098582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5000" b="-5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DF6AE2-1103-4F0E-BB03-3EA7C75C97F1}"/>
              </a:ext>
            </a:extLst>
          </p:cNvPr>
          <p:cNvSpPr>
            <a:spLocks noGrp="1"/>
          </p:cNvSpPr>
          <p:nvPr>
            <p:ph type="title"/>
          </p:nvPr>
        </p:nvSpPr>
        <p:spPr/>
        <p:txBody>
          <a:bodyPr/>
          <a:lstStyle/>
          <a:p>
            <a:r>
              <a:rPr lang="en-US" dirty="0"/>
              <a:t>Scalability Best Practices</a:t>
            </a:r>
          </a:p>
        </p:txBody>
      </p:sp>
      <p:sp>
        <p:nvSpPr>
          <p:cNvPr id="3" name="TextBox 2">
            <a:extLst>
              <a:ext uri="{FF2B5EF4-FFF2-40B4-BE49-F238E27FC236}">
                <a16:creationId xmlns:a16="http://schemas.microsoft.com/office/drawing/2014/main" id="{55F50EC5-DFAF-4AA3-A0CD-977DC99B1B41}"/>
              </a:ext>
            </a:extLst>
          </p:cNvPr>
          <p:cNvSpPr txBox="1"/>
          <p:nvPr/>
        </p:nvSpPr>
        <p:spPr>
          <a:xfrm>
            <a:off x="5167086" y="1646853"/>
            <a:ext cx="6354147" cy="3785652"/>
          </a:xfrm>
          <a:prstGeom prst="rect">
            <a:avLst/>
          </a:prstGeom>
          <a:noFill/>
        </p:spPr>
        <p:txBody>
          <a:bodyPr wrap="square" rtlCol="0">
            <a:spAutoFit/>
          </a:bodyPr>
          <a:lstStyle/>
          <a:p>
            <a:pPr algn="ctr"/>
            <a:r>
              <a:rPr lang="en-US" sz="8000" dirty="0">
                <a:latin typeface="Kamerik205 8" panose="020B0803030600020004" pitchFamily="34" charset="0"/>
              </a:rPr>
              <a:t>Receive messages in batch</a:t>
            </a:r>
          </a:p>
        </p:txBody>
      </p:sp>
    </p:spTree>
    <p:extLst>
      <p:ext uri="{BB962C8B-B14F-4D97-AF65-F5344CB8AC3E}">
        <p14:creationId xmlns:p14="http://schemas.microsoft.com/office/powerpoint/2010/main" val="267335575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5000" b="-5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DF6AE2-1103-4F0E-BB03-3EA7C75C97F1}"/>
              </a:ext>
            </a:extLst>
          </p:cNvPr>
          <p:cNvSpPr>
            <a:spLocks noGrp="1"/>
          </p:cNvSpPr>
          <p:nvPr>
            <p:ph type="title"/>
          </p:nvPr>
        </p:nvSpPr>
        <p:spPr/>
        <p:txBody>
          <a:bodyPr/>
          <a:lstStyle/>
          <a:p>
            <a:r>
              <a:rPr lang="en-US" dirty="0"/>
              <a:t>Scalability Best Practices</a:t>
            </a:r>
          </a:p>
        </p:txBody>
      </p:sp>
      <p:sp>
        <p:nvSpPr>
          <p:cNvPr id="3" name="TextBox 2">
            <a:extLst>
              <a:ext uri="{FF2B5EF4-FFF2-40B4-BE49-F238E27FC236}">
                <a16:creationId xmlns:a16="http://schemas.microsoft.com/office/drawing/2014/main" id="{55F50EC5-DFAF-4AA3-A0CD-977DC99B1B41}"/>
              </a:ext>
            </a:extLst>
          </p:cNvPr>
          <p:cNvSpPr txBox="1"/>
          <p:nvPr/>
        </p:nvSpPr>
        <p:spPr>
          <a:xfrm>
            <a:off x="5167086" y="1646853"/>
            <a:ext cx="6354147" cy="3785652"/>
          </a:xfrm>
          <a:prstGeom prst="rect">
            <a:avLst/>
          </a:prstGeom>
          <a:noFill/>
        </p:spPr>
        <p:txBody>
          <a:bodyPr wrap="square" rtlCol="0">
            <a:spAutoFit/>
          </a:bodyPr>
          <a:lstStyle/>
          <a:p>
            <a:pPr algn="ctr"/>
            <a:r>
              <a:rPr lang="en-US" sz="8000" dirty="0">
                <a:latin typeface="Kamerik205 8" panose="020B0803030600020004" pitchFamily="34" charset="0"/>
              </a:rPr>
              <a:t>Receive messages in batch</a:t>
            </a:r>
          </a:p>
        </p:txBody>
      </p:sp>
    </p:spTree>
    <p:extLst>
      <p:ext uri="{BB962C8B-B14F-4D97-AF65-F5344CB8AC3E}">
        <p14:creationId xmlns:p14="http://schemas.microsoft.com/office/powerpoint/2010/main" val="244084098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5000" b="-5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DF6AE2-1103-4F0E-BB03-3EA7C75C97F1}"/>
              </a:ext>
            </a:extLst>
          </p:cNvPr>
          <p:cNvSpPr>
            <a:spLocks noGrp="1"/>
          </p:cNvSpPr>
          <p:nvPr>
            <p:ph type="title"/>
          </p:nvPr>
        </p:nvSpPr>
        <p:spPr/>
        <p:txBody>
          <a:bodyPr/>
          <a:lstStyle/>
          <a:p>
            <a:r>
              <a:rPr lang="en-US" dirty="0"/>
              <a:t>How to get Started</a:t>
            </a:r>
          </a:p>
        </p:txBody>
      </p:sp>
      <p:sp>
        <p:nvSpPr>
          <p:cNvPr id="3" name="TextBox 2">
            <a:extLst>
              <a:ext uri="{FF2B5EF4-FFF2-40B4-BE49-F238E27FC236}">
                <a16:creationId xmlns:a16="http://schemas.microsoft.com/office/drawing/2014/main" id="{55F50EC5-DFAF-4AA3-A0CD-977DC99B1B41}"/>
              </a:ext>
            </a:extLst>
          </p:cNvPr>
          <p:cNvSpPr txBox="1"/>
          <p:nvPr/>
        </p:nvSpPr>
        <p:spPr>
          <a:xfrm>
            <a:off x="5167086" y="1646853"/>
            <a:ext cx="6354147" cy="1323439"/>
          </a:xfrm>
          <a:prstGeom prst="rect">
            <a:avLst/>
          </a:prstGeom>
          <a:noFill/>
        </p:spPr>
        <p:txBody>
          <a:bodyPr wrap="square" rtlCol="0">
            <a:spAutoFit/>
          </a:bodyPr>
          <a:lstStyle/>
          <a:p>
            <a:pPr algn="ctr"/>
            <a:r>
              <a:rPr lang="en-US" sz="8000" dirty="0">
                <a:latin typeface="Kamerik205 8" panose="020B0803030600020004" pitchFamily="34" charset="0"/>
              </a:rPr>
              <a:t>Start small</a:t>
            </a:r>
          </a:p>
        </p:txBody>
      </p:sp>
      <p:sp>
        <p:nvSpPr>
          <p:cNvPr id="4" name="TextBox 3">
            <a:extLst>
              <a:ext uri="{FF2B5EF4-FFF2-40B4-BE49-F238E27FC236}">
                <a16:creationId xmlns:a16="http://schemas.microsoft.com/office/drawing/2014/main" id="{92AC5D77-9570-4014-8A12-4DA942A0251A}"/>
              </a:ext>
            </a:extLst>
          </p:cNvPr>
          <p:cNvSpPr txBox="1"/>
          <p:nvPr/>
        </p:nvSpPr>
        <p:spPr>
          <a:xfrm>
            <a:off x="5167085" y="4252020"/>
            <a:ext cx="6354147" cy="1569660"/>
          </a:xfrm>
          <a:prstGeom prst="rect">
            <a:avLst/>
          </a:prstGeom>
          <a:noFill/>
        </p:spPr>
        <p:txBody>
          <a:bodyPr wrap="square" rtlCol="0">
            <a:spAutoFit/>
          </a:bodyPr>
          <a:lstStyle/>
          <a:p>
            <a:pPr algn="ctr"/>
            <a:r>
              <a:rPr lang="en-US" sz="4800" dirty="0">
                <a:latin typeface="Kamerik205 8" panose="020B0803030600020004" pitchFamily="34" charset="0"/>
              </a:rPr>
              <a:t>Integration is a great way to start</a:t>
            </a:r>
          </a:p>
        </p:txBody>
      </p:sp>
    </p:spTree>
    <p:extLst>
      <p:ext uri="{BB962C8B-B14F-4D97-AF65-F5344CB8AC3E}">
        <p14:creationId xmlns:p14="http://schemas.microsoft.com/office/powerpoint/2010/main" val="2736977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2EBE0E-DEC1-4778-9274-B93E1ECE6F5E}"/>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a:t>Who is Chad Green</a:t>
            </a:r>
            <a:endParaRPr lang="en-US" dirty="0"/>
          </a:p>
        </p:txBody>
      </p:sp>
      <p:pic>
        <p:nvPicPr>
          <p:cNvPr id="3" name="Picture 2">
            <a:extLst>
              <a:ext uri="{FF2B5EF4-FFF2-40B4-BE49-F238E27FC236}">
                <a16:creationId xmlns:a16="http://schemas.microsoft.com/office/drawing/2014/main" id="{91ABEBCD-D608-4D14-8DEB-AB5795F829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50751" y="0"/>
            <a:ext cx="5141249" cy="6858000"/>
          </a:xfrm>
          <a:prstGeom prst="rect">
            <a:avLst/>
          </a:prstGeom>
        </p:spPr>
      </p:pic>
      <p:sp>
        <p:nvSpPr>
          <p:cNvPr id="4" name="Content Placeholder 2">
            <a:extLst>
              <a:ext uri="{FF2B5EF4-FFF2-40B4-BE49-F238E27FC236}">
                <a16:creationId xmlns:a16="http://schemas.microsoft.com/office/drawing/2014/main" id="{BEAAD001-77B8-4046-9A53-F36A74BDB232}"/>
              </a:ext>
            </a:extLst>
          </p:cNvPr>
          <p:cNvSpPr txBox="1">
            <a:spLocks/>
          </p:cNvSpPr>
          <p:nvPr/>
        </p:nvSpPr>
        <p:spPr>
          <a:xfrm>
            <a:off x="765175" y="2447777"/>
            <a:ext cx="6177967" cy="359612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dirty="0">
                <a:solidFill>
                  <a:schemeClr val="tx1"/>
                </a:solidFill>
              </a:rPr>
              <a:t>chadgreen@chadgreen.com</a:t>
            </a:r>
          </a:p>
          <a:p>
            <a:pPr marL="0" indent="0">
              <a:buFont typeface="Arial" panose="020B0604020202020204" pitchFamily="34" charset="0"/>
              <a:buNone/>
            </a:pPr>
            <a:r>
              <a:rPr lang="en-US" sz="4000" dirty="0">
                <a:solidFill>
                  <a:schemeClr val="tx1"/>
                </a:solidFill>
              </a:rPr>
              <a:t>TaleLearnCode</a:t>
            </a:r>
          </a:p>
          <a:p>
            <a:pPr marL="0" indent="0">
              <a:buFont typeface="Arial" panose="020B0604020202020204" pitchFamily="34" charset="0"/>
              <a:buNone/>
            </a:pPr>
            <a:r>
              <a:rPr lang="en-US" sz="4000" dirty="0">
                <a:solidFill>
                  <a:schemeClr val="tx1"/>
                </a:solidFill>
              </a:rPr>
              <a:t>ChadGreen.com</a:t>
            </a:r>
          </a:p>
          <a:p>
            <a:pPr marL="0" indent="0">
              <a:buFont typeface="Arial" panose="020B0604020202020204" pitchFamily="34" charset="0"/>
              <a:buNone/>
            </a:pPr>
            <a:r>
              <a:rPr lang="en-US" sz="4000" dirty="0" err="1">
                <a:solidFill>
                  <a:schemeClr val="tx1"/>
                </a:solidFill>
              </a:rPr>
              <a:t>ChadGreen</a:t>
            </a:r>
            <a:r>
              <a:rPr lang="en-US" sz="4000" dirty="0">
                <a:solidFill>
                  <a:schemeClr val="tx1"/>
                </a:solidFill>
              </a:rPr>
              <a:t> &amp; TaleLearnCode</a:t>
            </a:r>
          </a:p>
          <a:p>
            <a:pPr marL="0" indent="0">
              <a:buFont typeface="Arial" panose="020B0604020202020204" pitchFamily="34" charset="0"/>
              <a:buNone/>
            </a:pPr>
            <a:r>
              <a:rPr lang="en-US" sz="4000" dirty="0" err="1">
                <a:solidFill>
                  <a:schemeClr val="tx1"/>
                </a:solidFill>
              </a:rPr>
              <a:t>ChadwickEGreen</a:t>
            </a:r>
            <a:endParaRPr lang="en-US" sz="4000" dirty="0">
              <a:solidFill>
                <a:schemeClr val="tx1"/>
              </a:solidFill>
            </a:endParaRPr>
          </a:p>
        </p:txBody>
      </p:sp>
      <p:pic>
        <p:nvPicPr>
          <p:cNvPr id="5" name="Picture 4">
            <a:extLst>
              <a:ext uri="{FF2B5EF4-FFF2-40B4-BE49-F238E27FC236}">
                <a16:creationId xmlns:a16="http://schemas.microsoft.com/office/drawing/2014/main" id="{C4083B8C-FB03-43F1-A994-17402EA1BED5}"/>
              </a:ext>
            </a:extLst>
          </p:cNvPr>
          <p:cNvPicPr>
            <a:picLocks noChangeAspect="1"/>
          </p:cNvPicPr>
          <p:nvPr/>
        </p:nvPicPr>
        <p:blipFill>
          <a:blip r:embed="rId3">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252550" y="2558614"/>
            <a:ext cx="489978" cy="450483"/>
          </a:xfrm>
          <a:prstGeom prst="rect">
            <a:avLst/>
          </a:prstGeom>
        </p:spPr>
      </p:pic>
      <p:pic>
        <p:nvPicPr>
          <p:cNvPr id="6" name="Picture 5">
            <a:extLst>
              <a:ext uri="{FF2B5EF4-FFF2-40B4-BE49-F238E27FC236}">
                <a16:creationId xmlns:a16="http://schemas.microsoft.com/office/drawing/2014/main" id="{4007A094-489F-47EA-A7FF-42AB760CEAA8}"/>
              </a:ext>
            </a:extLst>
          </p:cNvPr>
          <p:cNvPicPr>
            <a:picLocks noChangeAspect="1"/>
          </p:cNvPicPr>
          <p:nvPr/>
        </p:nvPicPr>
        <p:blipFill>
          <a:blip r:embed="rId4">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261786" y="3244688"/>
            <a:ext cx="480742" cy="480742"/>
          </a:xfrm>
          <a:prstGeom prst="rect">
            <a:avLst/>
          </a:prstGeom>
        </p:spPr>
      </p:pic>
      <p:pic>
        <p:nvPicPr>
          <p:cNvPr id="7" name="Picture 6">
            <a:extLst>
              <a:ext uri="{FF2B5EF4-FFF2-40B4-BE49-F238E27FC236}">
                <a16:creationId xmlns:a16="http://schemas.microsoft.com/office/drawing/2014/main" id="{61AB4602-9765-4115-A697-C76923EE58D6}"/>
              </a:ext>
            </a:extLst>
          </p:cNvPr>
          <p:cNvPicPr>
            <a:picLocks noChangeAspect="1"/>
          </p:cNvPicPr>
          <p:nvPr/>
        </p:nvPicPr>
        <p:blipFill>
          <a:blip r:embed="rId5">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261786" y="3820964"/>
            <a:ext cx="489978" cy="489978"/>
          </a:xfrm>
          <a:prstGeom prst="rect">
            <a:avLst/>
          </a:prstGeom>
          <a:ln>
            <a:noFill/>
          </a:ln>
        </p:spPr>
      </p:pic>
      <p:pic>
        <p:nvPicPr>
          <p:cNvPr id="8" name="Picture 7">
            <a:extLst>
              <a:ext uri="{FF2B5EF4-FFF2-40B4-BE49-F238E27FC236}">
                <a16:creationId xmlns:a16="http://schemas.microsoft.com/office/drawing/2014/main" id="{CC01674F-A9B5-424E-B1B8-14955A888D16}"/>
              </a:ext>
            </a:extLst>
          </p:cNvPr>
          <p:cNvPicPr>
            <a:picLocks noChangeAspect="1"/>
          </p:cNvPicPr>
          <p:nvPr/>
        </p:nvPicPr>
        <p:blipFill>
          <a:blip r:embed="rId6">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261786" y="4537297"/>
            <a:ext cx="480742" cy="480742"/>
          </a:xfrm>
          <a:prstGeom prst="rect">
            <a:avLst/>
          </a:prstGeom>
        </p:spPr>
      </p:pic>
      <p:pic>
        <p:nvPicPr>
          <p:cNvPr id="9" name="Picture 8">
            <a:extLst>
              <a:ext uri="{FF2B5EF4-FFF2-40B4-BE49-F238E27FC236}">
                <a16:creationId xmlns:a16="http://schemas.microsoft.com/office/drawing/2014/main" id="{467B5FE6-56CA-42E4-8A49-BB07489857F4}"/>
              </a:ext>
            </a:extLst>
          </p:cNvPr>
          <p:cNvPicPr>
            <a:picLocks noChangeAspect="1"/>
          </p:cNvPicPr>
          <p:nvPr/>
        </p:nvPicPr>
        <p:blipFill>
          <a:blip r:embed="rId7">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274711" y="5175417"/>
            <a:ext cx="445655" cy="445655"/>
          </a:xfrm>
          <a:prstGeom prst="rect">
            <a:avLst/>
          </a:prstGeom>
        </p:spPr>
      </p:pic>
    </p:spTree>
    <p:extLst>
      <p:ext uri="{BB962C8B-B14F-4D97-AF65-F5344CB8AC3E}">
        <p14:creationId xmlns:p14="http://schemas.microsoft.com/office/powerpoint/2010/main" val="32474178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6F0B45-6DAD-4D30-AD88-7DA029F45EE8}"/>
              </a:ext>
            </a:extLst>
          </p:cNvPr>
          <p:cNvSpPr>
            <a:spLocks noGrp="1"/>
          </p:cNvSpPr>
          <p:nvPr>
            <p:ph type="title"/>
          </p:nvPr>
        </p:nvSpPr>
        <p:spPr/>
        <p:txBody>
          <a:bodyPr/>
          <a:lstStyle/>
          <a:p>
            <a:r>
              <a:rPr lang="en-US" dirty="0"/>
              <a:t>Benefits of Serverless</a:t>
            </a:r>
          </a:p>
        </p:txBody>
      </p:sp>
      <p:sp>
        <p:nvSpPr>
          <p:cNvPr id="3" name="TextBox 2">
            <a:extLst>
              <a:ext uri="{FF2B5EF4-FFF2-40B4-BE49-F238E27FC236}">
                <a16:creationId xmlns:a16="http://schemas.microsoft.com/office/drawing/2014/main" id="{4CE33A74-E20D-4AF5-938A-C24806C5E0FB}"/>
              </a:ext>
            </a:extLst>
          </p:cNvPr>
          <p:cNvSpPr txBox="1"/>
          <p:nvPr/>
        </p:nvSpPr>
        <p:spPr>
          <a:xfrm>
            <a:off x="198939" y="5067300"/>
            <a:ext cx="3263457" cy="369332"/>
          </a:xfrm>
          <a:prstGeom prst="rect">
            <a:avLst/>
          </a:prstGeom>
          <a:noFill/>
        </p:spPr>
        <p:txBody>
          <a:bodyPr wrap="none" rtlCol="0">
            <a:spAutoFit/>
          </a:bodyPr>
          <a:lstStyle/>
          <a:p>
            <a:r>
              <a:rPr lang="en-US" dirty="0">
                <a:latin typeface="Kamerik205 8" panose="020B0803030600020004" pitchFamily="34" charset="0"/>
              </a:rPr>
              <a:t>Manage apps not servers</a:t>
            </a:r>
          </a:p>
        </p:txBody>
      </p:sp>
      <p:pic>
        <p:nvPicPr>
          <p:cNvPr id="4" name="Picture 3">
            <a:extLst>
              <a:ext uri="{FF2B5EF4-FFF2-40B4-BE49-F238E27FC236}">
                <a16:creationId xmlns:a16="http://schemas.microsoft.com/office/drawing/2014/main" id="{139B4E96-7106-4FCA-A627-F12BE86E50C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75056" y="1808532"/>
            <a:ext cx="2911225" cy="2907254"/>
          </a:xfrm>
          <a:prstGeom prst="rect">
            <a:avLst/>
          </a:prstGeom>
        </p:spPr>
      </p:pic>
    </p:spTree>
    <p:extLst>
      <p:ext uri="{BB962C8B-B14F-4D97-AF65-F5344CB8AC3E}">
        <p14:creationId xmlns:p14="http://schemas.microsoft.com/office/powerpoint/2010/main" val="2247408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6F0B45-6DAD-4D30-AD88-7DA029F45EE8}"/>
              </a:ext>
            </a:extLst>
          </p:cNvPr>
          <p:cNvSpPr>
            <a:spLocks noGrp="1"/>
          </p:cNvSpPr>
          <p:nvPr>
            <p:ph type="title"/>
          </p:nvPr>
        </p:nvSpPr>
        <p:spPr/>
        <p:txBody>
          <a:bodyPr/>
          <a:lstStyle/>
          <a:p>
            <a:r>
              <a:rPr lang="en-US" dirty="0"/>
              <a:t>Benefits of Serverless</a:t>
            </a:r>
          </a:p>
        </p:txBody>
      </p:sp>
      <p:sp>
        <p:nvSpPr>
          <p:cNvPr id="3" name="TextBox 2">
            <a:extLst>
              <a:ext uri="{FF2B5EF4-FFF2-40B4-BE49-F238E27FC236}">
                <a16:creationId xmlns:a16="http://schemas.microsoft.com/office/drawing/2014/main" id="{4CE33A74-E20D-4AF5-938A-C24806C5E0FB}"/>
              </a:ext>
            </a:extLst>
          </p:cNvPr>
          <p:cNvSpPr txBox="1"/>
          <p:nvPr/>
        </p:nvSpPr>
        <p:spPr>
          <a:xfrm>
            <a:off x="198939" y="5067300"/>
            <a:ext cx="3263457" cy="369332"/>
          </a:xfrm>
          <a:prstGeom prst="rect">
            <a:avLst/>
          </a:prstGeom>
          <a:noFill/>
        </p:spPr>
        <p:txBody>
          <a:bodyPr wrap="none" rtlCol="0">
            <a:spAutoFit/>
          </a:bodyPr>
          <a:lstStyle/>
          <a:p>
            <a:r>
              <a:rPr lang="en-US" dirty="0">
                <a:latin typeface="Kamerik205 8" panose="020B0803030600020004" pitchFamily="34" charset="0"/>
              </a:rPr>
              <a:t>Manage apps not servers</a:t>
            </a:r>
          </a:p>
        </p:txBody>
      </p:sp>
      <p:pic>
        <p:nvPicPr>
          <p:cNvPr id="4" name="Picture 3">
            <a:extLst>
              <a:ext uri="{FF2B5EF4-FFF2-40B4-BE49-F238E27FC236}">
                <a16:creationId xmlns:a16="http://schemas.microsoft.com/office/drawing/2014/main" id="{139B4E96-7106-4FCA-A627-F12BE86E50C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75056" y="1808532"/>
            <a:ext cx="2911225" cy="2907254"/>
          </a:xfrm>
          <a:prstGeom prst="rect">
            <a:avLst/>
          </a:prstGeom>
        </p:spPr>
      </p:pic>
      <p:pic>
        <p:nvPicPr>
          <p:cNvPr id="5" name="Picture 4">
            <a:extLst>
              <a:ext uri="{FF2B5EF4-FFF2-40B4-BE49-F238E27FC236}">
                <a16:creationId xmlns:a16="http://schemas.microsoft.com/office/drawing/2014/main" id="{DF170FD6-F8C0-4C06-BFBF-E081A5A33C73}"/>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676689" y="1808532"/>
            <a:ext cx="2911225" cy="2907254"/>
          </a:xfrm>
          <a:prstGeom prst="rect">
            <a:avLst/>
          </a:prstGeom>
        </p:spPr>
      </p:pic>
      <p:sp>
        <p:nvSpPr>
          <p:cNvPr id="6" name="TextBox 5">
            <a:extLst>
              <a:ext uri="{FF2B5EF4-FFF2-40B4-BE49-F238E27FC236}">
                <a16:creationId xmlns:a16="http://schemas.microsoft.com/office/drawing/2014/main" id="{D2930CAC-ADBE-4E92-BF61-51B1C1CE0F73}"/>
              </a:ext>
            </a:extLst>
          </p:cNvPr>
          <p:cNvSpPr txBox="1"/>
          <p:nvPr/>
        </p:nvSpPr>
        <p:spPr>
          <a:xfrm>
            <a:off x="4920325" y="5067300"/>
            <a:ext cx="2351349" cy="369332"/>
          </a:xfrm>
          <a:prstGeom prst="rect">
            <a:avLst/>
          </a:prstGeom>
          <a:noFill/>
        </p:spPr>
        <p:txBody>
          <a:bodyPr wrap="none" rtlCol="0">
            <a:spAutoFit/>
          </a:bodyPr>
          <a:lstStyle/>
          <a:p>
            <a:r>
              <a:rPr lang="en-US" dirty="0">
                <a:latin typeface="Kamerik205 8" panose="020B0803030600020004" pitchFamily="34" charset="0"/>
              </a:rPr>
              <a:t>Reduced DevOps</a:t>
            </a:r>
          </a:p>
        </p:txBody>
      </p:sp>
    </p:spTree>
    <p:extLst>
      <p:ext uri="{BB962C8B-B14F-4D97-AF65-F5344CB8AC3E}">
        <p14:creationId xmlns:p14="http://schemas.microsoft.com/office/powerpoint/2010/main" val="9689279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6F0B45-6DAD-4D30-AD88-7DA029F45EE8}"/>
              </a:ext>
            </a:extLst>
          </p:cNvPr>
          <p:cNvSpPr>
            <a:spLocks noGrp="1"/>
          </p:cNvSpPr>
          <p:nvPr>
            <p:ph type="title"/>
          </p:nvPr>
        </p:nvSpPr>
        <p:spPr/>
        <p:txBody>
          <a:bodyPr/>
          <a:lstStyle/>
          <a:p>
            <a:r>
              <a:rPr lang="en-US" dirty="0"/>
              <a:t>Benefits of Serverless</a:t>
            </a:r>
          </a:p>
        </p:txBody>
      </p:sp>
      <p:sp>
        <p:nvSpPr>
          <p:cNvPr id="3" name="TextBox 2">
            <a:extLst>
              <a:ext uri="{FF2B5EF4-FFF2-40B4-BE49-F238E27FC236}">
                <a16:creationId xmlns:a16="http://schemas.microsoft.com/office/drawing/2014/main" id="{4CE33A74-E20D-4AF5-938A-C24806C5E0FB}"/>
              </a:ext>
            </a:extLst>
          </p:cNvPr>
          <p:cNvSpPr txBox="1"/>
          <p:nvPr/>
        </p:nvSpPr>
        <p:spPr>
          <a:xfrm>
            <a:off x="198939" y="5067300"/>
            <a:ext cx="3263457" cy="369332"/>
          </a:xfrm>
          <a:prstGeom prst="rect">
            <a:avLst/>
          </a:prstGeom>
          <a:noFill/>
        </p:spPr>
        <p:txBody>
          <a:bodyPr wrap="none" rtlCol="0">
            <a:spAutoFit/>
          </a:bodyPr>
          <a:lstStyle/>
          <a:p>
            <a:r>
              <a:rPr lang="en-US" dirty="0">
                <a:latin typeface="Kamerik205 8" panose="020B0803030600020004" pitchFamily="34" charset="0"/>
              </a:rPr>
              <a:t>Manage apps not servers</a:t>
            </a:r>
          </a:p>
        </p:txBody>
      </p:sp>
      <p:pic>
        <p:nvPicPr>
          <p:cNvPr id="4" name="Picture 3">
            <a:extLst>
              <a:ext uri="{FF2B5EF4-FFF2-40B4-BE49-F238E27FC236}">
                <a16:creationId xmlns:a16="http://schemas.microsoft.com/office/drawing/2014/main" id="{139B4E96-7106-4FCA-A627-F12BE86E50C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75056" y="1808532"/>
            <a:ext cx="2911225" cy="2907254"/>
          </a:xfrm>
          <a:prstGeom prst="rect">
            <a:avLst/>
          </a:prstGeom>
        </p:spPr>
      </p:pic>
      <p:pic>
        <p:nvPicPr>
          <p:cNvPr id="5" name="Picture 4">
            <a:extLst>
              <a:ext uri="{FF2B5EF4-FFF2-40B4-BE49-F238E27FC236}">
                <a16:creationId xmlns:a16="http://schemas.microsoft.com/office/drawing/2014/main" id="{DF170FD6-F8C0-4C06-BFBF-E081A5A33C73}"/>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676689" y="1808532"/>
            <a:ext cx="2911225" cy="2907254"/>
          </a:xfrm>
          <a:prstGeom prst="rect">
            <a:avLst/>
          </a:prstGeom>
        </p:spPr>
      </p:pic>
      <p:sp>
        <p:nvSpPr>
          <p:cNvPr id="6" name="TextBox 5">
            <a:extLst>
              <a:ext uri="{FF2B5EF4-FFF2-40B4-BE49-F238E27FC236}">
                <a16:creationId xmlns:a16="http://schemas.microsoft.com/office/drawing/2014/main" id="{D2930CAC-ADBE-4E92-BF61-51B1C1CE0F73}"/>
              </a:ext>
            </a:extLst>
          </p:cNvPr>
          <p:cNvSpPr txBox="1"/>
          <p:nvPr/>
        </p:nvSpPr>
        <p:spPr>
          <a:xfrm>
            <a:off x="4920325" y="5067300"/>
            <a:ext cx="2351349" cy="369332"/>
          </a:xfrm>
          <a:prstGeom prst="rect">
            <a:avLst/>
          </a:prstGeom>
          <a:noFill/>
        </p:spPr>
        <p:txBody>
          <a:bodyPr wrap="none" rtlCol="0">
            <a:spAutoFit/>
          </a:bodyPr>
          <a:lstStyle/>
          <a:p>
            <a:r>
              <a:rPr lang="en-US" dirty="0">
                <a:latin typeface="Kamerik205 8" panose="020B0803030600020004" pitchFamily="34" charset="0"/>
              </a:rPr>
              <a:t>Reduced DevOps</a:t>
            </a:r>
          </a:p>
        </p:txBody>
      </p:sp>
      <p:pic>
        <p:nvPicPr>
          <p:cNvPr id="7" name="Picture 6">
            <a:extLst>
              <a:ext uri="{FF2B5EF4-FFF2-40B4-BE49-F238E27FC236}">
                <a16:creationId xmlns:a16="http://schemas.microsoft.com/office/drawing/2014/main" id="{B4B00C37-73C8-4513-8446-D0B745DA947E}"/>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8941291" y="1782545"/>
            <a:ext cx="2936994" cy="2940969"/>
          </a:xfrm>
          <a:prstGeom prst="rect">
            <a:avLst/>
          </a:prstGeom>
        </p:spPr>
      </p:pic>
      <p:sp>
        <p:nvSpPr>
          <p:cNvPr id="8" name="TextBox 7">
            <a:extLst>
              <a:ext uri="{FF2B5EF4-FFF2-40B4-BE49-F238E27FC236}">
                <a16:creationId xmlns:a16="http://schemas.microsoft.com/office/drawing/2014/main" id="{0F35486D-5E89-4619-83B9-A84DEA175707}"/>
              </a:ext>
            </a:extLst>
          </p:cNvPr>
          <p:cNvSpPr txBox="1"/>
          <p:nvPr/>
        </p:nvSpPr>
        <p:spPr>
          <a:xfrm>
            <a:off x="9026107" y="5067300"/>
            <a:ext cx="2767361" cy="369332"/>
          </a:xfrm>
          <a:prstGeom prst="rect">
            <a:avLst/>
          </a:prstGeom>
          <a:noFill/>
        </p:spPr>
        <p:txBody>
          <a:bodyPr wrap="none" rtlCol="0">
            <a:spAutoFit/>
          </a:bodyPr>
          <a:lstStyle/>
          <a:p>
            <a:r>
              <a:rPr lang="en-US" dirty="0">
                <a:latin typeface="Kamerik205 8" panose="020B0803030600020004" pitchFamily="34" charset="0"/>
              </a:rPr>
              <a:t>Faster Time to Market</a:t>
            </a:r>
          </a:p>
        </p:txBody>
      </p:sp>
    </p:spTree>
    <p:extLst>
      <p:ext uri="{BB962C8B-B14F-4D97-AF65-F5344CB8AC3E}">
        <p14:creationId xmlns:p14="http://schemas.microsoft.com/office/powerpoint/2010/main" val="1196737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90C940-ADA6-48E7-8F78-C551866A88EE}"/>
              </a:ext>
            </a:extLst>
          </p:cNvPr>
          <p:cNvSpPr>
            <a:spLocks noGrp="1"/>
          </p:cNvSpPr>
          <p:nvPr>
            <p:ph type="title"/>
          </p:nvPr>
        </p:nvSpPr>
        <p:spPr/>
        <p:txBody>
          <a:bodyPr/>
          <a:lstStyle/>
          <a:p>
            <a:r>
              <a:rPr lang="en-US" dirty="0"/>
              <a:t>Challenges of Serverless</a:t>
            </a:r>
          </a:p>
        </p:txBody>
      </p:sp>
      <p:sp>
        <p:nvSpPr>
          <p:cNvPr id="3" name="Lágrima 4">
            <a:extLst>
              <a:ext uri="{FF2B5EF4-FFF2-40B4-BE49-F238E27FC236}">
                <a16:creationId xmlns:a16="http://schemas.microsoft.com/office/drawing/2014/main" id="{B0A4B3AC-C80D-46AC-A4DC-97A725C4ACD0}"/>
              </a:ext>
            </a:extLst>
          </p:cNvPr>
          <p:cNvSpPr>
            <a:spLocks noChangeAspect="1"/>
          </p:cNvSpPr>
          <p:nvPr/>
        </p:nvSpPr>
        <p:spPr bwMode="auto">
          <a:xfrm>
            <a:off x="216144" y="1865175"/>
            <a:ext cx="3481525" cy="3481525"/>
          </a:xfrm>
          <a:prstGeom prst="teardrop">
            <a:avLst/>
          </a:prstGeom>
          <a:solidFill>
            <a:schemeClr val="accent1"/>
          </a:solidFill>
          <a:ln>
            <a:noFill/>
          </a:ln>
        </p:spPr>
        <p:txBody>
          <a:bodyPr lIns="0" tIns="0" rIns="0" bIns="0" rtlCol="0" anchor="ctr"/>
          <a:lstStyle/>
          <a:p>
            <a:pPr lvl="0" algn="ctr" defTabSz="2416581">
              <a:lnSpc>
                <a:spcPct val="125000"/>
              </a:lnSpc>
            </a:pPr>
            <a:r>
              <a:rPr lang="en-US" sz="3600" dirty="0">
                <a:solidFill>
                  <a:schemeClr val="bg1"/>
                </a:solidFill>
                <a:latin typeface="Oswald" panose="02000503000000000000" pitchFamily="2" charset="0"/>
                <a:ea typeface="Open Sans Condensed" panose="020B0604020202020204" charset="0"/>
                <a:cs typeface="Open Sans Condensed" panose="020B0604020202020204" charset="0"/>
              </a:rPr>
              <a:t>Complexity</a:t>
            </a:r>
          </a:p>
        </p:txBody>
      </p:sp>
    </p:spTree>
    <p:extLst>
      <p:ext uri="{BB962C8B-B14F-4D97-AF65-F5344CB8AC3E}">
        <p14:creationId xmlns:p14="http://schemas.microsoft.com/office/powerpoint/2010/main" val="169323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7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90C940-ADA6-48E7-8F78-C551866A88EE}"/>
              </a:ext>
            </a:extLst>
          </p:cNvPr>
          <p:cNvSpPr>
            <a:spLocks noGrp="1"/>
          </p:cNvSpPr>
          <p:nvPr>
            <p:ph type="title"/>
          </p:nvPr>
        </p:nvSpPr>
        <p:spPr/>
        <p:txBody>
          <a:bodyPr/>
          <a:lstStyle/>
          <a:p>
            <a:r>
              <a:rPr lang="en-US" dirty="0"/>
              <a:t>Challenges of Serverless</a:t>
            </a:r>
          </a:p>
        </p:txBody>
      </p:sp>
      <p:sp>
        <p:nvSpPr>
          <p:cNvPr id="3" name="Lágrima 4">
            <a:extLst>
              <a:ext uri="{FF2B5EF4-FFF2-40B4-BE49-F238E27FC236}">
                <a16:creationId xmlns:a16="http://schemas.microsoft.com/office/drawing/2014/main" id="{B0A4B3AC-C80D-46AC-A4DC-97A725C4ACD0}"/>
              </a:ext>
            </a:extLst>
          </p:cNvPr>
          <p:cNvSpPr>
            <a:spLocks noChangeAspect="1"/>
          </p:cNvSpPr>
          <p:nvPr/>
        </p:nvSpPr>
        <p:spPr bwMode="auto">
          <a:xfrm>
            <a:off x="216144" y="1865175"/>
            <a:ext cx="3481525" cy="3481525"/>
          </a:xfrm>
          <a:prstGeom prst="teardrop">
            <a:avLst/>
          </a:prstGeom>
          <a:solidFill>
            <a:schemeClr val="accent1"/>
          </a:solidFill>
          <a:ln>
            <a:noFill/>
          </a:ln>
        </p:spPr>
        <p:txBody>
          <a:bodyPr lIns="0" tIns="0" rIns="0" bIns="0" rtlCol="0" anchor="ctr"/>
          <a:lstStyle/>
          <a:p>
            <a:pPr lvl="0" algn="ctr" defTabSz="2416581">
              <a:lnSpc>
                <a:spcPct val="125000"/>
              </a:lnSpc>
            </a:pPr>
            <a:r>
              <a:rPr lang="en-US" sz="3600" dirty="0">
                <a:solidFill>
                  <a:schemeClr val="bg1"/>
                </a:solidFill>
                <a:latin typeface="Oswald" panose="02000503000000000000" pitchFamily="2" charset="0"/>
                <a:ea typeface="Open Sans Condensed" panose="020B0604020202020204" charset="0"/>
                <a:cs typeface="Open Sans Condensed" panose="020B0604020202020204" charset="0"/>
              </a:rPr>
              <a:t>Complexity</a:t>
            </a:r>
          </a:p>
        </p:txBody>
      </p:sp>
      <p:sp>
        <p:nvSpPr>
          <p:cNvPr id="4" name="Lágrima 5">
            <a:extLst>
              <a:ext uri="{FF2B5EF4-FFF2-40B4-BE49-F238E27FC236}">
                <a16:creationId xmlns:a16="http://schemas.microsoft.com/office/drawing/2014/main" id="{B5013E4E-0750-4638-B66B-F448C03D9D40}"/>
              </a:ext>
            </a:extLst>
          </p:cNvPr>
          <p:cNvSpPr>
            <a:spLocks noChangeAspect="1"/>
          </p:cNvSpPr>
          <p:nvPr/>
        </p:nvSpPr>
        <p:spPr bwMode="auto">
          <a:xfrm>
            <a:off x="4355237" y="1865175"/>
            <a:ext cx="3481525" cy="3481525"/>
          </a:xfrm>
          <a:prstGeom prst="teardrop">
            <a:avLst/>
          </a:prstGeom>
          <a:solidFill>
            <a:schemeClr val="accent2"/>
          </a:solidFill>
          <a:ln>
            <a:noFill/>
          </a:ln>
        </p:spPr>
        <p:txBody>
          <a:bodyPr lIns="0" tIns="0" rIns="0" bIns="0" rtlCol="0" anchor="ctr"/>
          <a:lstStyle/>
          <a:p>
            <a:pPr lvl="0" algn="ctr" defTabSz="2416581">
              <a:lnSpc>
                <a:spcPct val="125000"/>
              </a:lnSpc>
            </a:pPr>
            <a:r>
              <a:rPr lang="en-US" sz="3600" dirty="0">
                <a:solidFill>
                  <a:srgbClr val="FFFFFF"/>
                </a:solidFill>
                <a:latin typeface="Oswald" panose="02000503000000000000" pitchFamily="2" charset="0"/>
                <a:ea typeface="Open Sans Condensed" panose="020B0604020202020204" charset="0"/>
                <a:cs typeface="Open Sans Condensed" panose="020B0604020202020204" charset="0"/>
              </a:rPr>
              <a:t>Organizational Support</a:t>
            </a:r>
          </a:p>
        </p:txBody>
      </p:sp>
    </p:spTree>
    <p:extLst>
      <p:ext uri="{BB962C8B-B14F-4D97-AF65-F5344CB8AC3E}">
        <p14:creationId xmlns:p14="http://schemas.microsoft.com/office/powerpoint/2010/main" val="6531871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90C940-ADA6-48E7-8F78-C551866A88EE}"/>
              </a:ext>
            </a:extLst>
          </p:cNvPr>
          <p:cNvSpPr>
            <a:spLocks noGrp="1"/>
          </p:cNvSpPr>
          <p:nvPr>
            <p:ph type="title"/>
          </p:nvPr>
        </p:nvSpPr>
        <p:spPr/>
        <p:txBody>
          <a:bodyPr/>
          <a:lstStyle/>
          <a:p>
            <a:r>
              <a:rPr lang="en-US" dirty="0"/>
              <a:t>Challenges of Serverless</a:t>
            </a:r>
          </a:p>
        </p:txBody>
      </p:sp>
      <p:sp>
        <p:nvSpPr>
          <p:cNvPr id="3" name="Lágrima 4">
            <a:extLst>
              <a:ext uri="{FF2B5EF4-FFF2-40B4-BE49-F238E27FC236}">
                <a16:creationId xmlns:a16="http://schemas.microsoft.com/office/drawing/2014/main" id="{B0A4B3AC-C80D-46AC-A4DC-97A725C4ACD0}"/>
              </a:ext>
            </a:extLst>
          </p:cNvPr>
          <p:cNvSpPr>
            <a:spLocks noChangeAspect="1"/>
          </p:cNvSpPr>
          <p:nvPr/>
        </p:nvSpPr>
        <p:spPr bwMode="auto">
          <a:xfrm>
            <a:off x="216144" y="1865175"/>
            <a:ext cx="3481525" cy="3481525"/>
          </a:xfrm>
          <a:prstGeom prst="teardrop">
            <a:avLst/>
          </a:prstGeom>
          <a:solidFill>
            <a:schemeClr val="accent1"/>
          </a:solidFill>
          <a:ln>
            <a:noFill/>
          </a:ln>
        </p:spPr>
        <p:txBody>
          <a:bodyPr lIns="0" tIns="0" rIns="0" bIns="0" rtlCol="0" anchor="ctr"/>
          <a:lstStyle/>
          <a:p>
            <a:pPr lvl="0" algn="ctr" defTabSz="2416581">
              <a:lnSpc>
                <a:spcPct val="125000"/>
              </a:lnSpc>
            </a:pPr>
            <a:r>
              <a:rPr lang="en-US" sz="3600" dirty="0">
                <a:solidFill>
                  <a:schemeClr val="bg1"/>
                </a:solidFill>
                <a:latin typeface="Oswald" panose="02000503000000000000" pitchFamily="2" charset="0"/>
                <a:ea typeface="Open Sans Condensed" panose="020B0604020202020204" charset="0"/>
                <a:cs typeface="Open Sans Condensed" panose="020B0604020202020204" charset="0"/>
              </a:rPr>
              <a:t>Complexity</a:t>
            </a:r>
          </a:p>
        </p:txBody>
      </p:sp>
      <p:sp>
        <p:nvSpPr>
          <p:cNvPr id="4" name="Lágrima 5">
            <a:extLst>
              <a:ext uri="{FF2B5EF4-FFF2-40B4-BE49-F238E27FC236}">
                <a16:creationId xmlns:a16="http://schemas.microsoft.com/office/drawing/2014/main" id="{B5013E4E-0750-4638-B66B-F448C03D9D40}"/>
              </a:ext>
            </a:extLst>
          </p:cNvPr>
          <p:cNvSpPr>
            <a:spLocks noChangeAspect="1"/>
          </p:cNvSpPr>
          <p:nvPr/>
        </p:nvSpPr>
        <p:spPr bwMode="auto">
          <a:xfrm>
            <a:off x="4355237" y="1865175"/>
            <a:ext cx="3481525" cy="3481525"/>
          </a:xfrm>
          <a:prstGeom prst="teardrop">
            <a:avLst/>
          </a:prstGeom>
          <a:solidFill>
            <a:schemeClr val="accent2"/>
          </a:solidFill>
          <a:ln>
            <a:noFill/>
          </a:ln>
        </p:spPr>
        <p:txBody>
          <a:bodyPr lIns="0" tIns="0" rIns="0" bIns="0" rtlCol="0" anchor="ctr"/>
          <a:lstStyle/>
          <a:p>
            <a:pPr lvl="0" algn="ctr" defTabSz="2416581">
              <a:lnSpc>
                <a:spcPct val="125000"/>
              </a:lnSpc>
            </a:pPr>
            <a:r>
              <a:rPr lang="en-US" sz="3600" dirty="0">
                <a:solidFill>
                  <a:srgbClr val="FFFFFF"/>
                </a:solidFill>
                <a:latin typeface="Oswald" panose="02000503000000000000" pitchFamily="2" charset="0"/>
                <a:ea typeface="Open Sans Condensed" panose="020B0604020202020204" charset="0"/>
                <a:cs typeface="Open Sans Condensed" panose="020B0604020202020204" charset="0"/>
              </a:rPr>
              <a:t>Organizational Support</a:t>
            </a:r>
          </a:p>
        </p:txBody>
      </p:sp>
      <p:sp>
        <p:nvSpPr>
          <p:cNvPr id="5" name="Lágrima 6">
            <a:extLst>
              <a:ext uri="{FF2B5EF4-FFF2-40B4-BE49-F238E27FC236}">
                <a16:creationId xmlns:a16="http://schemas.microsoft.com/office/drawing/2014/main" id="{55CF3F1E-7B70-49FD-9186-38C244A5A0BB}"/>
              </a:ext>
            </a:extLst>
          </p:cNvPr>
          <p:cNvSpPr>
            <a:spLocks noChangeAspect="1"/>
          </p:cNvSpPr>
          <p:nvPr/>
        </p:nvSpPr>
        <p:spPr bwMode="auto">
          <a:xfrm>
            <a:off x="8494331" y="1954075"/>
            <a:ext cx="3481525" cy="3481525"/>
          </a:xfrm>
          <a:prstGeom prst="teardrop">
            <a:avLst/>
          </a:prstGeom>
          <a:solidFill>
            <a:srgbClr val="FF5050"/>
          </a:solidFill>
          <a:ln>
            <a:noFill/>
          </a:ln>
        </p:spPr>
        <p:txBody>
          <a:bodyPr lIns="0" tIns="0" rIns="0" bIns="0" rtlCol="0" anchor="ctr"/>
          <a:lstStyle/>
          <a:p>
            <a:pPr lvl="0" algn="ctr" defTabSz="2416581">
              <a:lnSpc>
                <a:spcPct val="125000"/>
              </a:lnSpc>
            </a:pPr>
            <a:r>
              <a:rPr lang="en-US" sz="3600" dirty="0">
                <a:solidFill>
                  <a:srgbClr val="FFFFFF"/>
                </a:solidFill>
                <a:latin typeface="Oswald" panose="02000503000000000000" pitchFamily="2" charset="0"/>
                <a:ea typeface="Open Sans Condensed" panose="020B0604020202020204" charset="0"/>
                <a:cs typeface="Open Sans Condensed" panose="020B0604020202020204" charset="0"/>
              </a:rPr>
              <a:t>No Runtime Optimization</a:t>
            </a:r>
          </a:p>
        </p:txBody>
      </p:sp>
    </p:spTree>
    <p:extLst>
      <p:ext uri="{BB962C8B-B14F-4D97-AF65-F5344CB8AC3E}">
        <p14:creationId xmlns:p14="http://schemas.microsoft.com/office/powerpoint/2010/main" val="3957411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D3FB3408-5C40-460A-B70E-98769B598F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164487" y="524435"/>
            <a:ext cx="6101841" cy="5801443"/>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2B1B9D10-6C24-4543-9502-056A6E90A7FE}"/>
              </a:ext>
            </a:extLst>
          </p:cNvPr>
          <p:cNvSpPr txBox="1"/>
          <p:nvPr/>
        </p:nvSpPr>
        <p:spPr>
          <a:xfrm>
            <a:off x="7251700" y="1828800"/>
            <a:ext cx="3312253" cy="523220"/>
          </a:xfrm>
          <a:prstGeom prst="rect">
            <a:avLst/>
          </a:prstGeom>
          <a:noFill/>
        </p:spPr>
        <p:txBody>
          <a:bodyPr wrap="none" rtlCol="0">
            <a:spAutoFit/>
          </a:bodyPr>
          <a:lstStyle/>
          <a:p>
            <a:r>
              <a:rPr lang="en-US" sz="2800" b="1" dirty="0"/>
              <a:t>Not that isn’t servers</a:t>
            </a:r>
          </a:p>
        </p:txBody>
      </p:sp>
      <p:sp>
        <p:nvSpPr>
          <p:cNvPr id="4" name="TextBox 3">
            <a:extLst>
              <a:ext uri="{FF2B5EF4-FFF2-40B4-BE49-F238E27FC236}">
                <a16:creationId xmlns:a16="http://schemas.microsoft.com/office/drawing/2014/main" id="{ECE69617-8D2B-4310-AEDF-9D7FB5F7A8F4}"/>
              </a:ext>
            </a:extLst>
          </p:cNvPr>
          <p:cNvSpPr txBox="1"/>
          <p:nvPr/>
        </p:nvSpPr>
        <p:spPr>
          <a:xfrm>
            <a:off x="6362700" y="2527300"/>
            <a:ext cx="5687647" cy="523220"/>
          </a:xfrm>
          <a:prstGeom prst="rect">
            <a:avLst/>
          </a:prstGeom>
          <a:noFill/>
        </p:spPr>
        <p:txBody>
          <a:bodyPr wrap="none" rtlCol="0">
            <a:spAutoFit/>
          </a:bodyPr>
          <a:lstStyle/>
          <a:p>
            <a:r>
              <a:rPr lang="en-US" sz="2800" b="1" dirty="0"/>
              <a:t>Just, you can think about servers less</a:t>
            </a:r>
          </a:p>
        </p:txBody>
      </p:sp>
    </p:spTree>
    <p:extLst>
      <p:ext uri="{BB962C8B-B14F-4D97-AF65-F5344CB8AC3E}">
        <p14:creationId xmlns:p14="http://schemas.microsoft.com/office/powerpoint/2010/main" val="2428553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5000" b="-5000"/>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D2471C2-4A39-43A2-BE1E-1B555E7100F4}"/>
              </a:ext>
            </a:extLst>
          </p:cNvPr>
          <p:cNvSpPr txBox="1"/>
          <p:nvPr/>
        </p:nvSpPr>
        <p:spPr>
          <a:xfrm>
            <a:off x="615821" y="503853"/>
            <a:ext cx="6354147" cy="3785652"/>
          </a:xfrm>
          <a:prstGeom prst="rect">
            <a:avLst/>
          </a:prstGeom>
          <a:noFill/>
        </p:spPr>
        <p:txBody>
          <a:bodyPr wrap="square" rtlCol="0">
            <a:spAutoFit/>
          </a:bodyPr>
          <a:lstStyle/>
          <a:p>
            <a:pPr algn="ctr"/>
            <a:r>
              <a:rPr lang="en-US" sz="8000" dirty="0">
                <a:latin typeface="Kamerik205 8" panose="020B0803030600020004" pitchFamily="34" charset="0"/>
              </a:rPr>
              <a:t>Function</a:t>
            </a:r>
          </a:p>
          <a:p>
            <a:pPr algn="ctr"/>
            <a:r>
              <a:rPr lang="en-US" sz="8000" dirty="0">
                <a:latin typeface="Kamerik205 8" panose="020B0803030600020004" pitchFamily="34" charset="0"/>
              </a:rPr>
              <a:t>as a </a:t>
            </a:r>
          </a:p>
          <a:p>
            <a:pPr algn="ctr"/>
            <a:r>
              <a:rPr lang="en-US" sz="8000" dirty="0">
                <a:latin typeface="Kamerik205 8" panose="020B0803030600020004" pitchFamily="34" charset="0"/>
              </a:rPr>
              <a:t>Service</a:t>
            </a:r>
          </a:p>
        </p:txBody>
      </p:sp>
    </p:spTree>
    <p:extLst>
      <p:ext uri="{BB962C8B-B14F-4D97-AF65-F5344CB8AC3E}">
        <p14:creationId xmlns:p14="http://schemas.microsoft.com/office/powerpoint/2010/main" val="12993676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2EBE0E-DEC1-4778-9274-B93E1ECE6F5E}"/>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a:t>Who is Chad Green</a:t>
            </a:r>
            <a:endParaRPr lang="en-US" dirty="0"/>
          </a:p>
        </p:txBody>
      </p:sp>
      <p:pic>
        <p:nvPicPr>
          <p:cNvPr id="3" name="Picture 2">
            <a:extLst>
              <a:ext uri="{FF2B5EF4-FFF2-40B4-BE49-F238E27FC236}">
                <a16:creationId xmlns:a16="http://schemas.microsoft.com/office/drawing/2014/main" id="{91ABEBCD-D608-4D14-8DEB-AB5795F829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50751" y="0"/>
            <a:ext cx="5141249" cy="6858000"/>
          </a:xfrm>
          <a:prstGeom prst="rect">
            <a:avLst/>
          </a:prstGeom>
        </p:spPr>
      </p:pic>
      <p:sp>
        <p:nvSpPr>
          <p:cNvPr id="4" name="Content Placeholder 2">
            <a:extLst>
              <a:ext uri="{FF2B5EF4-FFF2-40B4-BE49-F238E27FC236}">
                <a16:creationId xmlns:a16="http://schemas.microsoft.com/office/drawing/2014/main" id="{BEAAD001-77B8-4046-9A53-F36A74BDB232}"/>
              </a:ext>
            </a:extLst>
          </p:cNvPr>
          <p:cNvSpPr txBox="1">
            <a:spLocks/>
          </p:cNvSpPr>
          <p:nvPr/>
        </p:nvSpPr>
        <p:spPr>
          <a:xfrm>
            <a:off x="765175" y="2447777"/>
            <a:ext cx="6177967" cy="359612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dirty="0">
                <a:solidFill>
                  <a:schemeClr val="tx1"/>
                </a:solidFill>
              </a:rPr>
              <a:t>chadgreen@chadgreen.com</a:t>
            </a:r>
          </a:p>
          <a:p>
            <a:pPr marL="0" indent="0">
              <a:buFont typeface="Arial" panose="020B0604020202020204" pitchFamily="34" charset="0"/>
              <a:buNone/>
            </a:pPr>
            <a:r>
              <a:rPr lang="en-US" sz="4000" dirty="0">
                <a:solidFill>
                  <a:schemeClr val="tx1"/>
                </a:solidFill>
              </a:rPr>
              <a:t>TaleLearnCode</a:t>
            </a:r>
          </a:p>
          <a:p>
            <a:pPr marL="0" indent="0">
              <a:buFont typeface="Arial" panose="020B0604020202020204" pitchFamily="34" charset="0"/>
              <a:buNone/>
            </a:pPr>
            <a:r>
              <a:rPr lang="en-US" sz="4000" dirty="0">
                <a:solidFill>
                  <a:schemeClr val="tx1"/>
                </a:solidFill>
              </a:rPr>
              <a:t>ChadGreen.com</a:t>
            </a:r>
          </a:p>
          <a:p>
            <a:pPr marL="0" indent="0">
              <a:buFont typeface="Arial" panose="020B0604020202020204" pitchFamily="34" charset="0"/>
              <a:buNone/>
            </a:pPr>
            <a:r>
              <a:rPr lang="en-US" sz="4000" dirty="0" err="1">
                <a:solidFill>
                  <a:schemeClr val="tx1"/>
                </a:solidFill>
              </a:rPr>
              <a:t>ChadGreen</a:t>
            </a:r>
            <a:r>
              <a:rPr lang="en-US" sz="4000" dirty="0">
                <a:solidFill>
                  <a:schemeClr val="tx1"/>
                </a:solidFill>
              </a:rPr>
              <a:t> &amp; TaleLearnCode</a:t>
            </a:r>
          </a:p>
          <a:p>
            <a:pPr marL="0" indent="0">
              <a:buFont typeface="Arial" panose="020B0604020202020204" pitchFamily="34" charset="0"/>
              <a:buNone/>
            </a:pPr>
            <a:r>
              <a:rPr lang="en-US" sz="4000" dirty="0" err="1">
                <a:solidFill>
                  <a:schemeClr val="tx1"/>
                </a:solidFill>
              </a:rPr>
              <a:t>ChadwickEGreen</a:t>
            </a:r>
            <a:endParaRPr lang="en-US" sz="4000" dirty="0">
              <a:solidFill>
                <a:schemeClr val="tx1"/>
              </a:solidFill>
            </a:endParaRPr>
          </a:p>
        </p:txBody>
      </p:sp>
      <p:pic>
        <p:nvPicPr>
          <p:cNvPr id="5" name="Picture 4">
            <a:extLst>
              <a:ext uri="{FF2B5EF4-FFF2-40B4-BE49-F238E27FC236}">
                <a16:creationId xmlns:a16="http://schemas.microsoft.com/office/drawing/2014/main" id="{C4083B8C-FB03-43F1-A994-17402EA1BED5}"/>
              </a:ext>
            </a:extLst>
          </p:cNvPr>
          <p:cNvPicPr>
            <a:picLocks noChangeAspect="1"/>
          </p:cNvPicPr>
          <p:nvPr/>
        </p:nvPicPr>
        <p:blipFill>
          <a:blip r:embed="rId3">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252550" y="2558614"/>
            <a:ext cx="489978" cy="450483"/>
          </a:xfrm>
          <a:prstGeom prst="rect">
            <a:avLst/>
          </a:prstGeom>
        </p:spPr>
      </p:pic>
      <p:pic>
        <p:nvPicPr>
          <p:cNvPr id="6" name="Picture 5">
            <a:extLst>
              <a:ext uri="{FF2B5EF4-FFF2-40B4-BE49-F238E27FC236}">
                <a16:creationId xmlns:a16="http://schemas.microsoft.com/office/drawing/2014/main" id="{4007A094-489F-47EA-A7FF-42AB760CEAA8}"/>
              </a:ext>
            </a:extLst>
          </p:cNvPr>
          <p:cNvPicPr>
            <a:picLocks noChangeAspect="1"/>
          </p:cNvPicPr>
          <p:nvPr/>
        </p:nvPicPr>
        <p:blipFill>
          <a:blip r:embed="rId4">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261786" y="3244688"/>
            <a:ext cx="480742" cy="480742"/>
          </a:xfrm>
          <a:prstGeom prst="rect">
            <a:avLst/>
          </a:prstGeom>
        </p:spPr>
      </p:pic>
      <p:pic>
        <p:nvPicPr>
          <p:cNvPr id="7" name="Picture 6">
            <a:extLst>
              <a:ext uri="{FF2B5EF4-FFF2-40B4-BE49-F238E27FC236}">
                <a16:creationId xmlns:a16="http://schemas.microsoft.com/office/drawing/2014/main" id="{61AB4602-9765-4115-A697-C76923EE58D6}"/>
              </a:ext>
            </a:extLst>
          </p:cNvPr>
          <p:cNvPicPr>
            <a:picLocks noChangeAspect="1"/>
          </p:cNvPicPr>
          <p:nvPr/>
        </p:nvPicPr>
        <p:blipFill>
          <a:blip r:embed="rId5">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261786" y="3820964"/>
            <a:ext cx="489978" cy="489978"/>
          </a:xfrm>
          <a:prstGeom prst="rect">
            <a:avLst/>
          </a:prstGeom>
          <a:ln>
            <a:noFill/>
          </a:ln>
        </p:spPr>
      </p:pic>
      <p:pic>
        <p:nvPicPr>
          <p:cNvPr id="8" name="Picture 7">
            <a:extLst>
              <a:ext uri="{FF2B5EF4-FFF2-40B4-BE49-F238E27FC236}">
                <a16:creationId xmlns:a16="http://schemas.microsoft.com/office/drawing/2014/main" id="{CC01674F-A9B5-424E-B1B8-14955A888D16}"/>
              </a:ext>
            </a:extLst>
          </p:cNvPr>
          <p:cNvPicPr>
            <a:picLocks noChangeAspect="1"/>
          </p:cNvPicPr>
          <p:nvPr/>
        </p:nvPicPr>
        <p:blipFill>
          <a:blip r:embed="rId6">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261786" y="4537297"/>
            <a:ext cx="480742" cy="480742"/>
          </a:xfrm>
          <a:prstGeom prst="rect">
            <a:avLst/>
          </a:prstGeom>
        </p:spPr>
      </p:pic>
      <p:pic>
        <p:nvPicPr>
          <p:cNvPr id="9" name="Picture 8">
            <a:extLst>
              <a:ext uri="{FF2B5EF4-FFF2-40B4-BE49-F238E27FC236}">
                <a16:creationId xmlns:a16="http://schemas.microsoft.com/office/drawing/2014/main" id="{467B5FE6-56CA-42E4-8A49-BB07489857F4}"/>
              </a:ext>
            </a:extLst>
          </p:cNvPr>
          <p:cNvPicPr>
            <a:picLocks noChangeAspect="1"/>
          </p:cNvPicPr>
          <p:nvPr/>
        </p:nvPicPr>
        <p:blipFill>
          <a:blip r:embed="rId7">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274711" y="5175417"/>
            <a:ext cx="445655" cy="445655"/>
          </a:xfrm>
          <a:prstGeom prst="rect">
            <a:avLst/>
          </a:prstGeom>
        </p:spPr>
      </p:pic>
    </p:spTree>
    <p:extLst>
      <p:ext uri="{BB962C8B-B14F-4D97-AF65-F5344CB8AC3E}">
        <p14:creationId xmlns:p14="http://schemas.microsoft.com/office/powerpoint/2010/main" val="37834158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D65DA5-38E2-449D-B9E5-D3E55A304AFD}"/>
              </a:ext>
            </a:extLst>
          </p:cNvPr>
          <p:cNvSpPr>
            <a:spLocks noGrp="1"/>
          </p:cNvSpPr>
          <p:nvPr>
            <p:ph type="title"/>
          </p:nvPr>
        </p:nvSpPr>
        <p:spPr/>
        <p:txBody>
          <a:bodyPr/>
          <a:lstStyle/>
          <a:p>
            <a:r>
              <a:rPr lang="en-US" dirty="0"/>
              <a:t>Flavors of Serverless</a:t>
            </a:r>
          </a:p>
        </p:txBody>
      </p:sp>
      <p:sp>
        <p:nvSpPr>
          <p:cNvPr id="3" name="Text Placeholder 2">
            <a:extLst>
              <a:ext uri="{FF2B5EF4-FFF2-40B4-BE49-F238E27FC236}">
                <a16:creationId xmlns:a16="http://schemas.microsoft.com/office/drawing/2014/main" id="{248A4B7C-DC39-4B2F-B747-5A6B03EDB456}"/>
              </a:ext>
            </a:extLst>
          </p:cNvPr>
          <p:cNvSpPr>
            <a:spLocks noGrp="1"/>
          </p:cNvSpPr>
          <p:nvPr>
            <p:ph type="body" idx="1"/>
          </p:nvPr>
        </p:nvSpPr>
        <p:spPr/>
        <p:txBody>
          <a:bodyPr>
            <a:normAutofit/>
          </a:bodyPr>
          <a:lstStyle/>
          <a:p>
            <a:r>
              <a:rPr lang="en-US" sz="3200" dirty="0">
                <a:solidFill>
                  <a:srgbClr val="548235"/>
                </a:solidFill>
              </a:rPr>
              <a:t>Backend as a Service (BaaS)</a:t>
            </a:r>
          </a:p>
        </p:txBody>
      </p:sp>
      <p:sp>
        <p:nvSpPr>
          <p:cNvPr id="4" name="Content Placeholder 3">
            <a:extLst>
              <a:ext uri="{FF2B5EF4-FFF2-40B4-BE49-F238E27FC236}">
                <a16:creationId xmlns:a16="http://schemas.microsoft.com/office/drawing/2014/main" id="{3B6D10DE-CD4E-463E-96BE-D85CD23E8B92}"/>
              </a:ext>
            </a:extLst>
          </p:cNvPr>
          <p:cNvSpPr>
            <a:spLocks noGrp="1"/>
          </p:cNvSpPr>
          <p:nvPr>
            <p:ph sz="half" idx="2"/>
          </p:nvPr>
        </p:nvSpPr>
        <p:spPr/>
        <p:txBody>
          <a:bodyPr/>
          <a:lstStyle/>
          <a:p>
            <a:r>
              <a:rPr lang="en-US" dirty="0"/>
              <a:t>Applications that significantly or fully depend on services (in the cloud) to manage server-side logic and state</a:t>
            </a:r>
          </a:p>
        </p:txBody>
      </p:sp>
      <p:sp>
        <p:nvSpPr>
          <p:cNvPr id="8" name="Content Placeholder 7">
            <a:extLst>
              <a:ext uri="{FF2B5EF4-FFF2-40B4-BE49-F238E27FC236}">
                <a16:creationId xmlns:a16="http://schemas.microsoft.com/office/drawing/2014/main" id="{4AD6DCCC-0364-4105-994C-BA5491E50CE9}"/>
              </a:ext>
            </a:extLst>
          </p:cNvPr>
          <p:cNvSpPr>
            <a:spLocks noGrp="1"/>
          </p:cNvSpPr>
          <p:nvPr>
            <p:ph sz="quarter" idx="4"/>
          </p:nvPr>
        </p:nvSpPr>
        <p:spPr/>
        <p:txBody>
          <a:bodyPr/>
          <a:lstStyle/>
          <a:p>
            <a:endParaRPr lang="en-US"/>
          </a:p>
        </p:txBody>
      </p:sp>
      <p:sp>
        <p:nvSpPr>
          <p:cNvPr id="10" name="Text Placeholder 9">
            <a:extLst>
              <a:ext uri="{FF2B5EF4-FFF2-40B4-BE49-F238E27FC236}">
                <a16:creationId xmlns:a16="http://schemas.microsoft.com/office/drawing/2014/main" id="{B81301CB-62FC-4809-9AE8-7B7E7FEB03E6}"/>
              </a:ext>
            </a:extLst>
          </p:cNvPr>
          <p:cNvSpPr>
            <a:spLocks noGrp="1"/>
          </p:cNvSpPr>
          <p:nvPr>
            <p:ph type="body" sz="quarter" idx="3"/>
          </p:nvPr>
        </p:nvSpPr>
        <p:spPr/>
        <p:txBody>
          <a:bodyPr/>
          <a:lstStyle/>
          <a:p>
            <a:endParaRPr lang="en-US"/>
          </a:p>
        </p:txBody>
      </p:sp>
    </p:spTree>
    <p:extLst>
      <p:ext uri="{BB962C8B-B14F-4D97-AF65-F5344CB8AC3E}">
        <p14:creationId xmlns:p14="http://schemas.microsoft.com/office/powerpoint/2010/main" val="3119265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xEl>
                                              <p:pRg st="0" end="0"/>
                                            </p:txEl>
                                          </p:spTgt>
                                        </p:tgtEl>
                                        <p:attrNameLst>
                                          <p:attrName>style.visibility</p:attrName>
                                        </p:attrNameLst>
                                      </p:cBhvr>
                                      <p:to>
                                        <p:strVal val="visible"/>
                                      </p:to>
                                    </p:set>
                                    <p:animEffect transition="in" filter="fade">
                                      <p:cBhvr>
                                        <p:cTn id="10"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D65DA5-38E2-449D-B9E5-D3E55A304AFD}"/>
              </a:ext>
            </a:extLst>
          </p:cNvPr>
          <p:cNvSpPr>
            <a:spLocks noGrp="1"/>
          </p:cNvSpPr>
          <p:nvPr>
            <p:ph type="title"/>
          </p:nvPr>
        </p:nvSpPr>
        <p:spPr/>
        <p:txBody>
          <a:bodyPr/>
          <a:lstStyle/>
          <a:p>
            <a:r>
              <a:rPr lang="en-US" dirty="0"/>
              <a:t>Flavors of Serverless</a:t>
            </a:r>
          </a:p>
        </p:txBody>
      </p:sp>
      <p:sp>
        <p:nvSpPr>
          <p:cNvPr id="3" name="Text Placeholder 2">
            <a:extLst>
              <a:ext uri="{FF2B5EF4-FFF2-40B4-BE49-F238E27FC236}">
                <a16:creationId xmlns:a16="http://schemas.microsoft.com/office/drawing/2014/main" id="{248A4B7C-DC39-4B2F-B747-5A6B03EDB456}"/>
              </a:ext>
            </a:extLst>
          </p:cNvPr>
          <p:cNvSpPr>
            <a:spLocks noGrp="1"/>
          </p:cNvSpPr>
          <p:nvPr>
            <p:ph type="body" idx="1"/>
          </p:nvPr>
        </p:nvSpPr>
        <p:spPr/>
        <p:txBody>
          <a:bodyPr>
            <a:normAutofit/>
          </a:bodyPr>
          <a:lstStyle/>
          <a:p>
            <a:r>
              <a:rPr lang="en-US" sz="3200" dirty="0">
                <a:solidFill>
                  <a:srgbClr val="548235"/>
                </a:solidFill>
              </a:rPr>
              <a:t>Backend as a Service (BaaS)</a:t>
            </a:r>
          </a:p>
        </p:txBody>
      </p:sp>
      <p:sp>
        <p:nvSpPr>
          <p:cNvPr id="4" name="Content Placeholder 3">
            <a:extLst>
              <a:ext uri="{FF2B5EF4-FFF2-40B4-BE49-F238E27FC236}">
                <a16:creationId xmlns:a16="http://schemas.microsoft.com/office/drawing/2014/main" id="{3B6D10DE-CD4E-463E-96BE-D85CD23E8B92}"/>
              </a:ext>
            </a:extLst>
          </p:cNvPr>
          <p:cNvSpPr>
            <a:spLocks noGrp="1"/>
          </p:cNvSpPr>
          <p:nvPr>
            <p:ph sz="half" idx="2"/>
          </p:nvPr>
        </p:nvSpPr>
        <p:spPr/>
        <p:txBody>
          <a:bodyPr/>
          <a:lstStyle/>
          <a:p>
            <a:r>
              <a:rPr lang="en-US" dirty="0"/>
              <a:t>Applications that significantly or fully depend on services (in the cloud) to manage server-side logic and state</a:t>
            </a:r>
          </a:p>
        </p:txBody>
      </p:sp>
      <p:sp>
        <p:nvSpPr>
          <p:cNvPr id="5" name="Text Placeholder 4">
            <a:extLst>
              <a:ext uri="{FF2B5EF4-FFF2-40B4-BE49-F238E27FC236}">
                <a16:creationId xmlns:a16="http://schemas.microsoft.com/office/drawing/2014/main" id="{CAEEE5F7-A152-47B3-925B-7E7EDA3F30FA}"/>
              </a:ext>
            </a:extLst>
          </p:cNvPr>
          <p:cNvSpPr>
            <a:spLocks noGrp="1"/>
          </p:cNvSpPr>
          <p:nvPr>
            <p:ph type="body" sz="quarter" idx="3"/>
          </p:nvPr>
        </p:nvSpPr>
        <p:spPr/>
        <p:txBody>
          <a:bodyPr/>
          <a:lstStyle/>
          <a:p>
            <a:r>
              <a:rPr lang="en-US" sz="3200" dirty="0">
                <a:solidFill>
                  <a:srgbClr val="548235"/>
                </a:solidFill>
              </a:rPr>
              <a:t>Functions</a:t>
            </a:r>
            <a:r>
              <a:rPr lang="en-US" dirty="0"/>
              <a:t> </a:t>
            </a:r>
            <a:r>
              <a:rPr lang="en-US" sz="3200" dirty="0">
                <a:solidFill>
                  <a:srgbClr val="548235"/>
                </a:solidFill>
              </a:rPr>
              <a:t>as a Service (</a:t>
            </a:r>
            <a:r>
              <a:rPr lang="en-US" sz="3200" dirty="0" err="1">
                <a:solidFill>
                  <a:srgbClr val="548235"/>
                </a:solidFill>
              </a:rPr>
              <a:t>FaaS</a:t>
            </a:r>
            <a:r>
              <a:rPr lang="en-US" sz="3200" dirty="0">
                <a:solidFill>
                  <a:srgbClr val="548235"/>
                </a:solidFill>
              </a:rPr>
              <a:t>)</a:t>
            </a:r>
          </a:p>
        </p:txBody>
      </p:sp>
      <p:sp>
        <p:nvSpPr>
          <p:cNvPr id="6" name="Content Placeholder 5">
            <a:extLst>
              <a:ext uri="{FF2B5EF4-FFF2-40B4-BE49-F238E27FC236}">
                <a16:creationId xmlns:a16="http://schemas.microsoft.com/office/drawing/2014/main" id="{7276C893-84B1-47B8-BEF5-3608202091F2}"/>
              </a:ext>
            </a:extLst>
          </p:cNvPr>
          <p:cNvSpPr>
            <a:spLocks noGrp="1"/>
          </p:cNvSpPr>
          <p:nvPr>
            <p:ph sz="quarter" idx="4"/>
          </p:nvPr>
        </p:nvSpPr>
        <p:spPr/>
        <p:txBody>
          <a:bodyPr/>
          <a:lstStyle/>
          <a:p>
            <a:r>
              <a:rPr lang="en-US" dirty="0"/>
              <a:t>Applications run in stateless compute containers that are event-triggered ephemeral, and fully managed by a 3</a:t>
            </a:r>
            <a:r>
              <a:rPr lang="en-US" baseline="30000" dirty="0"/>
              <a:t>rd</a:t>
            </a:r>
            <a:r>
              <a:rPr lang="en-US" dirty="0"/>
              <a:t> party</a:t>
            </a:r>
          </a:p>
        </p:txBody>
      </p:sp>
    </p:spTree>
    <p:extLst>
      <p:ext uri="{BB962C8B-B14F-4D97-AF65-F5344CB8AC3E}">
        <p14:creationId xmlns:p14="http://schemas.microsoft.com/office/powerpoint/2010/main" val="563498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xEl>
                                              <p:pRg st="0" end="0"/>
                                            </p:txEl>
                                          </p:spTgt>
                                        </p:tgtEl>
                                        <p:attrNameLst>
                                          <p:attrName>style.visibility</p:attrName>
                                        </p:attrNameLst>
                                      </p:cBhvr>
                                      <p:to>
                                        <p:strVal val="visible"/>
                                      </p:to>
                                    </p:set>
                                    <p:animEffect transition="in" filter="fade">
                                      <p:cBhvr>
                                        <p:cTn id="10"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6"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117183-A880-476E-A577-0FD9F23F28E5}"/>
              </a:ext>
            </a:extLst>
          </p:cNvPr>
          <p:cNvSpPr>
            <a:spLocks noGrp="1"/>
          </p:cNvSpPr>
          <p:nvPr>
            <p:ph type="title"/>
          </p:nvPr>
        </p:nvSpPr>
        <p:spPr/>
        <p:txBody>
          <a:bodyPr/>
          <a:lstStyle/>
          <a:p>
            <a:r>
              <a:rPr lang="en-US" dirty="0"/>
              <a:t>Function Scale</a:t>
            </a:r>
          </a:p>
        </p:txBody>
      </p:sp>
      <p:sp>
        <p:nvSpPr>
          <p:cNvPr id="3" name="Rectangle: Rounded Corners 2">
            <a:extLst>
              <a:ext uri="{FF2B5EF4-FFF2-40B4-BE49-F238E27FC236}">
                <a16:creationId xmlns:a16="http://schemas.microsoft.com/office/drawing/2014/main" id="{FD4AC70E-7D5A-4B7D-96DB-5765DC7189B2}"/>
              </a:ext>
            </a:extLst>
          </p:cNvPr>
          <p:cNvSpPr/>
          <p:nvPr/>
        </p:nvSpPr>
        <p:spPr>
          <a:xfrm>
            <a:off x="381000" y="1690688"/>
            <a:ext cx="2413000" cy="453231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Monolith</a:t>
            </a:r>
          </a:p>
        </p:txBody>
      </p:sp>
      <p:sp>
        <p:nvSpPr>
          <p:cNvPr id="4" name="Rectangle: Rounded Corners 3">
            <a:extLst>
              <a:ext uri="{FF2B5EF4-FFF2-40B4-BE49-F238E27FC236}">
                <a16:creationId xmlns:a16="http://schemas.microsoft.com/office/drawing/2014/main" id="{BAC3BBB2-7687-4B9E-8DAC-0A0210BA8D85}"/>
              </a:ext>
            </a:extLst>
          </p:cNvPr>
          <p:cNvSpPr/>
          <p:nvPr/>
        </p:nvSpPr>
        <p:spPr>
          <a:xfrm>
            <a:off x="3762375" y="1690688"/>
            <a:ext cx="2260600" cy="98901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Microservice</a:t>
            </a:r>
          </a:p>
        </p:txBody>
      </p:sp>
      <p:sp>
        <p:nvSpPr>
          <p:cNvPr id="5" name="Rectangle: Rounded Corners 4">
            <a:extLst>
              <a:ext uri="{FF2B5EF4-FFF2-40B4-BE49-F238E27FC236}">
                <a16:creationId xmlns:a16="http://schemas.microsoft.com/office/drawing/2014/main" id="{7860D70A-E3C1-42F8-9ADA-3DC1A5C97612}"/>
              </a:ext>
            </a:extLst>
          </p:cNvPr>
          <p:cNvSpPr/>
          <p:nvPr/>
        </p:nvSpPr>
        <p:spPr>
          <a:xfrm>
            <a:off x="3762375" y="2859088"/>
            <a:ext cx="2260600" cy="98901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Microservice</a:t>
            </a:r>
          </a:p>
        </p:txBody>
      </p:sp>
      <p:sp>
        <p:nvSpPr>
          <p:cNvPr id="6" name="Rectangle: Rounded Corners 5">
            <a:extLst>
              <a:ext uri="{FF2B5EF4-FFF2-40B4-BE49-F238E27FC236}">
                <a16:creationId xmlns:a16="http://schemas.microsoft.com/office/drawing/2014/main" id="{D1425995-6C18-4E30-9B30-E1DF8EEA9987}"/>
              </a:ext>
            </a:extLst>
          </p:cNvPr>
          <p:cNvSpPr/>
          <p:nvPr/>
        </p:nvSpPr>
        <p:spPr>
          <a:xfrm>
            <a:off x="3762375" y="4046538"/>
            <a:ext cx="2260600" cy="98901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Microservice</a:t>
            </a:r>
          </a:p>
        </p:txBody>
      </p:sp>
      <p:sp>
        <p:nvSpPr>
          <p:cNvPr id="7" name="Rectangle: Rounded Corners 6">
            <a:extLst>
              <a:ext uri="{FF2B5EF4-FFF2-40B4-BE49-F238E27FC236}">
                <a16:creationId xmlns:a16="http://schemas.microsoft.com/office/drawing/2014/main" id="{F51F3150-856A-46D6-8E07-3D8D9513EAE9}"/>
              </a:ext>
            </a:extLst>
          </p:cNvPr>
          <p:cNvSpPr/>
          <p:nvPr/>
        </p:nvSpPr>
        <p:spPr>
          <a:xfrm>
            <a:off x="3762375" y="5233988"/>
            <a:ext cx="2260600" cy="98901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Microservice</a:t>
            </a:r>
          </a:p>
        </p:txBody>
      </p:sp>
      <p:sp>
        <p:nvSpPr>
          <p:cNvPr id="8" name="Rectangle: Rounded Corners 7">
            <a:extLst>
              <a:ext uri="{FF2B5EF4-FFF2-40B4-BE49-F238E27FC236}">
                <a16:creationId xmlns:a16="http://schemas.microsoft.com/office/drawing/2014/main" id="{A74E1A8B-979C-48D2-86A3-3EE24EDECD55}"/>
              </a:ext>
            </a:extLst>
          </p:cNvPr>
          <p:cNvSpPr/>
          <p:nvPr/>
        </p:nvSpPr>
        <p:spPr>
          <a:xfrm>
            <a:off x="6991350" y="1690688"/>
            <a:ext cx="1612900" cy="5135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Function</a:t>
            </a:r>
          </a:p>
        </p:txBody>
      </p:sp>
      <p:sp>
        <p:nvSpPr>
          <p:cNvPr id="9" name="Rectangle: Rounded Corners 8">
            <a:extLst>
              <a:ext uri="{FF2B5EF4-FFF2-40B4-BE49-F238E27FC236}">
                <a16:creationId xmlns:a16="http://schemas.microsoft.com/office/drawing/2014/main" id="{ED45D17F-71B1-472A-AD94-6744BB9B81AF}"/>
              </a:ext>
            </a:extLst>
          </p:cNvPr>
          <p:cNvSpPr/>
          <p:nvPr/>
        </p:nvSpPr>
        <p:spPr>
          <a:xfrm>
            <a:off x="6991350" y="2352676"/>
            <a:ext cx="1612900" cy="5135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Function</a:t>
            </a:r>
          </a:p>
        </p:txBody>
      </p:sp>
      <p:sp>
        <p:nvSpPr>
          <p:cNvPr id="10" name="Rectangle: Rounded Corners 9">
            <a:extLst>
              <a:ext uri="{FF2B5EF4-FFF2-40B4-BE49-F238E27FC236}">
                <a16:creationId xmlns:a16="http://schemas.microsoft.com/office/drawing/2014/main" id="{956440A1-4E25-4DBB-9643-5162A30AC1EA}"/>
              </a:ext>
            </a:extLst>
          </p:cNvPr>
          <p:cNvSpPr/>
          <p:nvPr/>
        </p:nvSpPr>
        <p:spPr>
          <a:xfrm>
            <a:off x="6991350" y="3014664"/>
            <a:ext cx="1612900" cy="5135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Function</a:t>
            </a:r>
          </a:p>
        </p:txBody>
      </p:sp>
      <p:sp>
        <p:nvSpPr>
          <p:cNvPr id="11" name="Rectangle: Rounded Corners 10">
            <a:extLst>
              <a:ext uri="{FF2B5EF4-FFF2-40B4-BE49-F238E27FC236}">
                <a16:creationId xmlns:a16="http://schemas.microsoft.com/office/drawing/2014/main" id="{B3213CA8-F44D-415D-AEAC-AC1283EF72DE}"/>
              </a:ext>
            </a:extLst>
          </p:cNvPr>
          <p:cNvSpPr/>
          <p:nvPr/>
        </p:nvSpPr>
        <p:spPr>
          <a:xfrm>
            <a:off x="6991350" y="3676652"/>
            <a:ext cx="1612900" cy="5135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Function</a:t>
            </a:r>
          </a:p>
        </p:txBody>
      </p:sp>
      <p:sp>
        <p:nvSpPr>
          <p:cNvPr id="12" name="Rectangle: Rounded Corners 11">
            <a:extLst>
              <a:ext uri="{FF2B5EF4-FFF2-40B4-BE49-F238E27FC236}">
                <a16:creationId xmlns:a16="http://schemas.microsoft.com/office/drawing/2014/main" id="{78A97EBF-D056-4968-B066-FED60ECB86E7}"/>
              </a:ext>
            </a:extLst>
          </p:cNvPr>
          <p:cNvSpPr/>
          <p:nvPr/>
        </p:nvSpPr>
        <p:spPr>
          <a:xfrm>
            <a:off x="6991350" y="4338640"/>
            <a:ext cx="1612900" cy="5135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Function</a:t>
            </a:r>
          </a:p>
        </p:txBody>
      </p:sp>
      <p:sp>
        <p:nvSpPr>
          <p:cNvPr id="13" name="Rectangle: Rounded Corners 12">
            <a:extLst>
              <a:ext uri="{FF2B5EF4-FFF2-40B4-BE49-F238E27FC236}">
                <a16:creationId xmlns:a16="http://schemas.microsoft.com/office/drawing/2014/main" id="{8555671C-2E9F-43C1-8FA9-802C2ACA4F74}"/>
              </a:ext>
            </a:extLst>
          </p:cNvPr>
          <p:cNvSpPr/>
          <p:nvPr/>
        </p:nvSpPr>
        <p:spPr>
          <a:xfrm>
            <a:off x="6991350" y="5000628"/>
            <a:ext cx="1612900" cy="5135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Function</a:t>
            </a:r>
          </a:p>
        </p:txBody>
      </p:sp>
      <p:sp>
        <p:nvSpPr>
          <p:cNvPr id="14" name="Rectangle: Rounded Corners 13">
            <a:extLst>
              <a:ext uri="{FF2B5EF4-FFF2-40B4-BE49-F238E27FC236}">
                <a16:creationId xmlns:a16="http://schemas.microsoft.com/office/drawing/2014/main" id="{9BB5AA82-A47F-4362-9AC6-FA60BCCDF6B8}"/>
              </a:ext>
            </a:extLst>
          </p:cNvPr>
          <p:cNvSpPr/>
          <p:nvPr/>
        </p:nvSpPr>
        <p:spPr>
          <a:xfrm>
            <a:off x="6991350" y="5662616"/>
            <a:ext cx="1612900" cy="5135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Function</a:t>
            </a:r>
          </a:p>
        </p:txBody>
      </p:sp>
      <p:sp>
        <p:nvSpPr>
          <p:cNvPr id="15" name="Arrow: Right 14">
            <a:extLst>
              <a:ext uri="{FF2B5EF4-FFF2-40B4-BE49-F238E27FC236}">
                <a16:creationId xmlns:a16="http://schemas.microsoft.com/office/drawing/2014/main" id="{82B25D5D-4CCC-47E9-8E68-C53DB428AA73}"/>
              </a:ext>
            </a:extLst>
          </p:cNvPr>
          <p:cNvSpPr/>
          <p:nvPr/>
        </p:nvSpPr>
        <p:spPr>
          <a:xfrm>
            <a:off x="2895600" y="3676652"/>
            <a:ext cx="647700" cy="36988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Arrow: Right 15">
            <a:extLst>
              <a:ext uri="{FF2B5EF4-FFF2-40B4-BE49-F238E27FC236}">
                <a16:creationId xmlns:a16="http://schemas.microsoft.com/office/drawing/2014/main" id="{33FC89F7-D465-46D1-84A1-AB2C181258EC}"/>
              </a:ext>
            </a:extLst>
          </p:cNvPr>
          <p:cNvSpPr/>
          <p:nvPr/>
        </p:nvSpPr>
        <p:spPr>
          <a:xfrm>
            <a:off x="6242050" y="3676652"/>
            <a:ext cx="647700" cy="36988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31897069-F4DA-45B4-84D0-0B15DB6F5F20}"/>
              </a:ext>
            </a:extLst>
          </p:cNvPr>
          <p:cNvSpPr txBox="1"/>
          <p:nvPr/>
        </p:nvSpPr>
        <p:spPr>
          <a:xfrm>
            <a:off x="9025429" y="3210155"/>
            <a:ext cx="2785571" cy="1446550"/>
          </a:xfrm>
          <a:prstGeom prst="rect">
            <a:avLst/>
          </a:prstGeom>
          <a:noFill/>
        </p:spPr>
        <p:txBody>
          <a:bodyPr wrap="none" rtlCol="0">
            <a:spAutoFit/>
          </a:bodyPr>
          <a:lstStyle/>
          <a:p>
            <a:pPr algn="ctr"/>
            <a:r>
              <a:rPr lang="en-US" sz="4400" dirty="0">
                <a:latin typeface="Kamerik205 8" panose="020B0803030600020004" pitchFamily="34" charset="0"/>
              </a:rPr>
              <a:t>Nano</a:t>
            </a:r>
          </a:p>
          <a:p>
            <a:pPr algn="ctr"/>
            <a:r>
              <a:rPr lang="en-US" sz="4400" dirty="0">
                <a:latin typeface="Kamerik205 8" panose="020B0803030600020004" pitchFamily="34" charset="0"/>
              </a:rPr>
              <a:t>Services</a:t>
            </a:r>
          </a:p>
        </p:txBody>
      </p:sp>
    </p:spTree>
    <p:extLst>
      <p:ext uri="{BB962C8B-B14F-4D97-AF65-F5344CB8AC3E}">
        <p14:creationId xmlns:p14="http://schemas.microsoft.com/office/powerpoint/2010/main" val="1360741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wipe(left)">
                                      <p:cBhvr>
                                        <p:cTn id="11" dur="500"/>
                                        <p:tgtEl>
                                          <p:spTgt spid="15"/>
                                        </p:tgtEl>
                                      </p:cBhvr>
                                    </p:animEffect>
                                  </p:childTnLst>
                                </p:cTn>
                              </p:par>
                            </p:childTnLst>
                          </p:cTn>
                        </p:par>
                        <p:par>
                          <p:cTn id="12" fill="hold">
                            <p:stCondLst>
                              <p:cond delay="500"/>
                            </p:stCondLst>
                            <p:childTnLst>
                              <p:par>
                                <p:cTn id="13" presetID="22" presetClass="entr" presetSubtype="8" fill="hold" grpId="0"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left)">
                                      <p:cBhvr>
                                        <p:cTn id="15" dur="500"/>
                                        <p:tgtEl>
                                          <p:spTgt spid="4"/>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wipe(left)">
                                      <p:cBhvr>
                                        <p:cTn id="18" dur="500"/>
                                        <p:tgtEl>
                                          <p:spTgt spid="5"/>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wipe(left)">
                                      <p:cBhvr>
                                        <p:cTn id="21" dur="500"/>
                                        <p:tgtEl>
                                          <p:spTgt spid="6"/>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wipe(left)">
                                      <p:cBhvr>
                                        <p:cTn id="24" dur="500"/>
                                        <p:tgtEl>
                                          <p:spTgt spid="7"/>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wipe(left)">
                                      <p:cBhvr>
                                        <p:cTn id="29" dur="500"/>
                                        <p:tgtEl>
                                          <p:spTgt spid="16"/>
                                        </p:tgtEl>
                                      </p:cBhvr>
                                    </p:animEffect>
                                  </p:childTnLst>
                                </p:cTn>
                              </p:par>
                            </p:childTnLst>
                          </p:cTn>
                        </p:par>
                        <p:par>
                          <p:cTn id="30" fill="hold">
                            <p:stCondLst>
                              <p:cond delay="500"/>
                            </p:stCondLst>
                            <p:childTnLst>
                              <p:par>
                                <p:cTn id="31" presetID="22" presetClass="entr" presetSubtype="8" fill="hold" grpId="0" nodeType="after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wipe(left)">
                                      <p:cBhvr>
                                        <p:cTn id="33" dur="500"/>
                                        <p:tgtEl>
                                          <p:spTgt spid="8"/>
                                        </p:tgtEl>
                                      </p:cBhvr>
                                    </p:animEffect>
                                  </p:childTnLst>
                                </p:cTn>
                              </p:par>
                              <p:par>
                                <p:cTn id="34" presetID="22" presetClass="entr" presetSubtype="8" fill="hold" grpId="0" nodeType="withEffect">
                                  <p:stCondLst>
                                    <p:cond delay="0"/>
                                  </p:stCondLst>
                                  <p:childTnLst>
                                    <p:set>
                                      <p:cBhvr>
                                        <p:cTn id="35" dur="1" fill="hold">
                                          <p:stCondLst>
                                            <p:cond delay="0"/>
                                          </p:stCondLst>
                                        </p:cTn>
                                        <p:tgtEl>
                                          <p:spTgt spid="9"/>
                                        </p:tgtEl>
                                        <p:attrNameLst>
                                          <p:attrName>style.visibility</p:attrName>
                                        </p:attrNameLst>
                                      </p:cBhvr>
                                      <p:to>
                                        <p:strVal val="visible"/>
                                      </p:to>
                                    </p:set>
                                    <p:animEffect transition="in" filter="wipe(left)">
                                      <p:cBhvr>
                                        <p:cTn id="36" dur="500"/>
                                        <p:tgtEl>
                                          <p:spTgt spid="9"/>
                                        </p:tgtEl>
                                      </p:cBhvr>
                                    </p:animEffect>
                                  </p:childTnLst>
                                </p:cTn>
                              </p:par>
                              <p:par>
                                <p:cTn id="37" presetID="22" presetClass="entr" presetSubtype="8" fill="hold" grpId="0" nodeType="with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wipe(left)">
                                      <p:cBhvr>
                                        <p:cTn id="39" dur="500"/>
                                        <p:tgtEl>
                                          <p:spTgt spid="10"/>
                                        </p:tgtEl>
                                      </p:cBhvr>
                                    </p:animEffect>
                                  </p:childTnLst>
                                </p:cTn>
                              </p:par>
                              <p:par>
                                <p:cTn id="40" presetID="22" presetClass="entr" presetSubtype="8" fill="hold" grpId="0" nodeType="with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wipe(left)">
                                      <p:cBhvr>
                                        <p:cTn id="42" dur="500"/>
                                        <p:tgtEl>
                                          <p:spTgt spid="11"/>
                                        </p:tgtEl>
                                      </p:cBhvr>
                                    </p:animEffect>
                                  </p:childTnLst>
                                </p:cTn>
                              </p:par>
                              <p:par>
                                <p:cTn id="43" presetID="22" presetClass="entr" presetSubtype="8" fill="hold" grpId="0" nodeType="withEffect">
                                  <p:stCondLst>
                                    <p:cond delay="0"/>
                                  </p:stCondLst>
                                  <p:childTnLst>
                                    <p:set>
                                      <p:cBhvr>
                                        <p:cTn id="44" dur="1" fill="hold">
                                          <p:stCondLst>
                                            <p:cond delay="0"/>
                                          </p:stCondLst>
                                        </p:cTn>
                                        <p:tgtEl>
                                          <p:spTgt spid="12"/>
                                        </p:tgtEl>
                                        <p:attrNameLst>
                                          <p:attrName>style.visibility</p:attrName>
                                        </p:attrNameLst>
                                      </p:cBhvr>
                                      <p:to>
                                        <p:strVal val="visible"/>
                                      </p:to>
                                    </p:set>
                                    <p:animEffect transition="in" filter="wipe(left)">
                                      <p:cBhvr>
                                        <p:cTn id="45" dur="500"/>
                                        <p:tgtEl>
                                          <p:spTgt spid="12"/>
                                        </p:tgtEl>
                                      </p:cBhvr>
                                    </p:animEffect>
                                  </p:childTnLst>
                                </p:cTn>
                              </p:par>
                              <p:par>
                                <p:cTn id="46" presetID="22" presetClass="entr" presetSubtype="8" fill="hold" grpId="0" nodeType="withEffect">
                                  <p:stCondLst>
                                    <p:cond delay="0"/>
                                  </p:stCondLst>
                                  <p:childTnLst>
                                    <p:set>
                                      <p:cBhvr>
                                        <p:cTn id="47" dur="1" fill="hold">
                                          <p:stCondLst>
                                            <p:cond delay="0"/>
                                          </p:stCondLst>
                                        </p:cTn>
                                        <p:tgtEl>
                                          <p:spTgt spid="13"/>
                                        </p:tgtEl>
                                        <p:attrNameLst>
                                          <p:attrName>style.visibility</p:attrName>
                                        </p:attrNameLst>
                                      </p:cBhvr>
                                      <p:to>
                                        <p:strVal val="visible"/>
                                      </p:to>
                                    </p:set>
                                    <p:animEffect transition="in" filter="wipe(left)">
                                      <p:cBhvr>
                                        <p:cTn id="48" dur="500"/>
                                        <p:tgtEl>
                                          <p:spTgt spid="13"/>
                                        </p:tgtEl>
                                      </p:cBhvr>
                                    </p:animEffect>
                                  </p:childTnLst>
                                </p:cTn>
                              </p:par>
                              <p:par>
                                <p:cTn id="49" presetID="22" presetClass="entr" presetSubtype="8" fill="hold" grpId="0" nodeType="withEffect">
                                  <p:stCondLst>
                                    <p:cond delay="0"/>
                                  </p:stCondLst>
                                  <p:childTnLst>
                                    <p:set>
                                      <p:cBhvr>
                                        <p:cTn id="50" dur="1" fill="hold">
                                          <p:stCondLst>
                                            <p:cond delay="0"/>
                                          </p:stCondLst>
                                        </p:cTn>
                                        <p:tgtEl>
                                          <p:spTgt spid="14"/>
                                        </p:tgtEl>
                                        <p:attrNameLst>
                                          <p:attrName>style.visibility</p:attrName>
                                        </p:attrNameLst>
                                      </p:cBhvr>
                                      <p:to>
                                        <p:strVal val="visible"/>
                                      </p:to>
                                    </p:set>
                                    <p:animEffect transition="in" filter="wipe(left)">
                                      <p:cBhvr>
                                        <p:cTn id="51" dur="500"/>
                                        <p:tgtEl>
                                          <p:spTgt spid="14"/>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17"/>
                                        </p:tgtEl>
                                        <p:attrNameLst>
                                          <p:attrName>style.visibility</p:attrName>
                                        </p:attrNameLst>
                                      </p:cBhvr>
                                      <p:to>
                                        <p:strVal val="visible"/>
                                      </p:to>
                                    </p:set>
                                    <p:animEffect transition="in" filter="fade">
                                      <p:cBhvr>
                                        <p:cTn id="56"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51A5DA-4FD6-4737-BFCC-C3404AE08CDB}"/>
              </a:ext>
            </a:extLst>
          </p:cNvPr>
          <p:cNvSpPr>
            <a:spLocks noGrp="1"/>
          </p:cNvSpPr>
          <p:nvPr>
            <p:ph type="title"/>
          </p:nvPr>
        </p:nvSpPr>
        <p:spPr/>
        <p:txBody>
          <a:bodyPr/>
          <a:lstStyle/>
          <a:p>
            <a:r>
              <a:rPr lang="en-US" dirty="0" err="1"/>
              <a:t>FaaS</a:t>
            </a:r>
            <a:r>
              <a:rPr lang="en-US" dirty="0"/>
              <a:t> is at center of serverless</a:t>
            </a:r>
          </a:p>
        </p:txBody>
      </p:sp>
      <p:sp>
        <p:nvSpPr>
          <p:cNvPr id="3" name="people_4" title="Icon of a person">
            <a:extLst>
              <a:ext uri="{FF2B5EF4-FFF2-40B4-BE49-F238E27FC236}">
                <a16:creationId xmlns:a16="http://schemas.microsoft.com/office/drawing/2014/main" id="{39116494-9F90-4005-ADAC-EF88B28E1566}"/>
              </a:ext>
            </a:extLst>
          </p:cNvPr>
          <p:cNvSpPr>
            <a:spLocks noChangeAspect="1" noEditPoints="1"/>
          </p:cNvSpPr>
          <p:nvPr/>
        </p:nvSpPr>
        <p:spPr bwMode="auto">
          <a:xfrm>
            <a:off x="977907" y="2417840"/>
            <a:ext cx="904455" cy="101116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381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 name="TextBox 6">
            <a:extLst>
              <a:ext uri="{FF2B5EF4-FFF2-40B4-BE49-F238E27FC236}">
                <a16:creationId xmlns:a16="http://schemas.microsoft.com/office/drawing/2014/main" id="{1CE3EC1F-6AB0-48BD-9769-747D17497C08}"/>
              </a:ext>
            </a:extLst>
          </p:cNvPr>
          <p:cNvSpPr txBox="1"/>
          <p:nvPr/>
        </p:nvSpPr>
        <p:spPr>
          <a:xfrm>
            <a:off x="85759" y="3786820"/>
            <a:ext cx="2688749" cy="369332"/>
          </a:xfrm>
          <a:prstGeom prst="rect">
            <a:avLst/>
          </a:prstGeom>
          <a:noFill/>
        </p:spPr>
        <p:txBody>
          <a:bodyPr wrap="none" rtlCol="0">
            <a:spAutoFit/>
          </a:bodyPr>
          <a:lstStyle/>
          <a:p>
            <a:r>
              <a:rPr lang="en-US" dirty="0">
                <a:latin typeface="Kamerik205 8" panose="020B0803030600020004" pitchFamily="34" charset="0"/>
              </a:rPr>
              <a:t>Single Responsibility</a:t>
            </a:r>
          </a:p>
        </p:txBody>
      </p:sp>
    </p:spTree>
    <p:extLst>
      <p:ext uri="{BB962C8B-B14F-4D97-AF65-F5344CB8AC3E}">
        <p14:creationId xmlns:p14="http://schemas.microsoft.com/office/powerpoint/2010/main" val="692845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51A5DA-4FD6-4737-BFCC-C3404AE08CDB}"/>
              </a:ext>
            </a:extLst>
          </p:cNvPr>
          <p:cNvSpPr>
            <a:spLocks noGrp="1"/>
          </p:cNvSpPr>
          <p:nvPr>
            <p:ph type="title"/>
          </p:nvPr>
        </p:nvSpPr>
        <p:spPr/>
        <p:txBody>
          <a:bodyPr/>
          <a:lstStyle/>
          <a:p>
            <a:r>
              <a:rPr lang="en-US" dirty="0" err="1"/>
              <a:t>FaaS</a:t>
            </a:r>
            <a:r>
              <a:rPr lang="en-US" dirty="0"/>
              <a:t> is at center of serverless</a:t>
            </a:r>
          </a:p>
        </p:txBody>
      </p:sp>
      <p:sp>
        <p:nvSpPr>
          <p:cNvPr id="3" name="people_4" title="Icon of a person">
            <a:extLst>
              <a:ext uri="{FF2B5EF4-FFF2-40B4-BE49-F238E27FC236}">
                <a16:creationId xmlns:a16="http://schemas.microsoft.com/office/drawing/2014/main" id="{39116494-9F90-4005-ADAC-EF88B28E1566}"/>
              </a:ext>
            </a:extLst>
          </p:cNvPr>
          <p:cNvSpPr>
            <a:spLocks noChangeAspect="1" noEditPoints="1"/>
          </p:cNvSpPr>
          <p:nvPr/>
        </p:nvSpPr>
        <p:spPr bwMode="auto">
          <a:xfrm>
            <a:off x="977907" y="2417840"/>
            <a:ext cx="904455" cy="101116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381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 name="algorithm" title="Icon of a heartbeat">
            <a:extLst>
              <a:ext uri="{FF2B5EF4-FFF2-40B4-BE49-F238E27FC236}">
                <a16:creationId xmlns:a16="http://schemas.microsoft.com/office/drawing/2014/main" id="{0816A22C-B721-4B5C-A5F1-FC23548039B2}"/>
              </a:ext>
            </a:extLst>
          </p:cNvPr>
          <p:cNvSpPr>
            <a:spLocks noChangeAspect="1" noEditPoints="1"/>
          </p:cNvSpPr>
          <p:nvPr/>
        </p:nvSpPr>
        <p:spPr bwMode="auto">
          <a:xfrm>
            <a:off x="3655277" y="2269589"/>
            <a:ext cx="1339280" cy="1159411"/>
          </a:xfrm>
          <a:custGeom>
            <a:avLst/>
            <a:gdLst>
              <a:gd name="T0" fmla="*/ 0 w 349"/>
              <a:gd name="T1" fmla="*/ 148 h 302"/>
              <a:gd name="T2" fmla="*/ 78 w 349"/>
              <a:gd name="T3" fmla="*/ 148 h 302"/>
              <a:gd name="T4" fmla="*/ 127 w 349"/>
              <a:gd name="T5" fmla="*/ 0 h 302"/>
              <a:gd name="T6" fmla="*/ 204 w 349"/>
              <a:gd name="T7" fmla="*/ 302 h 302"/>
              <a:gd name="T8" fmla="*/ 265 w 349"/>
              <a:gd name="T9" fmla="*/ 50 h 302"/>
              <a:gd name="T10" fmla="*/ 288 w 349"/>
              <a:gd name="T11" fmla="*/ 148 h 302"/>
              <a:gd name="T12" fmla="*/ 335 w 349"/>
              <a:gd name="T13" fmla="*/ 148 h 302"/>
              <a:gd name="T14" fmla="*/ 335 w 349"/>
              <a:gd name="T15" fmla="*/ 148 h 302"/>
              <a:gd name="T16" fmla="*/ 342 w 349"/>
              <a:gd name="T17" fmla="*/ 155 h 302"/>
              <a:gd name="T18" fmla="*/ 349 w 349"/>
              <a:gd name="T19" fmla="*/ 148 h 302"/>
              <a:gd name="T20" fmla="*/ 342 w 349"/>
              <a:gd name="T21" fmla="*/ 140 h 302"/>
              <a:gd name="T22" fmla="*/ 335 w 349"/>
              <a:gd name="T23" fmla="*/ 148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9" h="302">
                <a:moveTo>
                  <a:pt x="0" y="148"/>
                </a:moveTo>
                <a:cubicBezTo>
                  <a:pt x="78" y="148"/>
                  <a:pt x="78" y="148"/>
                  <a:pt x="78" y="148"/>
                </a:cubicBezTo>
                <a:cubicBezTo>
                  <a:pt x="127" y="0"/>
                  <a:pt x="127" y="0"/>
                  <a:pt x="127" y="0"/>
                </a:cubicBezTo>
                <a:cubicBezTo>
                  <a:pt x="204" y="302"/>
                  <a:pt x="204" y="302"/>
                  <a:pt x="204" y="302"/>
                </a:cubicBezTo>
                <a:cubicBezTo>
                  <a:pt x="265" y="50"/>
                  <a:pt x="265" y="50"/>
                  <a:pt x="265" y="50"/>
                </a:cubicBezTo>
                <a:cubicBezTo>
                  <a:pt x="288" y="148"/>
                  <a:pt x="288" y="148"/>
                  <a:pt x="288" y="148"/>
                </a:cubicBezTo>
                <a:cubicBezTo>
                  <a:pt x="335" y="148"/>
                  <a:pt x="335" y="148"/>
                  <a:pt x="335" y="148"/>
                </a:cubicBezTo>
                <a:moveTo>
                  <a:pt x="335" y="148"/>
                </a:moveTo>
                <a:cubicBezTo>
                  <a:pt x="335" y="152"/>
                  <a:pt x="338" y="155"/>
                  <a:pt x="342" y="155"/>
                </a:cubicBezTo>
                <a:cubicBezTo>
                  <a:pt x="346" y="155"/>
                  <a:pt x="349" y="152"/>
                  <a:pt x="349" y="148"/>
                </a:cubicBezTo>
                <a:cubicBezTo>
                  <a:pt x="349" y="144"/>
                  <a:pt x="346" y="140"/>
                  <a:pt x="342" y="140"/>
                </a:cubicBezTo>
                <a:cubicBezTo>
                  <a:pt x="338" y="140"/>
                  <a:pt x="335" y="144"/>
                  <a:pt x="335" y="148"/>
                </a:cubicBezTo>
                <a:close/>
              </a:path>
            </a:pathLst>
          </a:custGeom>
          <a:noFill/>
          <a:ln w="381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TextBox 6">
            <a:extLst>
              <a:ext uri="{FF2B5EF4-FFF2-40B4-BE49-F238E27FC236}">
                <a16:creationId xmlns:a16="http://schemas.microsoft.com/office/drawing/2014/main" id="{1CE3EC1F-6AB0-48BD-9769-747D17497C08}"/>
              </a:ext>
            </a:extLst>
          </p:cNvPr>
          <p:cNvSpPr txBox="1"/>
          <p:nvPr/>
        </p:nvSpPr>
        <p:spPr>
          <a:xfrm>
            <a:off x="85759" y="3786820"/>
            <a:ext cx="2688749" cy="369332"/>
          </a:xfrm>
          <a:prstGeom prst="rect">
            <a:avLst/>
          </a:prstGeom>
          <a:noFill/>
        </p:spPr>
        <p:txBody>
          <a:bodyPr wrap="none" rtlCol="0">
            <a:spAutoFit/>
          </a:bodyPr>
          <a:lstStyle/>
          <a:p>
            <a:r>
              <a:rPr lang="en-US" dirty="0">
                <a:latin typeface="Kamerik205 8" panose="020B0803030600020004" pitchFamily="34" charset="0"/>
              </a:rPr>
              <a:t>Single Responsibility</a:t>
            </a:r>
          </a:p>
        </p:txBody>
      </p:sp>
      <p:sp>
        <p:nvSpPr>
          <p:cNvPr id="8" name="TextBox 7">
            <a:extLst>
              <a:ext uri="{FF2B5EF4-FFF2-40B4-BE49-F238E27FC236}">
                <a16:creationId xmlns:a16="http://schemas.microsoft.com/office/drawing/2014/main" id="{293FFB83-058C-4A10-AF8E-7D4F3DAFE017}"/>
              </a:ext>
            </a:extLst>
          </p:cNvPr>
          <p:cNvSpPr txBox="1"/>
          <p:nvPr/>
        </p:nvSpPr>
        <p:spPr>
          <a:xfrm>
            <a:off x="3549833" y="3786820"/>
            <a:ext cx="1550168" cy="369332"/>
          </a:xfrm>
          <a:prstGeom prst="rect">
            <a:avLst/>
          </a:prstGeom>
          <a:noFill/>
        </p:spPr>
        <p:txBody>
          <a:bodyPr wrap="none" rtlCol="0">
            <a:spAutoFit/>
          </a:bodyPr>
          <a:lstStyle/>
          <a:p>
            <a:r>
              <a:rPr lang="en-US" dirty="0">
                <a:latin typeface="Kamerik205 8" panose="020B0803030600020004" pitchFamily="34" charset="0"/>
              </a:rPr>
              <a:t>Short Lived</a:t>
            </a:r>
          </a:p>
        </p:txBody>
      </p:sp>
      <p:cxnSp>
        <p:nvCxnSpPr>
          <p:cNvPr id="12" name="Straight Connector 11">
            <a:extLst>
              <a:ext uri="{FF2B5EF4-FFF2-40B4-BE49-F238E27FC236}">
                <a16:creationId xmlns:a16="http://schemas.microsoft.com/office/drawing/2014/main" id="{FE69F092-F033-45AF-832E-A3E8A78C219E}"/>
              </a:ext>
            </a:extLst>
          </p:cNvPr>
          <p:cNvCxnSpPr/>
          <p:nvPr/>
        </p:nvCxnSpPr>
        <p:spPr>
          <a:xfrm>
            <a:off x="2965008" y="1690688"/>
            <a:ext cx="0" cy="3048000"/>
          </a:xfrm>
          <a:prstGeom prst="line">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5840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51A5DA-4FD6-4737-BFCC-C3404AE08CDB}"/>
              </a:ext>
            </a:extLst>
          </p:cNvPr>
          <p:cNvSpPr>
            <a:spLocks noGrp="1"/>
          </p:cNvSpPr>
          <p:nvPr>
            <p:ph type="title"/>
          </p:nvPr>
        </p:nvSpPr>
        <p:spPr/>
        <p:txBody>
          <a:bodyPr/>
          <a:lstStyle/>
          <a:p>
            <a:r>
              <a:rPr lang="en-US" dirty="0" err="1"/>
              <a:t>FaaS</a:t>
            </a:r>
            <a:r>
              <a:rPr lang="en-US" dirty="0"/>
              <a:t> is at center of serverless</a:t>
            </a:r>
          </a:p>
        </p:txBody>
      </p:sp>
      <p:sp>
        <p:nvSpPr>
          <p:cNvPr id="3" name="people_4" title="Icon of a person">
            <a:extLst>
              <a:ext uri="{FF2B5EF4-FFF2-40B4-BE49-F238E27FC236}">
                <a16:creationId xmlns:a16="http://schemas.microsoft.com/office/drawing/2014/main" id="{39116494-9F90-4005-ADAC-EF88B28E1566}"/>
              </a:ext>
            </a:extLst>
          </p:cNvPr>
          <p:cNvSpPr>
            <a:spLocks noChangeAspect="1" noEditPoints="1"/>
          </p:cNvSpPr>
          <p:nvPr/>
        </p:nvSpPr>
        <p:spPr bwMode="auto">
          <a:xfrm>
            <a:off x="977907" y="2417840"/>
            <a:ext cx="904455" cy="101116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381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 name="algorithm" title="Icon of a heartbeat">
            <a:extLst>
              <a:ext uri="{FF2B5EF4-FFF2-40B4-BE49-F238E27FC236}">
                <a16:creationId xmlns:a16="http://schemas.microsoft.com/office/drawing/2014/main" id="{0816A22C-B721-4B5C-A5F1-FC23548039B2}"/>
              </a:ext>
            </a:extLst>
          </p:cNvPr>
          <p:cNvSpPr>
            <a:spLocks noChangeAspect="1" noEditPoints="1"/>
          </p:cNvSpPr>
          <p:nvPr/>
        </p:nvSpPr>
        <p:spPr bwMode="auto">
          <a:xfrm>
            <a:off x="3655277" y="2269589"/>
            <a:ext cx="1339280" cy="1159411"/>
          </a:xfrm>
          <a:custGeom>
            <a:avLst/>
            <a:gdLst>
              <a:gd name="T0" fmla="*/ 0 w 349"/>
              <a:gd name="T1" fmla="*/ 148 h 302"/>
              <a:gd name="T2" fmla="*/ 78 w 349"/>
              <a:gd name="T3" fmla="*/ 148 h 302"/>
              <a:gd name="T4" fmla="*/ 127 w 349"/>
              <a:gd name="T5" fmla="*/ 0 h 302"/>
              <a:gd name="T6" fmla="*/ 204 w 349"/>
              <a:gd name="T7" fmla="*/ 302 h 302"/>
              <a:gd name="T8" fmla="*/ 265 w 349"/>
              <a:gd name="T9" fmla="*/ 50 h 302"/>
              <a:gd name="T10" fmla="*/ 288 w 349"/>
              <a:gd name="T11" fmla="*/ 148 h 302"/>
              <a:gd name="T12" fmla="*/ 335 w 349"/>
              <a:gd name="T13" fmla="*/ 148 h 302"/>
              <a:gd name="T14" fmla="*/ 335 w 349"/>
              <a:gd name="T15" fmla="*/ 148 h 302"/>
              <a:gd name="T16" fmla="*/ 342 w 349"/>
              <a:gd name="T17" fmla="*/ 155 h 302"/>
              <a:gd name="T18" fmla="*/ 349 w 349"/>
              <a:gd name="T19" fmla="*/ 148 h 302"/>
              <a:gd name="T20" fmla="*/ 342 w 349"/>
              <a:gd name="T21" fmla="*/ 140 h 302"/>
              <a:gd name="T22" fmla="*/ 335 w 349"/>
              <a:gd name="T23" fmla="*/ 148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9" h="302">
                <a:moveTo>
                  <a:pt x="0" y="148"/>
                </a:moveTo>
                <a:cubicBezTo>
                  <a:pt x="78" y="148"/>
                  <a:pt x="78" y="148"/>
                  <a:pt x="78" y="148"/>
                </a:cubicBezTo>
                <a:cubicBezTo>
                  <a:pt x="127" y="0"/>
                  <a:pt x="127" y="0"/>
                  <a:pt x="127" y="0"/>
                </a:cubicBezTo>
                <a:cubicBezTo>
                  <a:pt x="204" y="302"/>
                  <a:pt x="204" y="302"/>
                  <a:pt x="204" y="302"/>
                </a:cubicBezTo>
                <a:cubicBezTo>
                  <a:pt x="265" y="50"/>
                  <a:pt x="265" y="50"/>
                  <a:pt x="265" y="50"/>
                </a:cubicBezTo>
                <a:cubicBezTo>
                  <a:pt x="288" y="148"/>
                  <a:pt x="288" y="148"/>
                  <a:pt x="288" y="148"/>
                </a:cubicBezTo>
                <a:cubicBezTo>
                  <a:pt x="335" y="148"/>
                  <a:pt x="335" y="148"/>
                  <a:pt x="335" y="148"/>
                </a:cubicBezTo>
                <a:moveTo>
                  <a:pt x="335" y="148"/>
                </a:moveTo>
                <a:cubicBezTo>
                  <a:pt x="335" y="152"/>
                  <a:pt x="338" y="155"/>
                  <a:pt x="342" y="155"/>
                </a:cubicBezTo>
                <a:cubicBezTo>
                  <a:pt x="346" y="155"/>
                  <a:pt x="349" y="152"/>
                  <a:pt x="349" y="148"/>
                </a:cubicBezTo>
                <a:cubicBezTo>
                  <a:pt x="349" y="144"/>
                  <a:pt x="346" y="140"/>
                  <a:pt x="342" y="140"/>
                </a:cubicBezTo>
                <a:cubicBezTo>
                  <a:pt x="338" y="140"/>
                  <a:pt x="335" y="144"/>
                  <a:pt x="335" y="148"/>
                </a:cubicBezTo>
                <a:close/>
              </a:path>
            </a:pathLst>
          </a:custGeom>
          <a:noFill/>
          <a:ln w="381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IoT" title="Icon of five circles that all connect to a center circle">
            <a:extLst>
              <a:ext uri="{FF2B5EF4-FFF2-40B4-BE49-F238E27FC236}">
                <a16:creationId xmlns:a16="http://schemas.microsoft.com/office/drawing/2014/main" id="{018E2214-42F8-4D94-A5CD-C8F85F830130}"/>
              </a:ext>
            </a:extLst>
          </p:cNvPr>
          <p:cNvSpPr>
            <a:spLocks noChangeAspect="1" noEditPoints="1"/>
          </p:cNvSpPr>
          <p:nvPr/>
        </p:nvSpPr>
        <p:spPr bwMode="auto">
          <a:xfrm>
            <a:off x="6907179" y="2343714"/>
            <a:ext cx="1240914" cy="1242901"/>
          </a:xfrm>
          <a:custGeom>
            <a:avLst/>
            <a:gdLst>
              <a:gd name="T0" fmla="*/ 235 w 352"/>
              <a:gd name="T1" fmla="*/ 176 h 352"/>
              <a:gd name="T2" fmla="*/ 176 w 352"/>
              <a:gd name="T3" fmla="*/ 235 h 352"/>
              <a:gd name="T4" fmla="*/ 117 w 352"/>
              <a:gd name="T5" fmla="*/ 176 h 352"/>
              <a:gd name="T6" fmla="*/ 176 w 352"/>
              <a:gd name="T7" fmla="*/ 117 h 352"/>
              <a:gd name="T8" fmla="*/ 235 w 352"/>
              <a:gd name="T9" fmla="*/ 176 h 352"/>
              <a:gd name="T10" fmla="*/ 270 w 352"/>
              <a:gd name="T11" fmla="*/ 0 h 352"/>
              <a:gd name="T12" fmla="*/ 235 w 352"/>
              <a:gd name="T13" fmla="*/ 35 h 352"/>
              <a:gd name="T14" fmla="*/ 270 w 352"/>
              <a:gd name="T15" fmla="*/ 70 h 352"/>
              <a:gd name="T16" fmla="*/ 305 w 352"/>
              <a:gd name="T17" fmla="*/ 35 h 352"/>
              <a:gd name="T18" fmla="*/ 270 w 352"/>
              <a:gd name="T19" fmla="*/ 0 h 352"/>
              <a:gd name="T20" fmla="*/ 82 w 352"/>
              <a:gd name="T21" fmla="*/ 23 h 352"/>
              <a:gd name="T22" fmla="*/ 47 w 352"/>
              <a:gd name="T23" fmla="*/ 59 h 352"/>
              <a:gd name="T24" fmla="*/ 82 w 352"/>
              <a:gd name="T25" fmla="*/ 94 h 352"/>
              <a:gd name="T26" fmla="*/ 117 w 352"/>
              <a:gd name="T27" fmla="*/ 59 h 352"/>
              <a:gd name="T28" fmla="*/ 82 w 352"/>
              <a:gd name="T29" fmla="*/ 23 h 352"/>
              <a:gd name="T30" fmla="*/ 35 w 352"/>
              <a:gd name="T31" fmla="*/ 211 h 352"/>
              <a:gd name="T32" fmla="*/ 0 w 352"/>
              <a:gd name="T33" fmla="*/ 246 h 352"/>
              <a:gd name="T34" fmla="*/ 35 w 352"/>
              <a:gd name="T35" fmla="*/ 282 h 352"/>
              <a:gd name="T36" fmla="*/ 70 w 352"/>
              <a:gd name="T37" fmla="*/ 246 h 352"/>
              <a:gd name="T38" fmla="*/ 35 w 352"/>
              <a:gd name="T39" fmla="*/ 211 h 352"/>
              <a:gd name="T40" fmla="*/ 223 w 352"/>
              <a:gd name="T41" fmla="*/ 282 h 352"/>
              <a:gd name="T42" fmla="*/ 188 w 352"/>
              <a:gd name="T43" fmla="*/ 317 h 352"/>
              <a:gd name="T44" fmla="*/ 223 w 352"/>
              <a:gd name="T45" fmla="*/ 352 h 352"/>
              <a:gd name="T46" fmla="*/ 258 w 352"/>
              <a:gd name="T47" fmla="*/ 317 h 352"/>
              <a:gd name="T48" fmla="*/ 223 w 352"/>
              <a:gd name="T49" fmla="*/ 282 h 352"/>
              <a:gd name="T50" fmla="*/ 317 w 352"/>
              <a:gd name="T51" fmla="*/ 164 h 352"/>
              <a:gd name="T52" fmla="*/ 282 w 352"/>
              <a:gd name="T53" fmla="*/ 199 h 352"/>
              <a:gd name="T54" fmla="*/ 317 w 352"/>
              <a:gd name="T55" fmla="*/ 235 h 352"/>
              <a:gd name="T56" fmla="*/ 352 w 352"/>
              <a:gd name="T57" fmla="*/ 199 h 352"/>
              <a:gd name="T58" fmla="*/ 317 w 352"/>
              <a:gd name="T59" fmla="*/ 164 h 352"/>
              <a:gd name="T60" fmla="*/ 250 w 352"/>
              <a:gd name="T61" fmla="*/ 64 h 352"/>
              <a:gd name="T62" fmla="*/ 209 w 352"/>
              <a:gd name="T63" fmla="*/ 127 h 352"/>
              <a:gd name="T64" fmla="*/ 139 w 352"/>
              <a:gd name="T65" fmla="*/ 130 h 352"/>
              <a:gd name="T66" fmla="*/ 104 w 352"/>
              <a:gd name="T67" fmla="*/ 86 h 352"/>
              <a:gd name="T68" fmla="*/ 67 w 352"/>
              <a:gd name="T69" fmla="*/ 231 h 352"/>
              <a:gd name="T70" fmla="*/ 124 w 352"/>
              <a:gd name="T71" fmla="*/ 202 h 352"/>
              <a:gd name="T72" fmla="*/ 212 w 352"/>
              <a:gd name="T73" fmla="*/ 283 h 352"/>
              <a:gd name="T74" fmla="*/ 195 w 352"/>
              <a:gd name="T75" fmla="*/ 232 h 352"/>
              <a:gd name="T76" fmla="*/ 234 w 352"/>
              <a:gd name="T77" fmla="*/ 186 h 352"/>
              <a:gd name="T78" fmla="*/ 282 w 352"/>
              <a:gd name="T79" fmla="*/ 194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2" h="352">
                <a:moveTo>
                  <a:pt x="235" y="176"/>
                </a:moveTo>
                <a:cubicBezTo>
                  <a:pt x="235" y="208"/>
                  <a:pt x="208" y="235"/>
                  <a:pt x="176" y="235"/>
                </a:cubicBezTo>
                <a:cubicBezTo>
                  <a:pt x="144" y="235"/>
                  <a:pt x="117" y="208"/>
                  <a:pt x="117" y="176"/>
                </a:cubicBezTo>
                <a:cubicBezTo>
                  <a:pt x="117" y="144"/>
                  <a:pt x="144" y="117"/>
                  <a:pt x="176" y="117"/>
                </a:cubicBezTo>
                <a:cubicBezTo>
                  <a:pt x="208" y="117"/>
                  <a:pt x="235" y="144"/>
                  <a:pt x="235" y="176"/>
                </a:cubicBezTo>
                <a:close/>
                <a:moveTo>
                  <a:pt x="270" y="0"/>
                </a:moveTo>
                <a:cubicBezTo>
                  <a:pt x="250" y="0"/>
                  <a:pt x="235" y="16"/>
                  <a:pt x="235" y="35"/>
                </a:cubicBezTo>
                <a:cubicBezTo>
                  <a:pt x="235" y="55"/>
                  <a:pt x="250" y="70"/>
                  <a:pt x="270" y="70"/>
                </a:cubicBezTo>
                <a:cubicBezTo>
                  <a:pt x="289" y="70"/>
                  <a:pt x="305" y="55"/>
                  <a:pt x="305" y="35"/>
                </a:cubicBezTo>
                <a:cubicBezTo>
                  <a:pt x="305" y="16"/>
                  <a:pt x="289" y="0"/>
                  <a:pt x="270" y="0"/>
                </a:cubicBezTo>
                <a:close/>
                <a:moveTo>
                  <a:pt x="82" y="23"/>
                </a:moveTo>
                <a:cubicBezTo>
                  <a:pt x="63" y="23"/>
                  <a:pt x="47" y="39"/>
                  <a:pt x="47" y="59"/>
                </a:cubicBezTo>
                <a:cubicBezTo>
                  <a:pt x="47" y="78"/>
                  <a:pt x="63" y="94"/>
                  <a:pt x="82" y="94"/>
                </a:cubicBezTo>
                <a:cubicBezTo>
                  <a:pt x="102" y="94"/>
                  <a:pt x="117" y="78"/>
                  <a:pt x="117" y="59"/>
                </a:cubicBezTo>
                <a:cubicBezTo>
                  <a:pt x="117" y="39"/>
                  <a:pt x="102" y="23"/>
                  <a:pt x="82" y="23"/>
                </a:cubicBezTo>
                <a:close/>
                <a:moveTo>
                  <a:pt x="35" y="211"/>
                </a:moveTo>
                <a:cubicBezTo>
                  <a:pt x="16" y="211"/>
                  <a:pt x="0" y="227"/>
                  <a:pt x="0" y="246"/>
                </a:cubicBezTo>
                <a:cubicBezTo>
                  <a:pt x="0" y="266"/>
                  <a:pt x="16" y="282"/>
                  <a:pt x="35" y="282"/>
                </a:cubicBezTo>
                <a:cubicBezTo>
                  <a:pt x="55" y="282"/>
                  <a:pt x="70" y="266"/>
                  <a:pt x="70" y="246"/>
                </a:cubicBezTo>
                <a:cubicBezTo>
                  <a:pt x="70" y="227"/>
                  <a:pt x="55" y="211"/>
                  <a:pt x="35" y="211"/>
                </a:cubicBezTo>
                <a:close/>
                <a:moveTo>
                  <a:pt x="223" y="282"/>
                </a:moveTo>
                <a:cubicBezTo>
                  <a:pt x="203" y="282"/>
                  <a:pt x="188" y="297"/>
                  <a:pt x="188" y="317"/>
                </a:cubicBezTo>
                <a:cubicBezTo>
                  <a:pt x="188" y="336"/>
                  <a:pt x="203" y="352"/>
                  <a:pt x="223" y="352"/>
                </a:cubicBezTo>
                <a:cubicBezTo>
                  <a:pt x="242" y="352"/>
                  <a:pt x="258" y="336"/>
                  <a:pt x="258" y="317"/>
                </a:cubicBezTo>
                <a:cubicBezTo>
                  <a:pt x="258" y="297"/>
                  <a:pt x="242" y="282"/>
                  <a:pt x="223" y="282"/>
                </a:cubicBezTo>
                <a:close/>
                <a:moveTo>
                  <a:pt x="317" y="164"/>
                </a:moveTo>
                <a:cubicBezTo>
                  <a:pt x="297" y="164"/>
                  <a:pt x="282" y="180"/>
                  <a:pt x="282" y="199"/>
                </a:cubicBezTo>
                <a:cubicBezTo>
                  <a:pt x="282" y="219"/>
                  <a:pt x="297" y="235"/>
                  <a:pt x="317" y="235"/>
                </a:cubicBezTo>
                <a:cubicBezTo>
                  <a:pt x="336" y="235"/>
                  <a:pt x="352" y="219"/>
                  <a:pt x="352" y="199"/>
                </a:cubicBezTo>
                <a:cubicBezTo>
                  <a:pt x="352" y="180"/>
                  <a:pt x="336" y="164"/>
                  <a:pt x="317" y="164"/>
                </a:cubicBezTo>
                <a:close/>
                <a:moveTo>
                  <a:pt x="250" y="64"/>
                </a:moveTo>
                <a:cubicBezTo>
                  <a:pt x="209" y="127"/>
                  <a:pt x="209" y="127"/>
                  <a:pt x="209" y="127"/>
                </a:cubicBezTo>
                <a:moveTo>
                  <a:pt x="139" y="130"/>
                </a:moveTo>
                <a:cubicBezTo>
                  <a:pt x="104" y="86"/>
                  <a:pt x="104" y="86"/>
                  <a:pt x="104" y="86"/>
                </a:cubicBezTo>
                <a:moveTo>
                  <a:pt x="67" y="231"/>
                </a:moveTo>
                <a:cubicBezTo>
                  <a:pt x="124" y="202"/>
                  <a:pt x="124" y="202"/>
                  <a:pt x="124" y="202"/>
                </a:cubicBezTo>
                <a:moveTo>
                  <a:pt x="212" y="283"/>
                </a:moveTo>
                <a:cubicBezTo>
                  <a:pt x="195" y="232"/>
                  <a:pt x="195" y="232"/>
                  <a:pt x="195" y="232"/>
                </a:cubicBezTo>
                <a:moveTo>
                  <a:pt x="234" y="186"/>
                </a:moveTo>
                <a:cubicBezTo>
                  <a:pt x="282" y="194"/>
                  <a:pt x="282" y="194"/>
                  <a:pt x="282" y="194"/>
                </a:cubicBezTo>
              </a:path>
            </a:pathLst>
          </a:custGeom>
          <a:noFill/>
          <a:ln w="381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TextBox 6">
            <a:extLst>
              <a:ext uri="{FF2B5EF4-FFF2-40B4-BE49-F238E27FC236}">
                <a16:creationId xmlns:a16="http://schemas.microsoft.com/office/drawing/2014/main" id="{1CE3EC1F-6AB0-48BD-9769-747D17497C08}"/>
              </a:ext>
            </a:extLst>
          </p:cNvPr>
          <p:cNvSpPr txBox="1"/>
          <p:nvPr/>
        </p:nvSpPr>
        <p:spPr>
          <a:xfrm>
            <a:off x="85759" y="3786820"/>
            <a:ext cx="2688749" cy="369332"/>
          </a:xfrm>
          <a:prstGeom prst="rect">
            <a:avLst/>
          </a:prstGeom>
          <a:noFill/>
        </p:spPr>
        <p:txBody>
          <a:bodyPr wrap="none" rtlCol="0">
            <a:spAutoFit/>
          </a:bodyPr>
          <a:lstStyle/>
          <a:p>
            <a:r>
              <a:rPr lang="en-US" dirty="0">
                <a:latin typeface="Kamerik205 8" panose="020B0803030600020004" pitchFamily="34" charset="0"/>
              </a:rPr>
              <a:t>Single Responsibility</a:t>
            </a:r>
          </a:p>
        </p:txBody>
      </p:sp>
      <p:sp>
        <p:nvSpPr>
          <p:cNvPr id="8" name="TextBox 7">
            <a:extLst>
              <a:ext uri="{FF2B5EF4-FFF2-40B4-BE49-F238E27FC236}">
                <a16:creationId xmlns:a16="http://schemas.microsoft.com/office/drawing/2014/main" id="{293FFB83-058C-4A10-AF8E-7D4F3DAFE017}"/>
              </a:ext>
            </a:extLst>
          </p:cNvPr>
          <p:cNvSpPr txBox="1"/>
          <p:nvPr/>
        </p:nvSpPr>
        <p:spPr>
          <a:xfrm>
            <a:off x="3549833" y="3786820"/>
            <a:ext cx="1550168" cy="369332"/>
          </a:xfrm>
          <a:prstGeom prst="rect">
            <a:avLst/>
          </a:prstGeom>
          <a:noFill/>
        </p:spPr>
        <p:txBody>
          <a:bodyPr wrap="none" rtlCol="0">
            <a:spAutoFit/>
          </a:bodyPr>
          <a:lstStyle/>
          <a:p>
            <a:r>
              <a:rPr lang="en-US" dirty="0">
                <a:latin typeface="Kamerik205 8" panose="020B0803030600020004" pitchFamily="34" charset="0"/>
              </a:rPr>
              <a:t>Short Lived</a:t>
            </a:r>
          </a:p>
        </p:txBody>
      </p:sp>
      <p:sp>
        <p:nvSpPr>
          <p:cNvPr id="9" name="TextBox 8">
            <a:extLst>
              <a:ext uri="{FF2B5EF4-FFF2-40B4-BE49-F238E27FC236}">
                <a16:creationId xmlns:a16="http://schemas.microsoft.com/office/drawing/2014/main" id="{9DD523F7-7AC7-48A3-9431-D9B356DC584A}"/>
              </a:ext>
            </a:extLst>
          </p:cNvPr>
          <p:cNvSpPr txBox="1"/>
          <p:nvPr/>
        </p:nvSpPr>
        <p:spPr>
          <a:xfrm>
            <a:off x="6880118" y="3786820"/>
            <a:ext cx="1295035" cy="369332"/>
          </a:xfrm>
          <a:prstGeom prst="rect">
            <a:avLst/>
          </a:prstGeom>
          <a:noFill/>
        </p:spPr>
        <p:txBody>
          <a:bodyPr wrap="none" rtlCol="0">
            <a:spAutoFit/>
          </a:bodyPr>
          <a:lstStyle/>
          <a:p>
            <a:r>
              <a:rPr lang="en-US" dirty="0">
                <a:latin typeface="Kamerik205 8" panose="020B0803030600020004" pitchFamily="34" charset="0"/>
              </a:rPr>
              <a:t>Stateless</a:t>
            </a:r>
          </a:p>
        </p:txBody>
      </p:sp>
      <p:cxnSp>
        <p:nvCxnSpPr>
          <p:cNvPr id="12" name="Straight Connector 11">
            <a:extLst>
              <a:ext uri="{FF2B5EF4-FFF2-40B4-BE49-F238E27FC236}">
                <a16:creationId xmlns:a16="http://schemas.microsoft.com/office/drawing/2014/main" id="{FE69F092-F033-45AF-832E-A3E8A78C219E}"/>
              </a:ext>
            </a:extLst>
          </p:cNvPr>
          <p:cNvCxnSpPr/>
          <p:nvPr/>
        </p:nvCxnSpPr>
        <p:spPr>
          <a:xfrm>
            <a:off x="2965008" y="1690688"/>
            <a:ext cx="0" cy="30480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C0EEA25B-FD1A-48DF-80C2-4E235FAC1AB7}"/>
              </a:ext>
            </a:extLst>
          </p:cNvPr>
          <p:cNvCxnSpPr/>
          <p:nvPr/>
        </p:nvCxnSpPr>
        <p:spPr>
          <a:xfrm>
            <a:off x="6096000" y="1683203"/>
            <a:ext cx="0" cy="3048000"/>
          </a:xfrm>
          <a:prstGeom prst="line">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8166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51A5DA-4FD6-4737-BFCC-C3404AE08CDB}"/>
              </a:ext>
            </a:extLst>
          </p:cNvPr>
          <p:cNvSpPr>
            <a:spLocks noGrp="1"/>
          </p:cNvSpPr>
          <p:nvPr>
            <p:ph type="title"/>
          </p:nvPr>
        </p:nvSpPr>
        <p:spPr/>
        <p:txBody>
          <a:bodyPr/>
          <a:lstStyle/>
          <a:p>
            <a:r>
              <a:rPr lang="en-US" dirty="0" err="1"/>
              <a:t>FaaS</a:t>
            </a:r>
            <a:r>
              <a:rPr lang="en-US" dirty="0"/>
              <a:t> is at center of serverless</a:t>
            </a:r>
          </a:p>
        </p:txBody>
      </p:sp>
      <p:sp>
        <p:nvSpPr>
          <p:cNvPr id="3" name="people_4" title="Icon of a person">
            <a:extLst>
              <a:ext uri="{FF2B5EF4-FFF2-40B4-BE49-F238E27FC236}">
                <a16:creationId xmlns:a16="http://schemas.microsoft.com/office/drawing/2014/main" id="{39116494-9F90-4005-ADAC-EF88B28E1566}"/>
              </a:ext>
            </a:extLst>
          </p:cNvPr>
          <p:cNvSpPr>
            <a:spLocks noChangeAspect="1" noEditPoints="1"/>
          </p:cNvSpPr>
          <p:nvPr/>
        </p:nvSpPr>
        <p:spPr bwMode="auto">
          <a:xfrm>
            <a:off x="977907" y="2417840"/>
            <a:ext cx="904455" cy="101116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381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 name="algorithm" title="Icon of a heartbeat">
            <a:extLst>
              <a:ext uri="{FF2B5EF4-FFF2-40B4-BE49-F238E27FC236}">
                <a16:creationId xmlns:a16="http://schemas.microsoft.com/office/drawing/2014/main" id="{0816A22C-B721-4B5C-A5F1-FC23548039B2}"/>
              </a:ext>
            </a:extLst>
          </p:cNvPr>
          <p:cNvSpPr>
            <a:spLocks noChangeAspect="1" noEditPoints="1"/>
          </p:cNvSpPr>
          <p:nvPr/>
        </p:nvSpPr>
        <p:spPr bwMode="auto">
          <a:xfrm>
            <a:off x="3655277" y="2269589"/>
            <a:ext cx="1339280" cy="1159411"/>
          </a:xfrm>
          <a:custGeom>
            <a:avLst/>
            <a:gdLst>
              <a:gd name="T0" fmla="*/ 0 w 349"/>
              <a:gd name="T1" fmla="*/ 148 h 302"/>
              <a:gd name="T2" fmla="*/ 78 w 349"/>
              <a:gd name="T3" fmla="*/ 148 h 302"/>
              <a:gd name="T4" fmla="*/ 127 w 349"/>
              <a:gd name="T5" fmla="*/ 0 h 302"/>
              <a:gd name="T6" fmla="*/ 204 w 349"/>
              <a:gd name="T7" fmla="*/ 302 h 302"/>
              <a:gd name="T8" fmla="*/ 265 w 349"/>
              <a:gd name="T9" fmla="*/ 50 h 302"/>
              <a:gd name="T10" fmla="*/ 288 w 349"/>
              <a:gd name="T11" fmla="*/ 148 h 302"/>
              <a:gd name="T12" fmla="*/ 335 w 349"/>
              <a:gd name="T13" fmla="*/ 148 h 302"/>
              <a:gd name="T14" fmla="*/ 335 w 349"/>
              <a:gd name="T15" fmla="*/ 148 h 302"/>
              <a:gd name="T16" fmla="*/ 342 w 349"/>
              <a:gd name="T17" fmla="*/ 155 h 302"/>
              <a:gd name="T18" fmla="*/ 349 w 349"/>
              <a:gd name="T19" fmla="*/ 148 h 302"/>
              <a:gd name="T20" fmla="*/ 342 w 349"/>
              <a:gd name="T21" fmla="*/ 140 h 302"/>
              <a:gd name="T22" fmla="*/ 335 w 349"/>
              <a:gd name="T23" fmla="*/ 148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9" h="302">
                <a:moveTo>
                  <a:pt x="0" y="148"/>
                </a:moveTo>
                <a:cubicBezTo>
                  <a:pt x="78" y="148"/>
                  <a:pt x="78" y="148"/>
                  <a:pt x="78" y="148"/>
                </a:cubicBezTo>
                <a:cubicBezTo>
                  <a:pt x="127" y="0"/>
                  <a:pt x="127" y="0"/>
                  <a:pt x="127" y="0"/>
                </a:cubicBezTo>
                <a:cubicBezTo>
                  <a:pt x="204" y="302"/>
                  <a:pt x="204" y="302"/>
                  <a:pt x="204" y="302"/>
                </a:cubicBezTo>
                <a:cubicBezTo>
                  <a:pt x="265" y="50"/>
                  <a:pt x="265" y="50"/>
                  <a:pt x="265" y="50"/>
                </a:cubicBezTo>
                <a:cubicBezTo>
                  <a:pt x="288" y="148"/>
                  <a:pt x="288" y="148"/>
                  <a:pt x="288" y="148"/>
                </a:cubicBezTo>
                <a:cubicBezTo>
                  <a:pt x="335" y="148"/>
                  <a:pt x="335" y="148"/>
                  <a:pt x="335" y="148"/>
                </a:cubicBezTo>
                <a:moveTo>
                  <a:pt x="335" y="148"/>
                </a:moveTo>
                <a:cubicBezTo>
                  <a:pt x="335" y="152"/>
                  <a:pt x="338" y="155"/>
                  <a:pt x="342" y="155"/>
                </a:cubicBezTo>
                <a:cubicBezTo>
                  <a:pt x="346" y="155"/>
                  <a:pt x="349" y="152"/>
                  <a:pt x="349" y="148"/>
                </a:cubicBezTo>
                <a:cubicBezTo>
                  <a:pt x="349" y="144"/>
                  <a:pt x="346" y="140"/>
                  <a:pt x="342" y="140"/>
                </a:cubicBezTo>
                <a:cubicBezTo>
                  <a:pt x="338" y="140"/>
                  <a:pt x="335" y="144"/>
                  <a:pt x="335" y="148"/>
                </a:cubicBezTo>
                <a:close/>
              </a:path>
            </a:pathLst>
          </a:custGeom>
          <a:noFill/>
          <a:ln w="381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Org_ECA6" title="Icon of three boxes in a bracket chart">
            <a:extLst>
              <a:ext uri="{FF2B5EF4-FFF2-40B4-BE49-F238E27FC236}">
                <a16:creationId xmlns:a16="http://schemas.microsoft.com/office/drawing/2014/main" id="{ED3922AE-3D2F-48C6-A837-84D8F5C3F314}"/>
              </a:ext>
            </a:extLst>
          </p:cNvPr>
          <p:cNvSpPr>
            <a:spLocks noChangeAspect="1" noEditPoints="1"/>
          </p:cNvSpPr>
          <p:nvPr/>
        </p:nvSpPr>
        <p:spPr bwMode="auto">
          <a:xfrm>
            <a:off x="9882915" y="2275059"/>
            <a:ext cx="1153378" cy="1153941"/>
          </a:xfrm>
          <a:custGeom>
            <a:avLst/>
            <a:gdLst>
              <a:gd name="T0" fmla="*/ 1177 w 4117"/>
              <a:gd name="T1" fmla="*/ 4119 h 4119"/>
              <a:gd name="T2" fmla="*/ 0 w 4117"/>
              <a:gd name="T3" fmla="*/ 4119 h 4119"/>
              <a:gd name="T4" fmla="*/ 0 w 4117"/>
              <a:gd name="T5" fmla="*/ 2942 h 4119"/>
              <a:gd name="T6" fmla="*/ 1177 w 4117"/>
              <a:gd name="T7" fmla="*/ 2942 h 4119"/>
              <a:gd name="T8" fmla="*/ 1177 w 4117"/>
              <a:gd name="T9" fmla="*/ 4119 h 4119"/>
              <a:gd name="T10" fmla="*/ 4117 w 4117"/>
              <a:gd name="T11" fmla="*/ 2942 h 4119"/>
              <a:gd name="T12" fmla="*/ 2941 w 4117"/>
              <a:gd name="T13" fmla="*/ 2942 h 4119"/>
              <a:gd name="T14" fmla="*/ 2941 w 4117"/>
              <a:gd name="T15" fmla="*/ 4119 h 4119"/>
              <a:gd name="T16" fmla="*/ 4117 w 4117"/>
              <a:gd name="T17" fmla="*/ 4119 h 4119"/>
              <a:gd name="T18" fmla="*/ 4117 w 4117"/>
              <a:gd name="T19" fmla="*/ 2942 h 4119"/>
              <a:gd name="T20" fmla="*/ 2647 w 4117"/>
              <a:gd name="T21" fmla="*/ 0 h 4119"/>
              <a:gd name="T22" fmla="*/ 1471 w 4117"/>
              <a:gd name="T23" fmla="*/ 0 h 4119"/>
              <a:gd name="T24" fmla="*/ 1471 w 4117"/>
              <a:gd name="T25" fmla="*/ 1177 h 4119"/>
              <a:gd name="T26" fmla="*/ 2647 w 4117"/>
              <a:gd name="T27" fmla="*/ 1177 h 4119"/>
              <a:gd name="T28" fmla="*/ 2647 w 4117"/>
              <a:gd name="T29" fmla="*/ 0 h 4119"/>
              <a:gd name="T30" fmla="*/ 2059 w 4117"/>
              <a:gd name="T31" fmla="*/ 1177 h 4119"/>
              <a:gd name="T32" fmla="*/ 2059 w 4117"/>
              <a:gd name="T33" fmla="*/ 2060 h 4119"/>
              <a:gd name="T34" fmla="*/ 3529 w 4117"/>
              <a:gd name="T35" fmla="*/ 2942 h 4119"/>
              <a:gd name="T36" fmla="*/ 3529 w 4117"/>
              <a:gd name="T37" fmla="*/ 2060 h 4119"/>
              <a:gd name="T38" fmla="*/ 588 w 4117"/>
              <a:gd name="T39" fmla="*/ 2060 h 4119"/>
              <a:gd name="T40" fmla="*/ 588 w 4117"/>
              <a:gd name="T41" fmla="*/ 2942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17" h="4119">
                <a:moveTo>
                  <a:pt x="1177" y="4119"/>
                </a:moveTo>
                <a:lnTo>
                  <a:pt x="0" y="4119"/>
                </a:lnTo>
                <a:lnTo>
                  <a:pt x="0" y="2942"/>
                </a:lnTo>
                <a:lnTo>
                  <a:pt x="1177" y="2942"/>
                </a:lnTo>
                <a:lnTo>
                  <a:pt x="1177" y="4119"/>
                </a:lnTo>
                <a:moveTo>
                  <a:pt x="4117" y="2942"/>
                </a:moveTo>
                <a:lnTo>
                  <a:pt x="2941" y="2942"/>
                </a:lnTo>
                <a:lnTo>
                  <a:pt x="2941" y="4119"/>
                </a:lnTo>
                <a:lnTo>
                  <a:pt x="4117" y="4119"/>
                </a:lnTo>
                <a:lnTo>
                  <a:pt x="4117" y="2942"/>
                </a:lnTo>
                <a:moveTo>
                  <a:pt x="2647" y="0"/>
                </a:moveTo>
                <a:lnTo>
                  <a:pt x="1471" y="0"/>
                </a:lnTo>
                <a:lnTo>
                  <a:pt x="1471" y="1177"/>
                </a:lnTo>
                <a:lnTo>
                  <a:pt x="2647" y="1177"/>
                </a:lnTo>
                <a:lnTo>
                  <a:pt x="2647" y="0"/>
                </a:lnTo>
                <a:moveTo>
                  <a:pt x="2059" y="1177"/>
                </a:moveTo>
                <a:lnTo>
                  <a:pt x="2059" y="2060"/>
                </a:lnTo>
                <a:moveTo>
                  <a:pt x="3529" y="2942"/>
                </a:moveTo>
                <a:lnTo>
                  <a:pt x="3529" y="2060"/>
                </a:lnTo>
                <a:lnTo>
                  <a:pt x="588" y="2060"/>
                </a:lnTo>
                <a:lnTo>
                  <a:pt x="588" y="2942"/>
                </a:lnTo>
              </a:path>
            </a:pathLst>
          </a:custGeom>
          <a:noFill/>
          <a:ln w="381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IoT" title="Icon of five circles that all connect to a center circle">
            <a:extLst>
              <a:ext uri="{FF2B5EF4-FFF2-40B4-BE49-F238E27FC236}">
                <a16:creationId xmlns:a16="http://schemas.microsoft.com/office/drawing/2014/main" id="{018E2214-42F8-4D94-A5CD-C8F85F830130}"/>
              </a:ext>
            </a:extLst>
          </p:cNvPr>
          <p:cNvSpPr>
            <a:spLocks noChangeAspect="1" noEditPoints="1"/>
          </p:cNvSpPr>
          <p:nvPr/>
        </p:nvSpPr>
        <p:spPr bwMode="auto">
          <a:xfrm>
            <a:off x="6907179" y="2343714"/>
            <a:ext cx="1240914" cy="1242901"/>
          </a:xfrm>
          <a:custGeom>
            <a:avLst/>
            <a:gdLst>
              <a:gd name="T0" fmla="*/ 235 w 352"/>
              <a:gd name="T1" fmla="*/ 176 h 352"/>
              <a:gd name="T2" fmla="*/ 176 w 352"/>
              <a:gd name="T3" fmla="*/ 235 h 352"/>
              <a:gd name="T4" fmla="*/ 117 w 352"/>
              <a:gd name="T5" fmla="*/ 176 h 352"/>
              <a:gd name="T6" fmla="*/ 176 w 352"/>
              <a:gd name="T7" fmla="*/ 117 h 352"/>
              <a:gd name="T8" fmla="*/ 235 w 352"/>
              <a:gd name="T9" fmla="*/ 176 h 352"/>
              <a:gd name="T10" fmla="*/ 270 w 352"/>
              <a:gd name="T11" fmla="*/ 0 h 352"/>
              <a:gd name="T12" fmla="*/ 235 w 352"/>
              <a:gd name="T13" fmla="*/ 35 h 352"/>
              <a:gd name="T14" fmla="*/ 270 w 352"/>
              <a:gd name="T15" fmla="*/ 70 h 352"/>
              <a:gd name="T16" fmla="*/ 305 w 352"/>
              <a:gd name="T17" fmla="*/ 35 h 352"/>
              <a:gd name="T18" fmla="*/ 270 w 352"/>
              <a:gd name="T19" fmla="*/ 0 h 352"/>
              <a:gd name="T20" fmla="*/ 82 w 352"/>
              <a:gd name="T21" fmla="*/ 23 h 352"/>
              <a:gd name="T22" fmla="*/ 47 w 352"/>
              <a:gd name="T23" fmla="*/ 59 h 352"/>
              <a:gd name="T24" fmla="*/ 82 w 352"/>
              <a:gd name="T25" fmla="*/ 94 h 352"/>
              <a:gd name="T26" fmla="*/ 117 w 352"/>
              <a:gd name="T27" fmla="*/ 59 h 352"/>
              <a:gd name="T28" fmla="*/ 82 w 352"/>
              <a:gd name="T29" fmla="*/ 23 h 352"/>
              <a:gd name="T30" fmla="*/ 35 w 352"/>
              <a:gd name="T31" fmla="*/ 211 h 352"/>
              <a:gd name="T32" fmla="*/ 0 w 352"/>
              <a:gd name="T33" fmla="*/ 246 h 352"/>
              <a:gd name="T34" fmla="*/ 35 w 352"/>
              <a:gd name="T35" fmla="*/ 282 h 352"/>
              <a:gd name="T36" fmla="*/ 70 w 352"/>
              <a:gd name="T37" fmla="*/ 246 h 352"/>
              <a:gd name="T38" fmla="*/ 35 w 352"/>
              <a:gd name="T39" fmla="*/ 211 h 352"/>
              <a:gd name="T40" fmla="*/ 223 w 352"/>
              <a:gd name="T41" fmla="*/ 282 h 352"/>
              <a:gd name="T42" fmla="*/ 188 w 352"/>
              <a:gd name="T43" fmla="*/ 317 h 352"/>
              <a:gd name="T44" fmla="*/ 223 w 352"/>
              <a:gd name="T45" fmla="*/ 352 h 352"/>
              <a:gd name="T46" fmla="*/ 258 w 352"/>
              <a:gd name="T47" fmla="*/ 317 h 352"/>
              <a:gd name="T48" fmla="*/ 223 w 352"/>
              <a:gd name="T49" fmla="*/ 282 h 352"/>
              <a:gd name="T50" fmla="*/ 317 w 352"/>
              <a:gd name="T51" fmla="*/ 164 h 352"/>
              <a:gd name="T52" fmla="*/ 282 w 352"/>
              <a:gd name="T53" fmla="*/ 199 h 352"/>
              <a:gd name="T54" fmla="*/ 317 w 352"/>
              <a:gd name="T55" fmla="*/ 235 h 352"/>
              <a:gd name="T56" fmla="*/ 352 w 352"/>
              <a:gd name="T57" fmla="*/ 199 h 352"/>
              <a:gd name="T58" fmla="*/ 317 w 352"/>
              <a:gd name="T59" fmla="*/ 164 h 352"/>
              <a:gd name="T60" fmla="*/ 250 w 352"/>
              <a:gd name="T61" fmla="*/ 64 h 352"/>
              <a:gd name="T62" fmla="*/ 209 w 352"/>
              <a:gd name="T63" fmla="*/ 127 h 352"/>
              <a:gd name="T64" fmla="*/ 139 w 352"/>
              <a:gd name="T65" fmla="*/ 130 h 352"/>
              <a:gd name="T66" fmla="*/ 104 w 352"/>
              <a:gd name="T67" fmla="*/ 86 h 352"/>
              <a:gd name="T68" fmla="*/ 67 w 352"/>
              <a:gd name="T69" fmla="*/ 231 h 352"/>
              <a:gd name="T70" fmla="*/ 124 w 352"/>
              <a:gd name="T71" fmla="*/ 202 h 352"/>
              <a:gd name="T72" fmla="*/ 212 w 352"/>
              <a:gd name="T73" fmla="*/ 283 h 352"/>
              <a:gd name="T74" fmla="*/ 195 w 352"/>
              <a:gd name="T75" fmla="*/ 232 h 352"/>
              <a:gd name="T76" fmla="*/ 234 w 352"/>
              <a:gd name="T77" fmla="*/ 186 h 352"/>
              <a:gd name="T78" fmla="*/ 282 w 352"/>
              <a:gd name="T79" fmla="*/ 194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2" h="352">
                <a:moveTo>
                  <a:pt x="235" y="176"/>
                </a:moveTo>
                <a:cubicBezTo>
                  <a:pt x="235" y="208"/>
                  <a:pt x="208" y="235"/>
                  <a:pt x="176" y="235"/>
                </a:cubicBezTo>
                <a:cubicBezTo>
                  <a:pt x="144" y="235"/>
                  <a:pt x="117" y="208"/>
                  <a:pt x="117" y="176"/>
                </a:cubicBezTo>
                <a:cubicBezTo>
                  <a:pt x="117" y="144"/>
                  <a:pt x="144" y="117"/>
                  <a:pt x="176" y="117"/>
                </a:cubicBezTo>
                <a:cubicBezTo>
                  <a:pt x="208" y="117"/>
                  <a:pt x="235" y="144"/>
                  <a:pt x="235" y="176"/>
                </a:cubicBezTo>
                <a:close/>
                <a:moveTo>
                  <a:pt x="270" y="0"/>
                </a:moveTo>
                <a:cubicBezTo>
                  <a:pt x="250" y="0"/>
                  <a:pt x="235" y="16"/>
                  <a:pt x="235" y="35"/>
                </a:cubicBezTo>
                <a:cubicBezTo>
                  <a:pt x="235" y="55"/>
                  <a:pt x="250" y="70"/>
                  <a:pt x="270" y="70"/>
                </a:cubicBezTo>
                <a:cubicBezTo>
                  <a:pt x="289" y="70"/>
                  <a:pt x="305" y="55"/>
                  <a:pt x="305" y="35"/>
                </a:cubicBezTo>
                <a:cubicBezTo>
                  <a:pt x="305" y="16"/>
                  <a:pt x="289" y="0"/>
                  <a:pt x="270" y="0"/>
                </a:cubicBezTo>
                <a:close/>
                <a:moveTo>
                  <a:pt x="82" y="23"/>
                </a:moveTo>
                <a:cubicBezTo>
                  <a:pt x="63" y="23"/>
                  <a:pt x="47" y="39"/>
                  <a:pt x="47" y="59"/>
                </a:cubicBezTo>
                <a:cubicBezTo>
                  <a:pt x="47" y="78"/>
                  <a:pt x="63" y="94"/>
                  <a:pt x="82" y="94"/>
                </a:cubicBezTo>
                <a:cubicBezTo>
                  <a:pt x="102" y="94"/>
                  <a:pt x="117" y="78"/>
                  <a:pt x="117" y="59"/>
                </a:cubicBezTo>
                <a:cubicBezTo>
                  <a:pt x="117" y="39"/>
                  <a:pt x="102" y="23"/>
                  <a:pt x="82" y="23"/>
                </a:cubicBezTo>
                <a:close/>
                <a:moveTo>
                  <a:pt x="35" y="211"/>
                </a:moveTo>
                <a:cubicBezTo>
                  <a:pt x="16" y="211"/>
                  <a:pt x="0" y="227"/>
                  <a:pt x="0" y="246"/>
                </a:cubicBezTo>
                <a:cubicBezTo>
                  <a:pt x="0" y="266"/>
                  <a:pt x="16" y="282"/>
                  <a:pt x="35" y="282"/>
                </a:cubicBezTo>
                <a:cubicBezTo>
                  <a:pt x="55" y="282"/>
                  <a:pt x="70" y="266"/>
                  <a:pt x="70" y="246"/>
                </a:cubicBezTo>
                <a:cubicBezTo>
                  <a:pt x="70" y="227"/>
                  <a:pt x="55" y="211"/>
                  <a:pt x="35" y="211"/>
                </a:cubicBezTo>
                <a:close/>
                <a:moveTo>
                  <a:pt x="223" y="282"/>
                </a:moveTo>
                <a:cubicBezTo>
                  <a:pt x="203" y="282"/>
                  <a:pt x="188" y="297"/>
                  <a:pt x="188" y="317"/>
                </a:cubicBezTo>
                <a:cubicBezTo>
                  <a:pt x="188" y="336"/>
                  <a:pt x="203" y="352"/>
                  <a:pt x="223" y="352"/>
                </a:cubicBezTo>
                <a:cubicBezTo>
                  <a:pt x="242" y="352"/>
                  <a:pt x="258" y="336"/>
                  <a:pt x="258" y="317"/>
                </a:cubicBezTo>
                <a:cubicBezTo>
                  <a:pt x="258" y="297"/>
                  <a:pt x="242" y="282"/>
                  <a:pt x="223" y="282"/>
                </a:cubicBezTo>
                <a:close/>
                <a:moveTo>
                  <a:pt x="317" y="164"/>
                </a:moveTo>
                <a:cubicBezTo>
                  <a:pt x="297" y="164"/>
                  <a:pt x="282" y="180"/>
                  <a:pt x="282" y="199"/>
                </a:cubicBezTo>
                <a:cubicBezTo>
                  <a:pt x="282" y="219"/>
                  <a:pt x="297" y="235"/>
                  <a:pt x="317" y="235"/>
                </a:cubicBezTo>
                <a:cubicBezTo>
                  <a:pt x="336" y="235"/>
                  <a:pt x="352" y="219"/>
                  <a:pt x="352" y="199"/>
                </a:cubicBezTo>
                <a:cubicBezTo>
                  <a:pt x="352" y="180"/>
                  <a:pt x="336" y="164"/>
                  <a:pt x="317" y="164"/>
                </a:cubicBezTo>
                <a:close/>
                <a:moveTo>
                  <a:pt x="250" y="64"/>
                </a:moveTo>
                <a:cubicBezTo>
                  <a:pt x="209" y="127"/>
                  <a:pt x="209" y="127"/>
                  <a:pt x="209" y="127"/>
                </a:cubicBezTo>
                <a:moveTo>
                  <a:pt x="139" y="130"/>
                </a:moveTo>
                <a:cubicBezTo>
                  <a:pt x="104" y="86"/>
                  <a:pt x="104" y="86"/>
                  <a:pt x="104" y="86"/>
                </a:cubicBezTo>
                <a:moveTo>
                  <a:pt x="67" y="231"/>
                </a:moveTo>
                <a:cubicBezTo>
                  <a:pt x="124" y="202"/>
                  <a:pt x="124" y="202"/>
                  <a:pt x="124" y="202"/>
                </a:cubicBezTo>
                <a:moveTo>
                  <a:pt x="212" y="283"/>
                </a:moveTo>
                <a:cubicBezTo>
                  <a:pt x="195" y="232"/>
                  <a:pt x="195" y="232"/>
                  <a:pt x="195" y="232"/>
                </a:cubicBezTo>
                <a:moveTo>
                  <a:pt x="234" y="186"/>
                </a:moveTo>
                <a:cubicBezTo>
                  <a:pt x="282" y="194"/>
                  <a:pt x="282" y="194"/>
                  <a:pt x="282" y="194"/>
                </a:cubicBezTo>
              </a:path>
            </a:pathLst>
          </a:custGeom>
          <a:noFill/>
          <a:ln w="381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TextBox 6">
            <a:extLst>
              <a:ext uri="{FF2B5EF4-FFF2-40B4-BE49-F238E27FC236}">
                <a16:creationId xmlns:a16="http://schemas.microsoft.com/office/drawing/2014/main" id="{1CE3EC1F-6AB0-48BD-9769-747D17497C08}"/>
              </a:ext>
            </a:extLst>
          </p:cNvPr>
          <p:cNvSpPr txBox="1"/>
          <p:nvPr/>
        </p:nvSpPr>
        <p:spPr>
          <a:xfrm>
            <a:off x="85759" y="3786820"/>
            <a:ext cx="2688749" cy="369332"/>
          </a:xfrm>
          <a:prstGeom prst="rect">
            <a:avLst/>
          </a:prstGeom>
          <a:noFill/>
        </p:spPr>
        <p:txBody>
          <a:bodyPr wrap="none" rtlCol="0">
            <a:spAutoFit/>
          </a:bodyPr>
          <a:lstStyle/>
          <a:p>
            <a:r>
              <a:rPr lang="en-US" dirty="0">
                <a:latin typeface="Kamerik205 8" panose="020B0803030600020004" pitchFamily="34" charset="0"/>
              </a:rPr>
              <a:t>Single Responsibility</a:t>
            </a:r>
          </a:p>
        </p:txBody>
      </p:sp>
      <p:sp>
        <p:nvSpPr>
          <p:cNvPr id="8" name="TextBox 7">
            <a:extLst>
              <a:ext uri="{FF2B5EF4-FFF2-40B4-BE49-F238E27FC236}">
                <a16:creationId xmlns:a16="http://schemas.microsoft.com/office/drawing/2014/main" id="{293FFB83-058C-4A10-AF8E-7D4F3DAFE017}"/>
              </a:ext>
            </a:extLst>
          </p:cNvPr>
          <p:cNvSpPr txBox="1"/>
          <p:nvPr/>
        </p:nvSpPr>
        <p:spPr>
          <a:xfrm>
            <a:off x="3549833" y="3786820"/>
            <a:ext cx="1550168" cy="369332"/>
          </a:xfrm>
          <a:prstGeom prst="rect">
            <a:avLst/>
          </a:prstGeom>
          <a:noFill/>
        </p:spPr>
        <p:txBody>
          <a:bodyPr wrap="none" rtlCol="0">
            <a:spAutoFit/>
          </a:bodyPr>
          <a:lstStyle/>
          <a:p>
            <a:r>
              <a:rPr lang="en-US" dirty="0">
                <a:latin typeface="Kamerik205 8" panose="020B0803030600020004" pitchFamily="34" charset="0"/>
              </a:rPr>
              <a:t>Short Lived</a:t>
            </a:r>
          </a:p>
        </p:txBody>
      </p:sp>
      <p:sp>
        <p:nvSpPr>
          <p:cNvPr id="9" name="TextBox 8">
            <a:extLst>
              <a:ext uri="{FF2B5EF4-FFF2-40B4-BE49-F238E27FC236}">
                <a16:creationId xmlns:a16="http://schemas.microsoft.com/office/drawing/2014/main" id="{9DD523F7-7AC7-48A3-9431-D9B356DC584A}"/>
              </a:ext>
            </a:extLst>
          </p:cNvPr>
          <p:cNvSpPr txBox="1"/>
          <p:nvPr/>
        </p:nvSpPr>
        <p:spPr>
          <a:xfrm>
            <a:off x="6880118" y="3786820"/>
            <a:ext cx="1295035" cy="369332"/>
          </a:xfrm>
          <a:prstGeom prst="rect">
            <a:avLst/>
          </a:prstGeom>
          <a:noFill/>
        </p:spPr>
        <p:txBody>
          <a:bodyPr wrap="none" rtlCol="0">
            <a:spAutoFit/>
          </a:bodyPr>
          <a:lstStyle/>
          <a:p>
            <a:r>
              <a:rPr lang="en-US" dirty="0">
                <a:latin typeface="Kamerik205 8" panose="020B0803030600020004" pitchFamily="34" charset="0"/>
              </a:rPr>
              <a:t>Stateless</a:t>
            </a:r>
          </a:p>
        </p:txBody>
      </p:sp>
      <p:sp>
        <p:nvSpPr>
          <p:cNvPr id="10" name="TextBox 9">
            <a:extLst>
              <a:ext uri="{FF2B5EF4-FFF2-40B4-BE49-F238E27FC236}">
                <a16:creationId xmlns:a16="http://schemas.microsoft.com/office/drawing/2014/main" id="{D0D32BBC-B26B-4583-9200-CE9237180CEB}"/>
              </a:ext>
            </a:extLst>
          </p:cNvPr>
          <p:cNvSpPr txBox="1"/>
          <p:nvPr/>
        </p:nvSpPr>
        <p:spPr>
          <a:xfrm>
            <a:off x="9610397" y="3832986"/>
            <a:ext cx="1698414" cy="646331"/>
          </a:xfrm>
          <a:prstGeom prst="rect">
            <a:avLst/>
          </a:prstGeom>
          <a:noFill/>
        </p:spPr>
        <p:txBody>
          <a:bodyPr wrap="none" rtlCol="0">
            <a:spAutoFit/>
          </a:bodyPr>
          <a:lstStyle/>
          <a:p>
            <a:pPr algn="ctr"/>
            <a:r>
              <a:rPr lang="en-US" dirty="0">
                <a:latin typeface="Kamerik205 8" panose="020B0803030600020004" pitchFamily="34" charset="0"/>
              </a:rPr>
              <a:t>Event Driven</a:t>
            </a:r>
          </a:p>
          <a:p>
            <a:pPr algn="ctr"/>
            <a:r>
              <a:rPr lang="en-US" dirty="0">
                <a:latin typeface="Kamerik205 8" panose="020B0803030600020004" pitchFamily="34" charset="0"/>
              </a:rPr>
              <a:t> &amp; Scalable</a:t>
            </a:r>
          </a:p>
        </p:txBody>
      </p:sp>
      <p:cxnSp>
        <p:nvCxnSpPr>
          <p:cNvPr id="12" name="Straight Connector 11">
            <a:extLst>
              <a:ext uri="{FF2B5EF4-FFF2-40B4-BE49-F238E27FC236}">
                <a16:creationId xmlns:a16="http://schemas.microsoft.com/office/drawing/2014/main" id="{FE69F092-F033-45AF-832E-A3E8A78C219E}"/>
              </a:ext>
            </a:extLst>
          </p:cNvPr>
          <p:cNvCxnSpPr/>
          <p:nvPr/>
        </p:nvCxnSpPr>
        <p:spPr>
          <a:xfrm>
            <a:off x="2965008" y="1690688"/>
            <a:ext cx="0" cy="30480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C0EEA25B-FD1A-48DF-80C2-4E235FAC1AB7}"/>
              </a:ext>
            </a:extLst>
          </p:cNvPr>
          <p:cNvCxnSpPr/>
          <p:nvPr/>
        </p:nvCxnSpPr>
        <p:spPr>
          <a:xfrm>
            <a:off x="6096000" y="1683203"/>
            <a:ext cx="0" cy="30480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3E542F75-900A-40BF-89FB-E7E0D30C342E}"/>
              </a:ext>
            </a:extLst>
          </p:cNvPr>
          <p:cNvCxnSpPr/>
          <p:nvPr/>
        </p:nvCxnSpPr>
        <p:spPr>
          <a:xfrm>
            <a:off x="9226992" y="1675718"/>
            <a:ext cx="0" cy="3048000"/>
          </a:xfrm>
          <a:prstGeom prst="line">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83501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0"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5000" b="-5000"/>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0218246-57B0-48FD-872D-289DCCF45345}"/>
              </a:ext>
            </a:extLst>
          </p:cNvPr>
          <p:cNvSpPr txBox="1"/>
          <p:nvPr/>
        </p:nvSpPr>
        <p:spPr>
          <a:xfrm>
            <a:off x="526921" y="1138853"/>
            <a:ext cx="6354147" cy="2554545"/>
          </a:xfrm>
          <a:prstGeom prst="rect">
            <a:avLst/>
          </a:prstGeom>
          <a:noFill/>
        </p:spPr>
        <p:txBody>
          <a:bodyPr wrap="square" rtlCol="0">
            <a:spAutoFit/>
          </a:bodyPr>
          <a:lstStyle/>
          <a:p>
            <a:pPr algn="ctr"/>
            <a:r>
              <a:rPr lang="en-US" sz="8000" dirty="0">
                <a:latin typeface="Kamerik205 8" panose="020B0803030600020004" pitchFamily="34" charset="0"/>
              </a:rPr>
              <a:t>Serverless</a:t>
            </a:r>
          </a:p>
          <a:p>
            <a:pPr algn="ctr"/>
            <a:r>
              <a:rPr lang="en-US" sz="8000" dirty="0">
                <a:latin typeface="Kamerik205 8" panose="020B0803030600020004" pitchFamily="34" charset="0"/>
              </a:rPr>
              <a:t>Options</a:t>
            </a:r>
          </a:p>
        </p:txBody>
      </p:sp>
    </p:spTree>
    <p:extLst>
      <p:ext uri="{BB962C8B-B14F-4D97-AF65-F5344CB8AC3E}">
        <p14:creationId xmlns:p14="http://schemas.microsoft.com/office/powerpoint/2010/main" val="27417984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8A1B15-AF8E-4723-A9FD-080CA94D4279}"/>
              </a:ext>
            </a:extLst>
          </p:cNvPr>
          <p:cNvSpPr>
            <a:spLocks noGrp="1"/>
          </p:cNvSpPr>
          <p:nvPr>
            <p:ph type="title"/>
          </p:nvPr>
        </p:nvSpPr>
        <p:spPr/>
        <p:txBody>
          <a:bodyPr/>
          <a:lstStyle/>
          <a:p>
            <a:r>
              <a:rPr lang="en-US" dirty="0"/>
              <a:t>Market Landscape</a:t>
            </a:r>
          </a:p>
        </p:txBody>
      </p:sp>
      <p:pic>
        <p:nvPicPr>
          <p:cNvPr id="3" name="Picture 2">
            <a:extLst>
              <a:ext uri="{FF2B5EF4-FFF2-40B4-BE49-F238E27FC236}">
                <a16:creationId xmlns:a16="http://schemas.microsoft.com/office/drawing/2014/main" id="{76FFD766-9712-4FE1-B514-6EC806B3997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8179" y="1754187"/>
            <a:ext cx="1925904" cy="1992314"/>
          </a:xfrm>
          <a:prstGeom prst="rect">
            <a:avLst/>
          </a:prstGeom>
        </p:spPr>
      </p:pic>
      <p:sp>
        <p:nvSpPr>
          <p:cNvPr id="11" name="TextBox 10">
            <a:extLst>
              <a:ext uri="{FF2B5EF4-FFF2-40B4-BE49-F238E27FC236}">
                <a16:creationId xmlns:a16="http://schemas.microsoft.com/office/drawing/2014/main" id="{393B8E5C-5917-42A7-BCBF-EE11854486F3}"/>
              </a:ext>
            </a:extLst>
          </p:cNvPr>
          <p:cNvSpPr txBox="1"/>
          <p:nvPr/>
        </p:nvSpPr>
        <p:spPr>
          <a:xfrm>
            <a:off x="219511" y="3863020"/>
            <a:ext cx="1763240" cy="369332"/>
          </a:xfrm>
          <a:prstGeom prst="rect">
            <a:avLst/>
          </a:prstGeom>
          <a:noFill/>
        </p:spPr>
        <p:txBody>
          <a:bodyPr wrap="none" rtlCol="0">
            <a:spAutoFit/>
          </a:bodyPr>
          <a:lstStyle/>
          <a:p>
            <a:r>
              <a:rPr lang="en-US" dirty="0">
                <a:latin typeface="Kamerik205 8" panose="020B0803030600020004" pitchFamily="34" charset="0"/>
              </a:rPr>
              <a:t>AWS Lambda</a:t>
            </a:r>
          </a:p>
        </p:txBody>
      </p:sp>
      <p:sp>
        <p:nvSpPr>
          <p:cNvPr id="16" name="TextBox 15">
            <a:extLst>
              <a:ext uri="{FF2B5EF4-FFF2-40B4-BE49-F238E27FC236}">
                <a16:creationId xmlns:a16="http://schemas.microsoft.com/office/drawing/2014/main" id="{E5426F43-48A3-4174-99A8-EABA4A2DEEC1}"/>
              </a:ext>
            </a:extLst>
          </p:cNvPr>
          <p:cNvSpPr txBox="1"/>
          <p:nvPr/>
        </p:nvSpPr>
        <p:spPr>
          <a:xfrm>
            <a:off x="1537636" y="5346700"/>
            <a:ext cx="8318500" cy="830997"/>
          </a:xfrm>
          <a:prstGeom prst="rect">
            <a:avLst/>
          </a:prstGeom>
          <a:noFill/>
        </p:spPr>
        <p:txBody>
          <a:bodyPr wrap="square" rtlCol="0">
            <a:spAutoFit/>
          </a:bodyPr>
          <a:lstStyle/>
          <a:p>
            <a:pPr algn="ctr"/>
            <a:r>
              <a:rPr lang="en-US" sz="2400" dirty="0">
                <a:latin typeface="Kamerik205 8" panose="020B0803030600020004" pitchFamily="34" charset="0"/>
              </a:rPr>
              <a:t>Run code without thinking about servers. Pay only for the compute time you consume</a:t>
            </a:r>
          </a:p>
        </p:txBody>
      </p:sp>
    </p:spTree>
    <p:extLst>
      <p:ext uri="{BB962C8B-B14F-4D97-AF65-F5344CB8AC3E}">
        <p14:creationId xmlns:p14="http://schemas.microsoft.com/office/powerpoint/2010/main" val="2966505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par>
                          <p:cTn id="11" fill="hold">
                            <p:stCondLst>
                              <p:cond delay="500"/>
                            </p:stCondLst>
                            <p:childTnLst>
                              <p:par>
                                <p:cTn id="12" presetID="22" presetClass="entr" presetSubtype="8" fill="hold" grpId="0" nodeType="afterEffect">
                                  <p:stCondLst>
                                    <p:cond delay="0"/>
                                  </p:stCondLst>
                                  <p:childTnLst>
                                    <p:set>
                                      <p:cBhvr>
                                        <p:cTn id="13" dur="1" fill="hold">
                                          <p:stCondLst>
                                            <p:cond delay="0"/>
                                          </p:stCondLst>
                                        </p:cTn>
                                        <p:tgtEl>
                                          <p:spTgt spid="16"/>
                                        </p:tgtEl>
                                        <p:attrNameLst>
                                          <p:attrName>style.visibility</p:attrName>
                                        </p:attrNameLst>
                                      </p:cBhvr>
                                      <p:to>
                                        <p:strVal val="visible"/>
                                      </p:to>
                                    </p:set>
                                    <p:animEffect transition="in" filter="wipe(left)">
                                      <p:cBhvr>
                                        <p:cTn id="14"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6"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8A1B15-AF8E-4723-A9FD-080CA94D4279}"/>
              </a:ext>
            </a:extLst>
          </p:cNvPr>
          <p:cNvSpPr>
            <a:spLocks noGrp="1"/>
          </p:cNvSpPr>
          <p:nvPr>
            <p:ph type="title"/>
          </p:nvPr>
        </p:nvSpPr>
        <p:spPr/>
        <p:txBody>
          <a:bodyPr/>
          <a:lstStyle/>
          <a:p>
            <a:r>
              <a:rPr lang="en-US" dirty="0"/>
              <a:t>Market Landscape</a:t>
            </a:r>
          </a:p>
        </p:txBody>
      </p:sp>
      <p:pic>
        <p:nvPicPr>
          <p:cNvPr id="3" name="Picture 2">
            <a:extLst>
              <a:ext uri="{FF2B5EF4-FFF2-40B4-BE49-F238E27FC236}">
                <a16:creationId xmlns:a16="http://schemas.microsoft.com/office/drawing/2014/main" id="{76FFD766-9712-4FE1-B514-6EC806B3997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8179" y="1754187"/>
            <a:ext cx="1925904" cy="1992314"/>
          </a:xfrm>
          <a:prstGeom prst="rect">
            <a:avLst/>
          </a:prstGeom>
        </p:spPr>
      </p:pic>
      <p:pic>
        <p:nvPicPr>
          <p:cNvPr id="4" name="Picture 3">
            <a:extLst>
              <a:ext uri="{FF2B5EF4-FFF2-40B4-BE49-F238E27FC236}">
                <a16:creationId xmlns:a16="http://schemas.microsoft.com/office/drawing/2014/main" id="{56847055-88DB-4488-A999-73CA4C72EE2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174167" y="1754187"/>
            <a:ext cx="2246112" cy="1992314"/>
          </a:xfrm>
          <a:prstGeom prst="rect">
            <a:avLst/>
          </a:prstGeom>
        </p:spPr>
      </p:pic>
      <p:sp>
        <p:nvSpPr>
          <p:cNvPr id="11" name="TextBox 10">
            <a:extLst>
              <a:ext uri="{FF2B5EF4-FFF2-40B4-BE49-F238E27FC236}">
                <a16:creationId xmlns:a16="http://schemas.microsoft.com/office/drawing/2014/main" id="{393B8E5C-5917-42A7-BCBF-EE11854486F3}"/>
              </a:ext>
            </a:extLst>
          </p:cNvPr>
          <p:cNvSpPr txBox="1"/>
          <p:nvPr/>
        </p:nvSpPr>
        <p:spPr>
          <a:xfrm>
            <a:off x="219511" y="3863020"/>
            <a:ext cx="1763240" cy="369332"/>
          </a:xfrm>
          <a:prstGeom prst="rect">
            <a:avLst/>
          </a:prstGeom>
          <a:noFill/>
        </p:spPr>
        <p:txBody>
          <a:bodyPr wrap="none" rtlCol="0">
            <a:spAutoFit/>
          </a:bodyPr>
          <a:lstStyle/>
          <a:p>
            <a:r>
              <a:rPr lang="en-US" dirty="0">
                <a:latin typeface="Kamerik205 8" panose="020B0803030600020004" pitchFamily="34" charset="0"/>
              </a:rPr>
              <a:t>AWS Lambda</a:t>
            </a:r>
          </a:p>
        </p:txBody>
      </p:sp>
      <p:sp>
        <p:nvSpPr>
          <p:cNvPr id="12" name="TextBox 11">
            <a:extLst>
              <a:ext uri="{FF2B5EF4-FFF2-40B4-BE49-F238E27FC236}">
                <a16:creationId xmlns:a16="http://schemas.microsoft.com/office/drawing/2014/main" id="{64A02EF3-3AAD-446E-995B-4622F0E58E4E}"/>
              </a:ext>
            </a:extLst>
          </p:cNvPr>
          <p:cNvSpPr txBox="1"/>
          <p:nvPr/>
        </p:nvSpPr>
        <p:spPr>
          <a:xfrm>
            <a:off x="2202821" y="3863020"/>
            <a:ext cx="2181751" cy="646331"/>
          </a:xfrm>
          <a:prstGeom prst="rect">
            <a:avLst/>
          </a:prstGeom>
          <a:noFill/>
        </p:spPr>
        <p:txBody>
          <a:bodyPr wrap="none" rtlCol="0">
            <a:spAutoFit/>
          </a:bodyPr>
          <a:lstStyle/>
          <a:p>
            <a:pPr algn="ctr"/>
            <a:r>
              <a:rPr lang="en-US" dirty="0">
                <a:latin typeface="Kamerik205 8" panose="020B0803030600020004" pitchFamily="34" charset="0"/>
              </a:rPr>
              <a:t>Google</a:t>
            </a:r>
          </a:p>
          <a:p>
            <a:pPr algn="ctr"/>
            <a:r>
              <a:rPr lang="en-US" dirty="0">
                <a:latin typeface="Kamerik205 8" panose="020B0803030600020004" pitchFamily="34" charset="0"/>
              </a:rPr>
              <a:t>Cloud Functions</a:t>
            </a:r>
          </a:p>
        </p:txBody>
      </p:sp>
      <p:sp>
        <p:nvSpPr>
          <p:cNvPr id="16" name="TextBox 15">
            <a:extLst>
              <a:ext uri="{FF2B5EF4-FFF2-40B4-BE49-F238E27FC236}">
                <a16:creationId xmlns:a16="http://schemas.microsoft.com/office/drawing/2014/main" id="{E5426F43-48A3-4174-99A8-EABA4A2DEEC1}"/>
              </a:ext>
            </a:extLst>
          </p:cNvPr>
          <p:cNvSpPr txBox="1"/>
          <p:nvPr/>
        </p:nvSpPr>
        <p:spPr>
          <a:xfrm>
            <a:off x="1537636" y="5346700"/>
            <a:ext cx="8318500" cy="461665"/>
          </a:xfrm>
          <a:prstGeom prst="rect">
            <a:avLst/>
          </a:prstGeom>
          <a:noFill/>
        </p:spPr>
        <p:txBody>
          <a:bodyPr wrap="square" rtlCol="0">
            <a:spAutoFit/>
          </a:bodyPr>
          <a:lstStyle/>
          <a:p>
            <a:pPr algn="ctr"/>
            <a:r>
              <a:rPr lang="en-US" sz="2400" dirty="0">
                <a:latin typeface="Kamerik205 8" panose="020B0803030600020004" pitchFamily="34" charset="0"/>
              </a:rPr>
              <a:t>Event-driven serverless compute platform</a:t>
            </a:r>
          </a:p>
        </p:txBody>
      </p:sp>
    </p:spTree>
    <p:extLst>
      <p:ext uri="{BB962C8B-B14F-4D97-AF65-F5344CB8AC3E}">
        <p14:creationId xmlns:p14="http://schemas.microsoft.com/office/powerpoint/2010/main" val="1319387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par>
                          <p:cTn id="11" fill="hold">
                            <p:stCondLst>
                              <p:cond delay="500"/>
                            </p:stCondLst>
                            <p:childTnLst>
                              <p:par>
                                <p:cTn id="12" presetID="22" presetClass="entr" presetSubtype="8" fill="hold" grpId="0" nodeType="afterEffect">
                                  <p:stCondLst>
                                    <p:cond delay="0"/>
                                  </p:stCondLst>
                                  <p:childTnLst>
                                    <p:set>
                                      <p:cBhvr>
                                        <p:cTn id="13" dur="1" fill="hold">
                                          <p:stCondLst>
                                            <p:cond delay="0"/>
                                          </p:stCondLst>
                                        </p:cTn>
                                        <p:tgtEl>
                                          <p:spTgt spid="16"/>
                                        </p:tgtEl>
                                        <p:attrNameLst>
                                          <p:attrName>style.visibility</p:attrName>
                                        </p:attrNameLst>
                                      </p:cBhvr>
                                      <p:to>
                                        <p:strVal val="visible"/>
                                      </p:to>
                                    </p:set>
                                    <p:animEffect transition="in" filter="wipe(left)">
                                      <p:cBhvr>
                                        <p:cTn id="14"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301AD-5717-4593-B252-3EC7356A2DEE}"/>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A24167A7-E06D-45EE-B042-66BA60719ECF}"/>
              </a:ext>
            </a:extLst>
          </p:cNvPr>
          <p:cNvSpPr>
            <a:spLocks noGrp="1"/>
          </p:cNvSpPr>
          <p:nvPr>
            <p:ph idx="1"/>
          </p:nvPr>
        </p:nvSpPr>
        <p:spPr/>
        <p:txBody>
          <a:bodyPr/>
          <a:lstStyle/>
          <a:p>
            <a:r>
              <a:rPr lang="en-US" dirty="0"/>
              <a:t>What is Serverless Computing</a:t>
            </a:r>
          </a:p>
          <a:p>
            <a:r>
              <a:rPr lang="en-US" dirty="0"/>
              <a:t>Functions as a Service</a:t>
            </a:r>
          </a:p>
          <a:p>
            <a:r>
              <a:rPr lang="en-US" dirty="0"/>
              <a:t>Serverless Options</a:t>
            </a:r>
          </a:p>
          <a:p>
            <a:r>
              <a:rPr lang="en-US" dirty="0"/>
              <a:t>Azure Functions Overview</a:t>
            </a:r>
          </a:p>
          <a:p>
            <a:r>
              <a:rPr lang="en-US" dirty="0"/>
              <a:t>Azure Functions in Action</a:t>
            </a:r>
          </a:p>
          <a:p>
            <a:r>
              <a:rPr lang="en-US" dirty="0"/>
              <a:t>Pricing</a:t>
            </a:r>
          </a:p>
          <a:p>
            <a:r>
              <a:rPr lang="en-US" dirty="0"/>
              <a:t>Best Practices</a:t>
            </a:r>
          </a:p>
        </p:txBody>
      </p:sp>
      <p:pic>
        <p:nvPicPr>
          <p:cNvPr id="7" name="Picture 6">
            <a:extLst>
              <a:ext uri="{FF2B5EF4-FFF2-40B4-BE49-F238E27FC236}">
                <a16:creationId xmlns:a16="http://schemas.microsoft.com/office/drawing/2014/main" id="{8D32E9A9-2754-44F5-B8A7-0122507C59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09117" y="559159"/>
            <a:ext cx="7193902" cy="5739681"/>
          </a:xfrm>
          <a:prstGeom prst="rect">
            <a:avLst/>
          </a:prstGeom>
        </p:spPr>
      </p:pic>
    </p:spTree>
    <p:extLst>
      <p:ext uri="{BB962C8B-B14F-4D97-AF65-F5344CB8AC3E}">
        <p14:creationId xmlns:p14="http://schemas.microsoft.com/office/powerpoint/2010/main" val="10914435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8A1B15-AF8E-4723-A9FD-080CA94D4279}"/>
              </a:ext>
            </a:extLst>
          </p:cNvPr>
          <p:cNvSpPr>
            <a:spLocks noGrp="1"/>
          </p:cNvSpPr>
          <p:nvPr>
            <p:ph type="title"/>
          </p:nvPr>
        </p:nvSpPr>
        <p:spPr/>
        <p:txBody>
          <a:bodyPr/>
          <a:lstStyle/>
          <a:p>
            <a:r>
              <a:rPr lang="en-US" dirty="0"/>
              <a:t>Market Landscape</a:t>
            </a:r>
          </a:p>
        </p:txBody>
      </p:sp>
      <p:pic>
        <p:nvPicPr>
          <p:cNvPr id="3" name="Picture 2">
            <a:extLst>
              <a:ext uri="{FF2B5EF4-FFF2-40B4-BE49-F238E27FC236}">
                <a16:creationId xmlns:a16="http://schemas.microsoft.com/office/drawing/2014/main" id="{76FFD766-9712-4FE1-B514-6EC806B3997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8179" y="1754187"/>
            <a:ext cx="1925904" cy="1992314"/>
          </a:xfrm>
          <a:prstGeom prst="rect">
            <a:avLst/>
          </a:prstGeom>
        </p:spPr>
      </p:pic>
      <p:pic>
        <p:nvPicPr>
          <p:cNvPr id="4" name="Picture 3">
            <a:extLst>
              <a:ext uri="{FF2B5EF4-FFF2-40B4-BE49-F238E27FC236}">
                <a16:creationId xmlns:a16="http://schemas.microsoft.com/office/drawing/2014/main" id="{56847055-88DB-4488-A999-73CA4C72EE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69498" y="1754187"/>
            <a:ext cx="2255450" cy="1992314"/>
          </a:xfrm>
          <a:prstGeom prst="rect">
            <a:avLst/>
          </a:prstGeom>
        </p:spPr>
      </p:pic>
      <p:pic>
        <p:nvPicPr>
          <p:cNvPr id="5" name="Picture 4">
            <a:extLst>
              <a:ext uri="{FF2B5EF4-FFF2-40B4-BE49-F238E27FC236}">
                <a16:creationId xmlns:a16="http://schemas.microsoft.com/office/drawing/2014/main" id="{2BEE9542-92D1-4A58-A7D5-2DC88E7F0C9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00729" y="1754187"/>
            <a:ext cx="1992314" cy="1992314"/>
          </a:xfrm>
          <a:prstGeom prst="rect">
            <a:avLst/>
          </a:prstGeom>
        </p:spPr>
      </p:pic>
      <p:sp>
        <p:nvSpPr>
          <p:cNvPr id="11" name="TextBox 10">
            <a:extLst>
              <a:ext uri="{FF2B5EF4-FFF2-40B4-BE49-F238E27FC236}">
                <a16:creationId xmlns:a16="http://schemas.microsoft.com/office/drawing/2014/main" id="{393B8E5C-5917-42A7-BCBF-EE11854486F3}"/>
              </a:ext>
            </a:extLst>
          </p:cNvPr>
          <p:cNvSpPr txBox="1"/>
          <p:nvPr/>
        </p:nvSpPr>
        <p:spPr>
          <a:xfrm>
            <a:off x="219511" y="3863020"/>
            <a:ext cx="1763240" cy="369332"/>
          </a:xfrm>
          <a:prstGeom prst="rect">
            <a:avLst/>
          </a:prstGeom>
          <a:noFill/>
        </p:spPr>
        <p:txBody>
          <a:bodyPr wrap="none" rtlCol="0">
            <a:spAutoFit/>
          </a:bodyPr>
          <a:lstStyle/>
          <a:p>
            <a:r>
              <a:rPr lang="en-US" dirty="0">
                <a:latin typeface="Kamerik205 8" panose="020B0803030600020004" pitchFamily="34" charset="0"/>
              </a:rPr>
              <a:t>AWS Lambda</a:t>
            </a:r>
          </a:p>
        </p:txBody>
      </p:sp>
      <p:sp>
        <p:nvSpPr>
          <p:cNvPr id="12" name="TextBox 11">
            <a:extLst>
              <a:ext uri="{FF2B5EF4-FFF2-40B4-BE49-F238E27FC236}">
                <a16:creationId xmlns:a16="http://schemas.microsoft.com/office/drawing/2014/main" id="{64A02EF3-3AAD-446E-995B-4622F0E58E4E}"/>
              </a:ext>
            </a:extLst>
          </p:cNvPr>
          <p:cNvSpPr txBox="1"/>
          <p:nvPr/>
        </p:nvSpPr>
        <p:spPr>
          <a:xfrm>
            <a:off x="2202821" y="3863020"/>
            <a:ext cx="2181751" cy="646331"/>
          </a:xfrm>
          <a:prstGeom prst="rect">
            <a:avLst/>
          </a:prstGeom>
          <a:noFill/>
        </p:spPr>
        <p:txBody>
          <a:bodyPr wrap="none" rtlCol="0">
            <a:spAutoFit/>
          </a:bodyPr>
          <a:lstStyle/>
          <a:p>
            <a:pPr algn="ctr"/>
            <a:r>
              <a:rPr lang="en-US" dirty="0">
                <a:latin typeface="Kamerik205 8" panose="020B0803030600020004" pitchFamily="34" charset="0"/>
              </a:rPr>
              <a:t>Google</a:t>
            </a:r>
          </a:p>
          <a:p>
            <a:pPr algn="ctr"/>
            <a:r>
              <a:rPr lang="en-US" dirty="0">
                <a:latin typeface="Kamerik205 8" panose="020B0803030600020004" pitchFamily="34" charset="0"/>
              </a:rPr>
              <a:t>Cloud Functions</a:t>
            </a:r>
          </a:p>
        </p:txBody>
      </p:sp>
      <p:sp>
        <p:nvSpPr>
          <p:cNvPr id="13" name="TextBox 12">
            <a:extLst>
              <a:ext uri="{FF2B5EF4-FFF2-40B4-BE49-F238E27FC236}">
                <a16:creationId xmlns:a16="http://schemas.microsoft.com/office/drawing/2014/main" id="{899A750F-638D-40AA-AF0D-DE6CF50618F2}"/>
              </a:ext>
            </a:extLst>
          </p:cNvPr>
          <p:cNvSpPr txBox="1"/>
          <p:nvPr/>
        </p:nvSpPr>
        <p:spPr>
          <a:xfrm>
            <a:off x="5008364" y="3863020"/>
            <a:ext cx="1377044" cy="923330"/>
          </a:xfrm>
          <a:prstGeom prst="rect">
            <a:avLst/>
          </a:prstGeom>
          <a:noFill/>
        </p:spPr>
        <p:txBody>
          <a:bodyPr wrap="none" rtlCol="0">
            <a:spAutoFit/>
          </a:bodyPr>
          <a:lstStyle/>
          <a:p>
            <a:pPr algn="ctr"/>
            <a:r>
              <a:rPr lang="en-US" dirty="0">
                <a:latin typeface="Kamerik205 8" panose="020B0803030600020004" pitchFamily="34" charset="0"/>
              </a:rPr>
              <a:t>IBM</a:t>
            </a:r>
          </a:p>
          <a:p>
            <a:pPr algn="ctr"/>
            <a:r>
              <a:rPr lang="en-US" dirty="0">
                <a:latin typeface="Kamerik205 8" panose="020B0803030600020004" pitchFamily="34" charset="0"/>
              </a:rPr>
              <a:t>Cloud</a:t>
            </a:r>
          </a:p>
          <a:p>
            <a:pPr algn="ctr"/>
            <a:r>
              <a:rPr lang="en-US" dirty="0">
                <a:latin typeface="Kamerik205 8" panose="020B0803030600020004" pitchFamily="34" charset="0"/>
              </a:rPr>
              <a:t>Functions</a:t>
            </a:r>
          </a:p>
        </p:txBody>
      </p:sp>
      <p:sp>
        <p:nvSpPr>
          <p:cNvPr id="16" name="TextBox 15">
            <a:extLst>
              <a:ext uri="{FF2B5EF4-FFF2-40B4-BE49-F238E27FC236}">
                <a16:creationId xmlns:a16="http://schemas.microsoft.com/office/drawing/2014/main" id="{E5426F43-48A3-4174-99A8-EABA4A2DEEC1}"/>
              </a:ext>
            </a:extLst>
          </p:cNvPr>
          <p:cNvSpPr txBox="1"/>
          <p:nvPr/>
        </p:nvSpPr>
        <p:spPr>
          <a:xfrm>
            <a:off x="1537636" y="5346700"/>
            <a:ext cx="8318500" cy="830997"/>
          </a:xfrm>
          <a:prstGeom prst="rect">
            <a:avLst/>
          </a:prstGeom>
          <a:noFill/>
        </p:spPr>
        <p:txBody>
          <a:bodyPr wrap="square" rtlCol="0">
            <a:spAutoFit/>
          </a:bodyPr>
          <a:lstStyle/>
          <a:p>
            <a:pPr algn="ctr"/>
            <a:r>
              <a:rPr lang="en-US" sz="2400" dirty="0">
                <a:latin typeface="Kamerik205 8" panose="020B0803030600020004" pitchFamily="34" charset="0"/>
              </a:rPr>
              <a:t>Execute code on demand in a highly scalable serverless environment</a:t>
            </a:r>
          </a:p>
        </p:txBody>
      </p:sp>
    </p:spTree>
    <p:extLst>
      <p:ext uri="{BB962C8B-B14F-4D97-AF65-F5344CB8AC3E}">
        <p14:creationId xmlns:p14="http://schemas.microsoft.com/office/powerpoint/2010/main" val="3968324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par>
                          <p:cTn id="11" fill="hold">
                            <p:stCondLst>
                              <p:cond delay="500"/>
                            </p:stCondLst>
                            <p:childTnLst>
                              <p:par>
                                <p:cTn id="12" presetID="22" presetClass="entr" presetSubtype="8" fill="hold" grpId="0" nodeType="afterEffect">
                                  <p:stCondLst>
                                    <p:cond delay="0"/>
                                  </p:stCondLst>
                                  <p:childTnLst>
                                    <p:set>
                                      <p:cBhvr>
                                        <p:cTn id="13" dur="1" fill="hold">
                                          <p:stCondLst>
                                            <p:cond delay="0"/>
                                          </p:stCondLst>
                                        </p:cTn>
                                        <p:tgtEl>
                                          <p:spTgt spid="16"/>
                                        </p:tgtEl>
                                        <p:attrNameLst>
                                          <p:attrName>style.visibility</p:attrName>
                                        </p:attrNameLst>
                                      </p:cBhvr>
                                      <p:to>
                                        <p:strVal val="visible"/>
                                      </p:to>
                                    </p:set>
                                    <p:animEffect transition="in" filter="wipe(left)">
                                      <p:cBhvr>
                                        <p:cTn id="14"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6"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8A1B15-AF8E-4723-A9FD-080CA94D4279}"/>
              </a:ext>
            </a:extLst>
          </p:cNvPr>
          <p:cNvSpPr>
            <a:spLocks noGrp="1"/>
          </p:cNvSpPr>
          <p:nvPr>
            <p:ph type="title"/>
          </p:nvPr>
        </p:nvSpPr>
        <p:spPr/>
        <p:txBody>
          <a:bodyPr/>
          <a:lstStyle/>
          <a:p>
            <a:r>
              <a:rPr lang="en-US" dirty="0"/>
              <a:t>Market Landscape</a:t>
            </a:r>
          </a:p>
        </p:txBody>
      </p:sp>
      <p:pic>
        <p:nvPicPr>
          <p:cNvPr id="3" name="Picture 2">
            <a:extLst>
              <a:ext uri="{FF2B5EF4-FFF2-40B4-BE49-F238E27FC236}">
                <a16:creationId xmlns:a16="http://schemas.microsoft.com/office/drawing/2014/main" id="{76FFD766-9712-4FE1-B514-6EC806B3997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8179" y="1754187"/>
            <a:ext cx="1925904" cy="1992314"/>
          </a:xfrm>
          <a:prstGeom prst="rect">
            <a:avLst/>
          </a:prstGeom>
        </p:spPr>
      </p:pic>
      <p:pic>
        <p:nvPicPr>
          <p:cNvPr id="4" name="Picture 3">
            <a:extLst>
              <a:ext uri="{FF2B5EF4-FFF2-40B4-BE49-F238E27FC236}">
                <a16:creationId xmlns:a16="http://schemas.microsoft.com/office/drawing/2014/main" id="{56847055-88DB-4488-A999-73CA4C72EE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69498" y="1754187"/>
            <a:ext cx="2255450" cy="1992314"/>
          </a:xfrm>
          <a:prstGeom prst="rect">
            <a:avLst/>
          </a:prstGeom>
        </p:spPr>
      </p:pic>
      <p:pic>
        <p:nvPicPr>
          <p:cNvPr id="5" name="Picture 4">
            <a:extLst>
              <a:ext uri="{FF2B5EF4-FFF2-40B4-BE49-F238E27FC236}">
                <a16:creationId xmlns:a16="http://schemas.microsoft.com/office/drawing/2014/main" id="{2BEE9542-92D1-4A58-A7D5-2DC88E7F0C9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00729" y="1754187"/>
            <a:ext cx="1992314" cy="1992314"/>
          </a:xfrm>
          <a:prstGeom prst="rect">
            <a:avLst/>
          </a:prstGeom>
        </p:spPr>
      </p:pic>
      <p:pic>
        <p:nvPicPr>
          <p:cNvPr id="6" name="Picture 5">
            <a:extLst>
              <a:ext uri="{FF2B5EF4-FFF2-40B4-BE49-F238E27FC236}">
                <a16:creationId xmlns:a16="http://schemas.microsoft.com/office/drawing/2014/main" id="{3D5A1012-B239-4C1C-A129-D7D97AD5F42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696462" y="1754187"/>
            <a:ext cx="2918429" cy="1992314"/>
          </a:xfrm>
          <a:prstGeom prst="rect">
            <a:avLst/>
          </a:prstGeom>
        </p:spPr>
      </p:pic>
      <p:sp>
        <p:nvSpPr>
          <p:cNvPr id="11" name="TextBox 10">
            <a:extLst>
              <a:ext uri="{FF2B5EF4-FFF2-40B4-BE49-F238E27FC236}">
                <a16:creationId xmlns:a16="http://schemas.microsoft.com/office/drawing/2014/main" id="{393B8E5C-5917-42A7-BCBF-EE11854486F3}"/>
              </a:ext>
            </a:extLst>
          </p:cNvPr>
          <p:cNvSpPr txBox="1"/>
          <p:nvPr/>
        </p:nvSpPr>
        <p:spPr>
          <a:xfrm>
            <a:off x="219511" y="3863020"/>
            <a:ext cx="1763240" cy="369332"/>
          </a:xfrm>
          <a:prstGeom prst="rect">
            <a:avLst/>
          </a:prstGeom>
          <a:noFill/>
        </p:spPr>
        <p:txBody>
          <a:bodyPr wrap="none" rtlCol="0">
            <a:spAutoFit/>
          </a:bodyPr>
          <a:lstStyle/>
          <a:p>
            <a:r>
              <a:rPr lang="en-US" dirty="0">
                <a:latin typeface="Kamerik205 8" panose="020B0803030600020004" pitchFamily="34" charset="0"/>
              </a:rPr>
              <a:t>AWS Lambda</a:t>
            </a:r>
          </a:p>
        </p:txBody>
      </p:sp>
      <p:sp>
        <p:nvSpPr>
          <p:cNvPr id="12" name="TextBox 11">
            <a:extLst>
              <a:ext uri="{FF2B5EF4-FFF2-40B4-BE49-F238E27FC236}">
                <a16:creationId xmlns:a16="http://schemas.microsoft.com/office/drawing/2014/main" id="{64A02EF3-3AAD-446E-995B-4622F0E58E4E}"/>
              </a:ext>
            </a:extLst>
          </p:cNvPr>
          <p:cNvSpPr txBox="1"/>
          <p:nvPr/>
        </p:nvSpPr>
        <p:spPr>
          <a:xfrm>
            <a:off x="2202821" y="3863020"/>
            <a:ext cx="2181751" cy="646331"/>
          </a:xfrm>
          <a:prstGeom prst="rect">
            <a:avLst/>
          </a:prstGeom>
          <a:noFill/>
        </p:spPr>
        <p:txBody>
          <a:bodyPr wrap="none" rtlCol="0">
            <a:spAutoFit/>
          </a:bodyPr>
          <a:lstStyle/>
          <a:p>
            <a:pPr algn="ctr"/>
            <a:r>
              <a:rPr lang="en-US" dirty="0">
                <a:latin typeface="Kamerik205 8" panose="020B0803030600020004" pitchFamily="34" charset="0"/>
              </a:rPr>
              <a:t>Google</a:t>
            </a:r>
          </a:p>
          <a:p>
            <a:pPr algn="ctr"/>
            <a:r>
              <a:rPr lang="en-US" dirty="0">
                <a:latin typeface="Kamerik205 8" panose="020B0803030600020004" pitchFamily="34" charset="0"/>
              </a:rPr>
              <a:t>Cloud Functions</a:t>
            </a:r>
          </a:p>
        </p:txBody>
      </p:sp>
      <p:sp>
        <p:nvSpPr>
          <p:cNvPr id="13" name="TextBox 12">
            <a:extLst>
              <a:ext uri="{FF2B5EF4-FFF2-40B4-BE49-F238E27FC236}">
                <a16:creationId xmlns:a16="http://schemas.microsoft.com/office/drawing/2014/main" id="{899A750F-638D-40AA-AF0D-DE6CF50618F2}"/>
              </a:ext>
            </a:extLst>
          </p:cNvPr>
          <p:cNvSpPr txBox="1"/>
          <p:nvPr/>
        </p:nvSpPr>
        <p:spPr>
          <a:xfrm>
            <a:off x="5008364" y="3863020"/>
            <a:ext cx="1377044" cy="923330"/>
          </a:xfrm>
          <a:prstGeom prst="rect">
            <a:avLst/>
          </a:prstGeom>
          <a:noFill/>
        </p:spPr>
        <p:txBody>
          <a:bodyPr wrap="none" rtlCol="0">
            <a:spAutoFit/>
          </a:bodyPr>
          <a:lstStyle/>
          <a:p>
            <a:pPr algn="ctr"/>
            <a:r>
              <a:rPr lang="en-US" dirty="0">
                <a:latin typeface="Kamerik205 8" panose="020B0803030600020004" pitchFamily="34" charset="0"/>
              </a:rPr>
              <a:t>IBM</a:t>
            </a:r>
          </a:p>
          <a:p>
            <a:pPr algn="ctr"/>
            <a:r>
              <a:rPr lang="en-US" dirty="0">
                <a:latin typeface="Kamerik205 8" panose="020B0803030600020004" pitchFamily="34" charset="0"/>
              </a:rPr>
              <a:t>Cloud</a:t>
            </a:r>
          </a:p>
          <a:p>
            <a:pPr algn="ctr"/>
            <a:r>
              <a:rPr lang="en-US" dirty="0">
                <a:latin typeface="Kamerik205 8" panose="020B0803030600020004" pitchFamily="34" charset="0"/>
              </a:rPr>
              <a:t>Functions</a:t>
            </a:r>
          </a:p>
        </p:txBody>
      </p:sp>
      <p:sp>
        <p:nvSpPr>
          <p:cNvPr id="14" name="TextBox 13">
            <a:extLst>
              <a:ext uri="{FF2B5EF4-FFF2-40B4-BE49-F238E27FC236}">
                <a16:creationId xmlns:a16="http://schemas.microsoft.com/office/drawing/2014/main" id="{4DFB9FF1-EEBE-4E7E-AFB9-56F6B6F79B3E}"/>
              </a:ext>
            </a:extLst>
          </p:cNvPr>
          <p:cNvSpPr txBox="1"/>
          <p:nvPr/>
        </p:nvSpPr>
        <p:spPr>
          <a:xfrm>
            <a:off x="7517456" y="3972155"/>
            <a:ext cx="1276440" cy="646331"/>
          </a:xfrm>
          <a:prstGeom prst="rect">
            <a:avLst/>
          </a:prstGeom>
          <a:noFill/>
        </p:spPr>
        <p:txBody>
          <a:bodyPr wrap="none" rtlCol="0">
            <a:spAutoFit/>
          </a:bodyPr>
          <a:lstStyle/>
          <a:p>
            <a:pPr algn="ctr"/>
            <a:r>
              <a:rPr lang="en-US" dirty="0">
                <a:latin typeface="Kamerik205 8" panose="020B0803030600020004" pitchFamily="34" charset="0"/>
              </a:rPr>
              <a:t>Auth0</a:t>
            </a:r>
          </a:p>
          <a:p>
            <a:pPr algn="ctr"/>
            <a:r>
              <a:rPr lang="en-US" dirty="0" err="1">
                <a:latin typeface="Kamerik205 8" panose="020B0803030600020004" pitchFamily="34" charset="0"/>
              </a:rPr>
              <a:t>WebTask</a:t>
            </a:r>
            <a:endParaRPr lang="en-US" dirty="0">
              <a:latin typeface="Kamerik205 8" panose="020B0803030600020004" pitchFamily="34" charset="0"/>
            </a:endParaRPr>
          </a:p>
        </p:txBody>
      </p:sp>
      <p:sp>
        <p:nvSpPr>
          <p:cNvPr id="16" name="TextBox 15">
            <a:extLst>
              <a:ext uri="{FF2B5EF4-FFF2-40B4-BE49-F238E27FC236}">
                <a16:creationId xmlns:a16="http://schemas.microsoft.com/office/drawing/2014/main" id="{E5426F43-48A3-4174-99A8-EABA4A2DEEC1}"/>
              </a:ext>
            </a:extLst>
          </p:cNvPr>
          <p:cNvSpPr txBox="1"/>
          <p:nvPr/>
        </p:nvSpPr>
        <p:spPr>
          <a:xfrm>
            <a:off x="1537636" y="5346700"/>
            <a:ext cx="8318500" cy="461665"/>
          </a:xfrm>
          <a:prstGeom prst="rect">
            <a:avLst/>
          </a:prstGeom>
          <a:noFill/>
        </p:spPr>
        <p:txBody>
          <a:bodyPr wrap="square" rtlCol="0">
            <a:spAutoFit/>
          </a:bodyPr>
          <a:lstStyle/>
          <a:p>
            <a:pPr algn="ctr"/>
            <a:r>
              <a:rPr lang="en-US" sz="2400" dirty="0">
                <a:latin typeface="Kamerik205 8" panose="020B0803030600020004" pitchFamily="34" charset="0"/>
              </a:rPr>
              <a:t>All you need is code</a:t>
            </a:r>
          </a:p>
        </p:txBody>
      </p:sp>
    </p:spTree>
    <p:extLst>
      <p:ext uri="{BB962C8B-B14F-4D97-AF65-F5344CB8AC3E}">
        <p14:creationId xmlns:p14="http://schemas.microsoft.com/office/powerpoint/2010/main" val="218989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par>
                          <p:cTn id="11" fill="hold">
                            <p:stCondLst>
                              <p:cond delay="500"/>
                            </p:stCondLst>
                            <p:childTnLst>
                              <p:par>
                                <p:cTn id="12" presetID="22" presetClass="entr" presetSubtype="8" fill="hold" grpId="0" nodeType="afterEffect">
                                  <p:stCondLst>
                                    <p:cond delay="0"/>
                                  </p:stCondLst>
                                  <p:childTnLst>
                                    <p:set>
                                      <p:cBhvr>
                                        <p:cTn id="13" dur="1" fill="hold">
                                          <p:stCondLst>
                                            <p:cond delay="0"/>
                                          </p:stCondLst>
                                        </p:cTn>
                                        <p:tgtEl>
                                          <p:spTgt spid="16"/>
                                        </p:tgtEl>
                                        <p:attrNameLst>
                                          <p:attrName>style.visibility</p:attrName>
                                        </p:attrNameLst>
                                      </p:cBhvr>
                                      <p:to>
                                        <p:strVal val="visible"/>
                                      </p:to>
                                    </p:set>
                                    <p:animEffect transition="in" filter="wipe(left)">
                                      <p:cBhvr>
                                        <p:cTn id="14"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6"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8A1B15-AF8E-4723-A9FD-080CA94D4279}"/>
              </a:ext>
            </a:extLst>
          </p:cNvPr>
          <p:cNvSpPr>
            <a:spLocks noGrp="1"/>
          </p:cNvSpPr>
          <p:nvPr>
            <p:ph type="title"/>
          </p:nvPr>
        </p:nvSpPr>
        <p:spPr/>
        <p:txBody>
          <a:bodyPr/>
          <a:lstStyle/>
          <a:p>
            <a:r>
              <a:rPr lang="en-US" dirty="0"/>
              <a:t>Market Landscape</a:t>
            </a:r>
          </a:p>
        </p:txBody>
      </p:sp>
      <p:pic>
        <p:nvPicPr>
          <p:cNvPr id="3" name="Picture 2">
            <a:extLst>
              <a:ext uri="{FF2B5EF4-FFF2-40B4-BE49-F238E27FC236}">
                <a16:creationId xmlns:a16="http://schemas.microsoft.com/office/drawing/2014/main" id="{76FFD766-9712-4FE1-B514-6EC806B3997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8179" y="1754187"/>
            <a:ext cx="1925904" cy="1992314"/>
          </a:xfrm>
          <a:prstGeom prst="rect">
            <a:avLst/>
          </a:prstGeom>
        </p:spPr>
      </p:pic>
      <p:pic>
        <p:nvPicPr>
          <p:cNvPr id="4" name="Picture 3">
            <a:extLst>
              <a:ext uri="{FF2B5EF4-FFF2-40B4-BE49-F238E27FC236}">
                <a16:creationId xmlns:a16="http://schemas.microsoft.com/office/drawing/2014/main" id="{56847055-88DB-4488-A999-73CA4C72EE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69498" y="1754187"/>
            <a:ext cx="2255450" cy="1992314"/>
          </a:xfrm>
          <a:prstGeom prst="rect">
            <a:avLst/>
          </a:prstGeom>
        </p:spPr>
      </p:pic>
      <p:pic>
        <p:nvPicPr>
          <p:cNvPr id="5" name="Picture 4">
            <a:extLst>
              <a:ext uri="{FF2B5EF4-FFF2-40B4-BE49-F238E27FC236}">
                <a16:creationId xmlns:a16="http://schemas.microsoft.com/office/drawing/2014/main" id="{2BEE9542-92D1-4A58-A7D5-2DC88E7F0C9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00729" y="1754187"/>
            <a:ext cx="1992314" cy="1992314"/>
          </a:xfrm>
          <a:prstGeom prst="rect">
            <a:avLst/>
          </a:prstGeom>
        </p:spPr>
      </p:pic>
      <p:pic>
        <p:nvPicPr>
          <p:cNvPr id="6" name="Picture 5">
            <a:extLst>
              <a:ext uri="{FF2B5EF4-FFF2-40B4-BE49-F238E27FC236}">
                <a16:creationId xmlns:a16="http://schemas.microsoft.com/office/drawing/2014/main" id="{3D5A1012-B239-4C1C-A129-D7D97AD5F42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696462" y="1754187"/>
            <a:ext cx="2918429" cy="1992314"/>
          </a:xfrm>
          <a:prstGeom prst="rect">
            <a:avLst/>
          </a:prstGeom>
        </p:spPr>
      </p:pic>
      <p:pic>
        <p:nvPicPr>
          <p:cNvPr id="10" name="Picture 9">
            <a:extLst>
              <a:ext uri="{FF2B5EF4-FFF2-40B4-BE49-F238E27FC236}">
                <a16:creationId xmlns:a16="http://schemas.microsoft.com/office/drawing/2014/main" id="{4AFD05E0-09D0-4E29-9E7D-FE350438349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381958" y="1754187"/>
            <a:ext cx="2671863" cy="1992314"/>
          </a:xfrm>
          <a:prstGeom prst="rect">
            <a:avLst/>
          </a:prstGeom>
        </p:spPr>
      </p:pic>
      <p:sp>
        <p:nvSpPr>
          <p:cNvPr id="11" name="TextBox 10">
            <a:extLst>
              <a:ext uri="{FF2B5EF4-FFF2-40B4-BE49-F238E27FC236}">
                <a16:creationId xmlns:a16="http://schemas.microsoft.com/office/drawing/2014/main" id="{393B8E5C-5917-42A7-BCBF-EE11854486F3}"/>
              </a:ext>
            </a:extLst>
          </p:cNvPr>
          <p:cNvSpPr txBox="1"/>
          <p:nvPr/>
        </p:nvSpPr>
        <p:spPr>
          <a:xfrm>
            <a:off x="219511" y="3863020"/>
            <a:ext cx="1763240" cy="369332"/>
          </a:xfrm>
          <a:prstGeom prst="rect">
            <a:avLst/>
          </a:prstGeom>
          <a:noFill/>
        </p:spPr>
        <p:txBody>
          <a:bodyPr wrap="none" rtlCol="0">
            <a:spAutoFit/>
          </a:bodyPr>
          <a:lstStyle/>
          <a:p>
            <a:r>
              <a:rPr lang="en-US" dirty="0">
                <a:latin typeface="Kamerik205 8" panose="020B0803030600020004" pitchFamily="34" charset="0"/>
              </a:rPr>
              <a:t>AWS Lambda</a:t>
            </a:r>
          </a:p>
        </p:txBody>
      </p:sp>
      <p:sp>
        <p:nvSpPr>
          <p:cNvPr id="12" name="TextBox 11">
            <a:extLst>
              <a:ext uri="{FF2B5EF4-FFF2-40B4-BE49-F238E27FC236}">
                <a16:creationId xmlns:a16="http://schemas.microsoft.com/office/drawing/2014/main" id="{64A02EF3-3AAD-446E-995B-4622F0E58E4E}"/>
              </a:ext>
            </a:extLst>
          </p:cNvPr>
          <p:cNvSpPr txBox="1"/>
          <p:nvPr/>
        </p:nvSpPr>
        <p:spPr>
          <a:xfrm>
            <a:off x="2202821" y="3863020"/>
            <a:ext cx="2181751" cy="646331"/>
          </a:xfrm>
          <a:prstGeom prst="rect">
            <a:avLst/>
          </a:prstGeom>
          <a:noFill/>
        </p:spPr>
        <p:txBody>
          <a:bodyPr wrap="none" rtlCol="0">
            <a:spAutoFit/>
          </a:bodyPr>
          <a:lstStyle/>
          <a:p>
            <a:pPr algn="ctr"/>
            <a:r>
              <a:rPr lang="en-US" dirty="0">
                <a:latin typeface="Kamerik205 8" panose="020B0803030600020004" pitchFamily="34" charset="0"/>
              </a:rPr>
              <a:t>Google</a:t>
            </a:r>
          </a:p>
          <a:p>
            <a:pPr algn="ctr"/>
            <a:r>
              <a:rPr lang="en-US" dirty="0">
                <a:latin typeface="Kamerik205 8" panose="020B0803030600020004" pitchFamily="34" charset="0"/>
              </a:rPr>
              <a:t>Cloud Functions</a:t>
            </a:r>
          </a:p>
        </p:txBody>
      </p:sp>
      <p:sp>
        <p:nvSpPr>
          <p:cNvPr id="13" name="TextBox 12">
            <a:extLst>
              <a:ext uri="{FF2B5EF4-FFF2-40B4-BE49-F238E27FC236}">
                <a16:creationId xmlns:a16="http://schemas.microsoft.com/office/drawing/2014/main" id="{899A750F-638D-40AA-AF0D-DE6CF50618F2}"/>
              </a:ext>
            </a:extLst>
          </p:cNvPr>
          <p:cNvSpPr txBox="1"/>
          <p:nvPr/>
        </p:nvSpPr>
        <p:spPr>
          <a:xfrm>
            <a:off x="5008364" y="3863020"/>
            <a:ext cx="1377044" cy="923330"/>
          </a:xfrm>
          <a:prstGeom prst="rect">
            <a:avLst/>
          </a:prstGeom>
          <a:noFill/>
        </p:spPr>
        <p:txBody>
          <a:bodyPr wrap="none" rtlCol="0">
            <a:spAutoFit/>
          </a:bodyPr>
          <a:lstStyle/>
          <a:p>
            <a:pPr algn="ctr"/>
            <a:r>
              <a:rPr lang="en-US" dirty="0">
                <a:latin typeface="Kamerik205 8" panose="020B0803030600020004" pitchFamily="34" charset="0"/>
              </a:rPr>
              <a:t>IBM</a:t>
            </a:r>
          </a:p>
          <a:p>
            <a:pPr algn="ctr"/>
            <a:r>
              <a:rPr lang="en-US" dirty="0">
                <a:latin typeface="Kamerik205 8" panose="020B0803030600020004" pitchFamily="34" charset="0"/>
              </a:rPr>
              <a:t>Cloud</a:t>
            </a:r>
          </a:p>
          <a:p>
            <a:pPr algn="ctr"/>
            <a:r>
              <a:rPr lang="en-US" dirty="0">
                <a:latin typeface="Kamerik205 8" panose="020B0803030600020004" pitchFamily="34" charset="0"/>
              </a:rPr>
              <a:t>Functions</a:t>
            </a:r>
          </a:p>
        </p:txBody>
      </p:sp>
      <p:sp>
        <p:nvSpPr>
          <p:cNvPr id="14" name="TextBox 13">
            <a:extLst>
              <a:ext uri="{FF2B5EF4-FFF2-40B4-BE49-F238E27FC236}">
                <a16:creationId xmlns:a16="http://schemas.microsoft.com/office/drawing/2014/main" id="{4DFB9FF1-EEBE-4E7E-AFB9-56F6B6F79B3E}"/>
              </a:ext>
            </a:extLst>
          </p:cNvPr>
          <p:cNvSpPr txBox="1"/>
          <p:nvPr/>
        </p:nvSpPr>
        <p:spPr>
          <a:xfrm>
            <a:off x="7517456" y="3972155"/>
            <a:ext cx="1276440" cy="646331"/>
          </a:xfrm>
          <a:prstGeom prst="rect">
            <a:avLst/>
          </a:prstGeom>
          <a:noFill/>
        </p:spPr>
        <p:txBody>
          <a:bodyPr wrap="none" rtlCol="0">
            <a:spAutoFit/>
          </a:bodyPr>
          <a:lstStyle/>
          <a:p>
            <a:pPr algn="ctr"/>
            <a:r>
              <a:rPr lang="en-US" dirty="0">
                <a:latin typeface="Kamerik205 8" panose="020B0803030600020004" pitchFamily="34" charset="0"/>
              </a:rPr>
              <a:t>Auth0</a:t>
            </a:r>
          </a:p>
          <a:p>
            <a:pPr algn="ctr"/>
            <a:r>
              <a:rPr lang="en-US" dirty="0" err="1">
                <a:latin typeface="Kamerik205 8" panose="020B0803030600020004" pitchFamily="34" charset="0"/>
              </a:rPr>
              <a:t>WebTask</a:t>
            </a:r>
            <a:endParaRPr lang="en-US" dirty="0">
              <a:latin typeface="Kamerik205 8" panose="020B0803030600020004" pitchFamily="34" charset="0"/>
            </a:endParaRPr>
          </a:p>
        </p:txBody>
      </p:sp>
      <p:sp>
        <p:nvSpPr>
          <p:cNvPr id="15" name="TextBox 14">
            <a:extLst>
              <a:ext uri="{FF2B5EF4-FFF2-40B4-BE49-F238E27FC236}">
                <a16:creationId xmlns:a16="http://schemas.microsoft.com/office/drawing/2014/main" id="{FD733C91-0BA7-40CD-999A-3454D20FE5F1}"/>
              </a:ext>
            </a:extLst>
          </p:cNvPr>
          <p:cNvSpPr txBox="1"/>
          <p:nvPr/>
        </p:nvSpPr>
        <p:spPr>
          <a:xfrm>
            <a:off x="10122858" y="3970605"/>
            <a:ext cx="882614" cy="369332"/>
          </a:xfrm>
          <a:prstGeom prst="rect">
            <a:avLst/>
          </a:prstGeom>
          <a:noFill/>
        </p:spPr>
        <p:txBody>
          <a:bodyPr wrap="none" rtlCol="0">
            <a:spAutoFit/>
          </a:bodyPr>
          <a:lstStyle/>
          <a:p>
            <a:pPr algn="ctr"/>
            <a:r>
              <a:rPr lang="en-US" dirty="0">
                <a:latin typeface="Kamerik205 8" panose="020B0803030600020004" pitchFamily="34" charset="0"/>
              </a:rPr>
              <a:t>Azure</a:t>
            </a:r>
          </a:p>
        </p:txBody>
      </p:sp>
      <p:sp>
        <p:nvSpPr>
          <p:cNvPr id="16" name="TextBox 15">
            <a:extLst>
              <a:ext uri="{FF2B5EF4-FFF2-40B4-BE49-F238E27FC236}">
                <a16:creationId xmlns:a16="http://schemas.microsoft.com/office/drawing/2014/main" id="{E5426F43-48A3-4174-99A8-EABA4A2DEEC1}"/>
              </a:ext>
            </a:extLst>
          </p:cNvPr>
          <p:cNvSpPr txBox="1"/>
          <p:nvPr/>
        </p:nvSpPr>
        <p:spPr>
          <a:xfrm>
            <a:off x="1537636" y="5346700"/>
            <a:ext cx="8318500" cy="461665"/>
          </a:xfrm>
          <a:prstGeom prst="rect">
            <a:avLst/>
          </a:prstGeom>
          <a:noFill/>
        </p:spPr>
        <p:txBody>
          <a:bodyPr wrap="square" rtlCol="0">
            <a:spAutoFit/>
          </a:bodyPr>
          <a:lstStyle/>
          <a:p>
            <a:pPr algn="ctr"/>
            <a:r>
              <a:rPr lang="en-US" sz="2400" dirty="0">
                <a:latin typeface="Kamerik205 8" panose="020B0803030600020004" pitchFamily="34" charset="0"/>
              </a:rPr>
              <a:t>Your vision. Your cloud.</a:t>
            </a:r>
          </a:p>
        </p:txBody>
      </p:sp>
    </p:spTree>
    <p:extLst>
      <p:ext uri="{BB962C8B-B14F-4D97-AF65-F5344CB8AC3E}">
        <p14:creationId xmlns:p14="http://schemas.microsoft.com/office/powerpoint/2010/main" val="3512257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par>
                          <p:cTn id="11" fill="hold">
                            <p:stCondLst>
                              <p:cond delay="500"/>
                            </p:stCondLst>
                            <p:childTnLst>
                              <p:par>
                                <p:cTn id="12" presetID="22" presetClass="entr" presetSubtype="8" fill="hold" grpId="0" nodeType="afterEffect">
                                  <p:stCondLst>
                                    <p:cond delay="0"/>
                                  </p:stCondLst>
                                  <p:childTnLst>
                                    <p:set>
                                      <p:cBhvr>
                                        <p:cTn id="13" dur="1" fill="hold">
                                          <p:stCondLst>
                                            <p:cond delay="0"/>
                                          </p:stCondLst>
                                        </p:cTn>
                                        <p:tgtEl>
                                          <p:spTgt spid="16"/>
                                        </p:tgtEl>
                                        <p:attrNameLst>
                                          <p:attrName>style.visibility</p:attrName>
                                        </p:attrNameLst>
                                      </p:cBhvr>
                                      <p:to>
                                        <p:strVal val="visible"/>
                                      </p:to>
                                    </p:set>
                                    <p:animEffect transition="in" filter="wipe(left)">
                                      <p:cBhvr>
                                        <p:cTn id="14"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CB1405-A905-4AC8-8A43-0004350E880F}"/>
              </a:ext>
            </a:extLst>
          </p:cNvPr>
          <p:cNvSpPr>
            <a:spLocks noGrp="1"/>
          </p:cNvSpPr>
          <p:nvPr>
            <p:ph type="title"/>
          </p:nvPr>
        </p:nvSpPr>
        <p:spPr/>
        <p:txBody>
          <a:bodyPr/>
          <a:lstStyle/>
          <a:p>
            <a:r>
              <a:rPr lang="en-US" dirty="0"/>
              <a:t>Azure Serverless Offerings</a:t>
            </a:r>
          </a:p>
        </p:txBody>
      </p:sp>
      <p:pic>
        <p:nvPicPr>
          <p:cNvPr id="3" name="Picture 2">
            <a:extLst>
              <a:ext uri="{FF2B5EF4-FFF2-40B4-BE49-F238E27FC236}">
                <a16:creationId xmlns:a16="http://schemas.microsoft.com/office/drawing/2014/main" id="{4FAC0A6B-04A5-4516-8FE2-CC677F7C810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79331" y="1690688"/>
            <a:ext cx="2115284" cy="2107621"/>
          </a:xfrm>
          <a:prstGeom prst="rect">
            <a:avLst/>
          </a:prstGeom>
        </p:spPr>
      </p:pic>
      <p:sp>
        <p:nvSpPr>
          <p:cNvPr id="6" name="TextBox 5">
            <a:extLst>
              <a:ext uri="{FF2B5EF4-FFF2-40B4-BE49-F238E27FC236}">
                <a16:creationId xmlns:a16="http://schemas.microsoft.com/office/drawing/2014/main" id="{0F29D5CA-E65F-4B3F-A6B7-18B45F731618}"/>
              </a:ext>
            </a:extLst>
          </p:cNvPr>
          <p:cNvSpPr txBox="1"/>
          <p:nvPr/>
        </p:nvSpPr>
        <p:spPr>
          <a:xfrm>
            <a:off x="913570" y="3925779"/>
            <a:ext cx="1446806" cy="369332"/>
          </a:xfrm>
          <a:prstGeom prst="rect">
            <a:avLst/>
          </a:prstGeom>
          <a:noFill/>
        </p:spPr>
        <p:txBody>
          <a:bodyPr wrap="none" rtlCol="0">
            <a:spAutoFit/>
          </a:bodyPr>
          <a:lstStyle/>
          <a:p>
            <a:r>
              <a:rPr lang="en-US" dirty="0">
                <a:latin typeface="Kamerik205 8" panose="020B0803030600020004" pitchFamily="34" charset="0"/>
              </a:rPr>
              <a:t>Event Grid</a:t>
            </a:r>
          </a:p>
        </p:txBody>
      </p:sp>
      <p:sp>
        <p:nvSpPr>
          <p:cNvPr id="9" name="TextBox 8">
            <a:extLst>
              <a:ext uri="{FF2B5EF4-FFF2-40B4-BE49-F238E27FC236}">
                <a16:creationId xmlns:a16="http://schemas.microsoft.com/office/drawing/2014/main" id="{30017538-0124-4055-B960-AF06BF594C32}"/>
              </a:ext>
            </a:extLst>
          </p:cNvPr>
          <p:cNvSpPr txBox="1"/>
          <p:nvPr/>
        </p:nvSpPr>
        <p:spPr>
          <a:xfrm>
            <a:off x="1936748" y="5123872"/>
            <a:ext cx="8318500" cy="461665"/>
          </a:xfrm>
          <a:prstGeom prst="rect">
            <a:avLst/>
          </a:prstGeom>
          <a:noFill/>
        </p:spPr>
        <p:txBody>
          <a:bodyPr wrap="square" rtlCol="0">
            <a:spAutoFit/>
          </a:bodyPr>
          <a:lstStyle/>
          <a:p>
            <a:pPr algn="ctr"/>
            <a:r>
              <a:rPr lang="en-US" sz="2400" dirty="0">
                <a:latin typeface="Kamerik205 8" panose="020B0803030600020004" pitchFamily="34" charset="0"/>
              </a:rPr>
              <a:t>Manage all events that can trigger code or logic</a:t>
            </a:r>
          </a:p>
        </p:txBody>
      </p:sp>
    </p:spTree>
    <p:extLst>
      <p:ext uri="{BB962C8B-B14F-4D97-AF65-F5344CB8AC3E}">
        <p14:creationId xmlns:p14="http://schemas.microsoft.com/office/powerpoint/2010/main" val="1017946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par>
                          <p:cTn id="11" fill="hold">
                            <p:stCondLst>
                              <p:cond delay="500"/>
                            </p:stCondLst>
                            <p:childTnLst>
                              <p:par>
                                <p:cTn id="12" presetID="22" presetClass="entr" presetSubtype="8" fill="hold" grpId="0" nodeType="after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wipe(left)">
                                      <p:cBhvr>
                                        <p:cTn id="1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CB1405-A905-4AC8-8A43-0004350E880F}"/>
              </a:ext>
            </a:extLst>
          </p:cNvPr>
          <p:cNvSpPr>
            <a:spLocks noGrp="1"/>
          </p:cNvSpPr>
          <p:nvPr>
            <p:ph type="title"/>
          </p:nvPr>
        </p:nvSpPr>
        <p:spPr/>
        <p:txBody>
          <a:bodyPr/>
          <a:lstStyle/>
          <a:p>
            <a:r>
              <a:rPr lang="en-US" dirty="0"/>
              <a:t>Azure Serverless Offerings</a:t>
            </a:r>
          </a:p>
        </p:txBody>
      </p:sp>
      <p:pic>
        <p:nvPicPr>
          <p:cNvPr id="3" name="Picture 2">
            <a:extLst>
              <a:ext uri="{FF2B5EF4-FFF2-40B4-BE49-F238E27FC236}">
                <a16:creationId xmlns:a16="http://schemas.microsoft.com/office/drawing/2014/main" id="{4FAC0A6B-04A5-4516-8FE2-CC677F7C81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3891" y="1690688"/>
            <a:ext cx="2126164" cy="2107621"/>
          </a:xfrm>
          <a:prstGeom prst="rect">
            <a:avLst/>
          </a:prstGeom>
        </p:spPr>
      </p:pic>
      <p:pic>
        <p:nvPicPr>
          <p:cNvPr id="4" name="Picture 3">
            <a:extLst>
              <a:ext uri="{FF2B5EF4-FFF2-40B4-BE49-F238E27FC236}">
                <a16:creationId xmlns:a16="http://schemas.microsoft.com/office/drawing/2014/main" id="{F2EB846E-D275-415C-A554-618A2AE4C33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95746" y="1755243"/>
            <a:ext cx="2400507" cy="1979566"/>
          </a:xfrm>
          <a:prstGeom prst="rect">
            <a:avLst/>
          </a:prstGeom>
        </p:spPr>
      </p:pic>
      <p:sp>
        <p:nvSpPr>
          <p:cNvPr id="6" name="TextBox 5">
            <a:extLst>
              <a:ext uri="{FF2B5EF4-FFF2-40B4-BE49-F238E27FC236}">
                <a16:creationId xmlns:a16="http://schemas.microsoft.com/office/drawing/2014/main" id="{0F29D5CA-E65F-4B3F-A6B7-18B45F731618}"/>
              </a:ext>
            </a:extLst>
          </p:cNvPr>
          <p:cNvSpPr txBox="1"/>
          <p:nvPr/>
        </p:nvSpPr>
        <p:spPr>
          <a:xfrm>
            <a:off x="913570" y="3925779"/>
            <a:ext cx="1446806" cy="369332"/>
          </a:xfrm>
          <a:prstGeom prst="rect">
            <a:avLst/>
          </a:prstGeom>
          <a:noFill/>
        </p:spPr>
        <p:txBody>
          <a:bodyPr wrap="none" rtlCol="0">
            <a:spAutoFit/>
          </a:bodyPr>
          <a:lstStyle/>
          <a:p>
            <a:r>
              <a:rPr lang="en-US" dirty="0">
                <a:latin typeface="Kamerik205 8" panose="020B0803030600020004" pitchFamily="34" charset="0"/>
              </a:rPr>
              <a:t>Event Grid</a:t>
            </a:r>
          </a:p>
        </p:txBody>
      </p:sp>
      <p:sp>
        <p:nvSpPr>
          <p:cNvPr id="7" name="TextBox 6">
            <a:extLst>
              <a:ext uri="{FF2B5EF4-FFF2-40B4-BE49-F238E27FC236}">
                <a16:creationId xmlns:a16="http://schemas.microsoft.com/office/drawing/2014/main" id="{F75DC9C2-E3DD-401B-B57C-90AC07DDCAFB}"/>
              </a:ext>
            </a:extLst>
          </p:cNvPr>
          <p:cNvSpPr txBox="1"/>
          <p:nvPr/>
        </p:nvSpPr>
        <p:spPr>
          <a:xfrm>
            <a:off x="5323447" y="3798309"/>
            <a:ext cx="1545103" cy="369332"/>
          </a:xfrm>
          <a:prstGeom prst="rect">
            <a:avLst/>
          </a:prstGeom>
          <a:noFill/>
        </p:spPr>
        <p:txBody>
          <a:bodyPr wrap="none" rtlCol="0">
            <a:spAutoFit/>
          </a:bodyPr>
          <a:lstStyle/>
          <a:p>
            <a:r>
              <a:rPr lang="en-US" dirty="0">
                <a:latin typeface="Kamerik205 8" panose="020B0803030600020004" pitchFamily="34" charset="0"/>
              </a:rPr>
              <a:t>Logic Apps</a:t>
            </a:r>
          </a:p>
        </p:txBody>
      </p:sp>
      <p:sp>
        <p:nvSpPr>
          <p:cNvPr id="9" name="TextBox 8">
            <a:extLst>
              <a:ext uri="{FF2B5EF4-FFF2-40B4-BE49-F238E27FC236}">
                <a16:creationId xmlns:a16="http://schemas.microsoft.com/office/drawing/2014/main" id="{30017538-0124-4055-B960-AF06BF594C32}"/>
              </a:ext>
            </a:extLst>
          </p:cNvPr>
          <p:cNvSpPr txBox="1"/>
          <p:nvPr/>
        </p:nvSpPr>
        <p:spPr>
          <a:xfrm>
            <a:off x="1936748" y="5123872"/>
            <a:ext cx="8318500" cy="461665"/>
          </a:xfrm>
          <a:prstGeom prst="rect">
            <a:avLst/>
          </a:prstGeom>
          <a:noFill/>
        </p:spPr>
        <p:txBody>
          <a:bodyPr wrap="square" rtlCol="0">
            <a:spAutoFit/>
          </a:bodyPr>
          <a:lstStyle/>
          <a:p>
            <a:pPr algn="ctr"/>
            <a:r>
              <a:rPr lang="en-US" sz="2400" dirty="0">
                <a:latin typeface="Kamerik205 8" panose="020B0803030600020004" pitchFamily="34" charset="0"/>
              </a:rPr>
              <a:t>Design workflows and orchestrate processes</a:t>
            </a:r>
          </a:p>
        </p:txBody>
      </p:sp>
    </p:spTree>
    <p:extLst>
      <p:ext uri="{BB962C8B-B14F-4D97-AF65-F5344CB8AC3E}">
        <p14:creationId xmlns:p14="http://schemas.microsoft.com/office/powerpoint/2010/main" val="2294924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par>
                          <p:cTn id="11" fill="hold">
                            <p:stCondLst>
                              <p:cond delay="500"/>
                            </p:stCondLst>
                            <p:childTnLst>
                              <p:par>
                                <p:cTn id="12" presetID="22" presetClass="entr" presetSubtype="8" fill="hold" grpId="0" nodeType="after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wipe(left)">
                                      <p:cBhvr>
                                        <p:cTn id="1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CB1405-A905-4AC8-8A43-0004350E880F}"/>
              </a:ext>
            </a:extLst>
          </p:cNvPr>
          <p:cNvSpPr>
            <a:spLocks noGrp="1"/>
          </p:cNvSpPr>
          <p:nvPr>
            <p:ph type="title"/>
          </p:nvPr>
        </p:nvSpPr>
        <p:spPr/>
        <p:txBody>
          <a:bodyPr/>
          <a:lstStyle/>
          <a:p>
            <a:r>
              <a:rPr lang="en-US" dirty="0"/>
              <a:t>Azure Serverless Offerings</a:t>
            </a:r>
          </a:p>
        </p:txBody>
      </p:sp>
      <p:pic>
        <p:nvPicPr>
          <p:cNvPr id="3" name="Picture 2">
            <a:extLst>
              <a:ext uri="{FF2B5EF4-FFF2-40B4-BE49-F238E27FC236}">
                <a16:creationId xmlns:a16="http://schemas.microsoft.com/office/drawing/2014/main" id="{4FAC0A6B-04A5-4516-8FE2-CC677F7C81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3891" y="1690688"/>
            <a:ext cx="2126164" cy="2107621"/>
          </a:xfrm>
          <a:prstGeom prst="rect">
            <a:avLst/>
          </a:prstGeom>
        </p:spPr>
      </p:pic>
      <p:pic>
        <p:nvPicPr>
          <p:cNvPr id="4" name="Picture 3">
            <a:extLst>
              <a:ext uri="{FF2B5EF4-FFF2-40B4-BE49-F238E27FC236}">
                <a16:creationId xmlns:a16="http://schemas.microsoft.com/office/drawing/2014/main" id="{F2EB846E-D275-415C-A554-618A2AE4C33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95746" y="1755243"/>
            <a:ext cx="2400507" cy="1979566"/>
          </a:xfrm>
          <a:prstGeom prst="rect">
            <a:avLst/>
          </a:prstGeom>
        </p:spPr>
      </p:pic>
      <p:pic>
        <p:nvPicPr>
          <p:cNvPr id="5" name="Picture 4">
            <a:extLst>
              <a:ext uri="{FF2B5EF4-FFF2-40B4-BE49-F238E27FC236}">
                <a16:creationId xmlns:a16="http://schemas.microsoft.com/office/drawing/2014/main" id="{2CF71005-9794-4990-8890-E94C4D4C979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91239" y="1563218"/>
            <a:ext cx="2362561" cy="2362561"/>
          </a:xfrm>
          <a:prstGeom prst="rect">
            <a:avLst/>
          </a:prstGeom>
        </p:spPr>
      </p:pic>
      <p:sp>
        <p:nvSpPr>
          <p:cNvPr id="6" name="TextBox 5">
            <a:extLst>
              <a:ext uri="{FF2B5EF4-FFF2-40B4-BE49-F238E27FC236}">
                <a16:creationId xmlns:a16="http://schemas.microsoft.com/office/drawing/2014/main" id="{0F29D5CA-E65F-4B3F-A6B7-18B45F731618}"/>
              </a:ext>
            </a:extLst>
          </p:cNvPr>
          <p:cNvSpPr txBox="1"/>
          <p:nvPr/>
        </p:nvSpPr>
        <p:spPr>
          <a:xfrm>
            <a:off x="913570" y="3925779"/>
            <a:ext cx="1446806" cy="369332"/>
          </a:xfrm>
          <a:prstGeom prst="rect">
            <a:avLst/>
          </a:prstGeom>
          <a:noFill/>
        </p:spPr>
        <p:txBody>
          <a:bodyPr wrap="none" rtlCol="0">
            <a:spAutoFit/>
          </a:bodyPr>
          <a:lstStyle/>
          <a:p>
            <a:r>
              <a:rPr lang="en-US" dirty="0">
                <a:latin typeface="Kamerik205 8" panose="020B0803030600020004" pitchFamily="34" charset="0"/>
              </a:rPr>
              <a:t>Event Grid</a:t>
            </a:r>
          </a:p>
        </p:txBody>
      </p:sp>
      <p:sp>
        <p:nvSpPr>
          <p:cNvPr id="7" name="TextBox 6">
            <a:extLst>
              <a:ext uri="{FF2B5EF4-FFF2-40B4-BE49-F238E27FC236}">
                <a16:creationId xmlns:a16="http://schemas.microsoft.com/office/drawing/2014/main" id="{F75DC9C2-E3DD-401B-B57C-90AC07DDCAFB}"/>
              </a:ext>
            </a:extLst>
          </p:cNvPr>
          <p:cNvSpPr txBox="1"/>
          <p:nvPr/>
        </p:nvSpPr>
        <p:spPr>
          <a:xfrm>
            <a:off x="5323447" y="3798309"/>
            <a:ext cx="1545103" cy="369332"/>
          </a:xfrm>
          <a:prstGeom prst="rect">
            <a:avLst/>
          </a:prstGeom>
          <a:noFill/>
        </p:spPr>
        <p:txBody>
          <a:bodyPr wrap="none" rtlCol="0">
            <a:spAutoFit/>
          </a:bodyPr>
          <a:lstStyle/>
          <a:p>
            <a:r>
              <a:rPr lang="en-US" dirty="0">
                <a:latin typeface="Kamerik205 8" panose="020B0803030600020004" pitchFamily="34" charset="0"/>
              </a:rPr>
              <a:t>Logic Apps</a:t>
            </a:r>
          </a:p>
        </p:txBody>
      </p:sp>
      <p:sp>
        <p:nvSpPr>
          <p:cNvPr id="8" name="TextBox 7">
            <a:extLst>
              <a:ext uri="{FF2B5EF4-FFF2-40B4-BE49-F238E27FC236}">
                <a16:creationId xmlns:a16="http://schemas.microsoft.com/office/drawing/2014/main" id="{1BDCDB97-2056-41CB-9469-8CF9CEF65A8F}"/>
              </a:ext>
            </a:extLst>
          </p:cNvPr>
          <p:cNvSpPr txBox="1"/>
          <p:nvPr/>
        </p:nvSpPr>
        <p:spPr>
          <a:xfrm>
            <a:off x="9483997" y="3781254"/>
            <a:ext cx="1377044" cy="369332"/>
          </a:xfrm>
          <a:prstGeom prst="rect">
            <a:avLst/>
          </a:prstGeom>
          <a:noFill/>
        </p:spPr>
        <p:txBody>
          <a:bodyPr wrap="none" rtlCol="0">
            <a:spAutoFit/>
          </a:bodyPr>
          <a:lstStyle/>
          <a:p>
            <a:r>
              <a:rPr lang="en-US" dirty="0">
                <a:latin typeface="Kamerik205 8" panose="020B0803030600020004" pitchFamily="34" charset="0"/>
              </a:rPr>
              <a:t>Functions</a:t>
            </a:r>
          </a:p>
        </p:txBody>
      </p:sp>
      <p:sp>
        <p:nvSpPr>
          <p:cNvPr id="9" name="TextBox 8">
            <a:extLst>
              <a:ext uri="{FF2B5EF4-FFF2-40B4-BE49-F238E27FC236}">
                <a16:creationId xmlns:a16="http://schemas.microsoft.com/office/drawing/2014/main" id="{30017538-0124-4055-B960-AF06BF594C32}"/>
              </a:ext>
            </a:extLst>
          </p:cNvPr>
          <p:cNvSpPr txBox="1"/>
          <p:nvPr/>
        </p:nvSpPr>
        <p:spPr>
          <a:xfrm>
            <a:off x="1936748" y="5123872"/>
            <a:ext cx="8318500" cy="461665"/>
          </a:xfrm>
          <a:prstGeom prst="rect">
            <a:avLst/>
          </a:prstGeom>
          <a:noFill/>
        </p:spPr>
        <p:txBody>
          <a:bodyPr wrap="square" rtlCol="0">
            <a:spAutoFit/>
          </a:bodyPr>
          <a:lstStyle/>
          <a:p>
            <a:pPr algn="ctr"/>
            <a:r>
              <a:rPr lang="en-US" sz="2400" dirty="0">
                <a:latin typeface="Kamerik205 8" panose="020B0803030600020004" pitchFamily="34" charset="0"/>
              </a:rPr>
              <a:t>Execute your code based on events you specify</a:t>
            </a:r>
          </a:p>
        </p:txBody>
      </p:sp>
    </p:spTree>
    <p:extLst>
      <p:ext uri="{BB962C8B-B14F-4D97-AF65-F5344CB8AC3E}">
        <p14:creationId xmlns:p14="http://schemas.microsoft.com/office/powerpoint/2010/main" val="3800752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par>
                          <p:cTn id="11" fill="hold">
                            <p:stCondLst>
                              <p:cond delay="500"/>
                            </p:stCondLst>
                            <p:childTnLst>
                              <p:par>
                                <p:cTn id="12" presetID="22" presetClass="entr" presetSubtype="8" fill="hold" grpId="0" nodeType="after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wipe(left)">
                                      <p:cBhvr>
                                        <p:cTn id="1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CB1405-A905-4AC8-8A43-0004350E880F}"/>
              </a:ext>
            </a:extLst>
          </p:cNvPr>
          <p:cNvSpPr>
            <a:spLocks noGrp="1"/>
          </p:cNvSpPr>
          <p:nvPr>
            <p:ph type="title"/>
          </p:nvPr>
        </p:nvSpPr>
        <p:spPr/>
        <p:txBody>
          <a:bodyPr/>
          <a:lstStyle/>
          <a:p>
            <a:r>
              <a:rPr lang="en-US" dirty="0"/>
              <a:t>Azure Serverless Offerings</a:t>
            </a:r>
          </a:p>
        </p:txBody>
      </p:sp>
      <p:pic>
        <p:nvPicPr>
          <p:cNvPr id="3" name="Picture 2">
            <a:extLst>
              <a:ext uri="{FF2B5EF4-FFF2-40B4-BE49-F238E27FC236}">
                <a16:creationId xmlns:a16="http://schemas.microsoft.com/office/drawing/2014/main" id="{4FAC0A6B-04A5-4516-8FE2-CC677F7C81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3891" y="1690688"/>
            <a:ext cx="2126164" cy="2107621"/>
          </a:xfrm>
          <a:prstGeom prst="rect">
            <a:avLst/>
          </a:prstGeom>
        </p:spPr>
      </p:pic>
      <p:pic>
        <p:nvPicPr>
          <p:cNvPr id="4" name="Picture 3">
            <a:extLst>
              <a:ext uri="{FF2B5EF4-FFF2-40B4-BE49-F238E27FC236}">
                <a16:creationId xmlns:a16="http://schemas.microsoft.com/office/drawing/2014/main" id="{F2EB846E-D275-415C-A554-618A2AE4C33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95746" y="1755243"/>
            <a:ext cx="2400507" cy="1979566"/>
          </a:xfrm>
          <a:prstGeom prst="rect">
            <a:avLst/>
          </a:prstGeom>
        </p:spPr>
      </p:pic>
      <p:pic>
        <p:nvPicPr>
          <p:cNvPr id="5" name="Picture 4">
            <a:extLst>
              <a:ext uri="{FF2B5EF4-FFF2-40B4-BE49-F238E27FC236}">
                <a16:creationId xmlns:a16="http://schemas.microsoft.com/office/drawing/2014/main" id="{2CF71005-9794-4990-8890-E94C4D4C979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91239" y="1563218"/>
            <a:ext cx="2362561" cy="2362561"/>
          </a:xfrm>
          <a:prstGeom prst="rect">
            <a:avLst/>
          </a:prstGeom>
        </p:spPr>
      </p:pic>
      <p:sp>
        <p:nvSpPr>
          <p:cNvPr id="6" name="TextBox 5">
            <a:extLst>
              <a:ext uri="{FF2B5EF4-FFF2-40B4-BE49-F238E27FC236}">
                <a16:creationId xmlns:a16="http://schemas.microsoft.com/office/drawing/2014/main" id="{0F29D5CA-E65F-4B3F-A6B7-18B45F731618}"/>
              </a:ext>
            </a:extLst>
          </p:cNvPr>
          <p:cNvSpPr txBox="1"/>
          <p:nvPr/>
        </p:nvSpPr>
        <p:spPr>
          <a:xfrm>
            <a:off x="913570" y="3925779"/>
            <a:ext cx="1446806" cy="369332"/>
          </a:xfrm>
          <a:prstGeom prst="rect">
            <a:avLst/>
          </a:prstGeom>
          <a:noFill/>
        </p:spPr>
        <p:txBody>
          <a:bodyPr wrap="none" rtlCol="0">
            <a:spAutoFit/>
          </a:bodyPr>
          <a:lstStyle/>
          <a:p>
            <a:r>
              <a:rPr lang="en-US" dirty="0">
                <a:latin typeface="Kamerik205 8" panose="020B0803030600020004" pitchFamily="34" charset="0"/>
              </a:rPr>
              <a:t>Event Grid</a:t>
            </a:r>
          </a:p>
        </p:txBody>
      </p:sp>
      <p:sp>
        <p:nvSpPr>
          <p:cNvPr id="7" name="TextBox 6">
            <a:extLst>
              <a:ext uri="{FF2B5EF4-FFF2-40B4-BE49-F238E27FC236}">
                <a16:creationId xmlns:a16="http://schemas.microsoft.com/office/drawing/2014/main" id="{F75DC9C2-E3DD-401B-B57C-90AC07DDCAFB}"/>
              </a:ext>
            </a:extLst>
          </p:cNvPr>
          <p:cNvSpPr txBox="1"/>
          <p:nvPr/>
        </p:nvSpPr>
        <p:spPr>
          <a:xfrm>
            <a:off x="5323447" y="3798309"/>
            <a:ext cx="1545103" cy="369332"/>
          </a:xfrm>
          <a:prstGeom prst="rect">
            <a:avLst/>
          </a:prstGeom>
          <a:noFill/>
        </p:spPr>
        <p:txBody>
          <a:bodyPr wrap="none" rtlCol="0">
            <a:spAutoFit/>
          </a:bodyPr>
          <a:lstStyle/>
          <a:p>
            <a:r>
              <a:rPr lang="en-US" dirty="0">
                <a:latin typeface="Kamerik205 8" panose="020B0803030600020004" pitchFamily="34" charset="0"/>
              </a:rPr>
              <a:t>Logic Apps</a:t>
            </a:r>
          </a:p>
        </p:txBody>
      </p:sp>
      <p:sp>
        <p:nvSpPr>
          <p:cNvPr id="8" name="TextBox 7">
            <a:extLst>
              <a:ext uri="{FF2B5EF4-FFF2-40B4-BE49-F238E27FC236}">
                <a16:creationId xmlns:a16="http://schemas.microsoft.com/office/drawing/2014/main" id="{1BDCDB97-2056-41CB-9469-8CF9CEF65A8F}"/>
              </a:ext>
            </a:extLst>
          </p:cNvPr>
          <p:cNvSpPr txBox="1"/>
          <p:nvPr/>
        </p:nvSpPr>
        <p:spPr>
          <a:xfrm>
            <a:off x="9483997" y="3781254"/>
            <a:ext cx="1377044" cy="369332"/>
          </a:xfrm>
          <a:prstGeom prst="rect">
            <a:avLst/>
          </a:prstGeom>
          <a:noFill/>
        </p:spPr>
        <p:txBody>
          <a:bodyPr wrap="none" rtlCol="0">
            <a:spAutoFit/>
          </a:bodyPr>
          <a:lstStyle/>
          <a:p>
            <a:r>
              <a:rPr lang="en-US" dirty="0">
                <a:latin typeface="Kamerik205 8" panose="020B0803030600020004" pitchFamily="34" charset="0"/>
              </a:rPr>
              <a:t>Functions</a:t>
            </a:r>
          </a:p>
        </p:txBody>
      </p:sp>
      <p:grpSp>
        <p:nvGrpSpPr>
          <p:cNvPr id="15" name="Group 14">
            <a:extLst>
              <a:ext uri="{FF2B5EF4-FFF2-40B4-BE49-F238E27FC236}">
                <a16:creationId xmlns:a16="http://schemas.microsoft.com/office/drawing/2014/main" id="{A2A739FD-239C-4E59-9860-1D47872B9E2A}"/>
              </a:ext>
            </a:extLst>
          </p:cNvPr>
          <p:cNvGrpSpPr/>
          <p:nvPr/>
        </p:nvGrpSpPr>
        <p:grpSpPr>
          <a:xfrm>
            <a:off x="156617" y="4609764"/>
            <a:ext cx="2395936" cy="1921394"/>
            <a:chOff x="156617" y="4609764"/>
            <a:chExt cx="2395936" cy="1921394"/>
          </a:xfrm>
        </p:grpSpPr>
        <p:sp>
          <p:nvSpPr>
            <p:cNvPr id="16" name="TextBox 15">
              <a:extLst>
                <a:ext uri="{FF2B5EF4-FFF2-40B4-BE49-F238E27FC236}">
                  <a16:creationId xmlns:a16="http://schemas.microsoft.com/office/drawing/2014/main" id="{0FEE043B-1240-4990-8BF9-73D3310A3225}"/>
                </a:ext>
              </a:extLst>
            </p:cNvPr>
            <p:cNvSpPr txBox="1"/>
            <p:nvPr/>
          </p:nvSpPr>
          <p:spPr>
            <a:xfrm>
              <a:off x="681869" y="6161826"/>
              <a:ext cx="1345433" cy="369332"/>
            </a:xfrm>
            <a:prstGeom prst="rect">
              <a:avLst/>
            </a:prstGeom>
            <a:noFill/>
          </p:spPr>
          <p:txBody>
            <a:bodyPr wrap="none" rtlCol="0">
              <a:spAutoFit/>
            </a:bodyPr>
            <a:lstStyle/>
            <a:p>
              <a:r>
                <a:rPr lang="en-US" dirty="0">
                  <a:latin typeface="Kamerik205 8" panose="020B0803030600020004" pitchFamily="34" charset="0"/>
                </a:rPr>
                <a:t>Database</a:t>
              </a:r>
            </a:p>
          </p:txBody>
        </p:sp>
        <p:pic>
          <p:nvPicPr>
            <p:cNvPr id="17" name="Picture 16">
              <a:extLst>
                <a:ext uri="{FF2B5EF4-FFF2-40B4-BE49-F238E27FC236}">
                  <a16:creationId xmlns:a16="http://schemas.microsoft.com/office/drawing/2014/main" id="{0AE12FEC-7203-4B82-BB96-FB0F8084049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6617" y="4609764"/>
              <a:ext cx="2395936" cy="1621677"/>
            </a:xfrm>
            <a:prstGeom prst="rect">
              <a:avLst/>
            </a:prstGeom>
          </p:spPr>
        </p:pic>
      </p:grpSp>
    </p:spTree>
    <p:extLst>
      <p:ext uri="{BB962C8B-B14F-4D97-AF65-F5344CB8AC3E}">
        <p14:creationId xmlns:p14="http://schemas.microsoft.com/office/powerpoint/2010/main" val="2529126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CB1405-A905-4AC8-8A43-0004350E880F}"/>
              </a:ext>
            </a:extLst>
          </p:cNvPr>
          <p:cNvSpPr>
            <a:spLocks noGrp="1"/>
          </p:cNvSpPr>
          <p:nvPr>
            <p:ph type="title"/>
          </p:nvPr>
        </p:nvSpPr>
        <p:spPr/>
        <p:txBody>
          <a:bodyPr/>
          <a:lstStyle/>
          <a:p>
            <a:r>
              <a:rPr lang="en-US" dirty="0"/>
              <a:t>Azure Serverless Offerings</a:t>
            </a:r>
          </a:p>
        </p:txBody>
      </p:sp>
      <p:pic>
        <p:nvPicPr>
          <p:cNvPr id="3" name="Picture 2">
            <a:extLst>
              <a:ext uri="{FF2B5EF4-FFF2-40B4-BE49-F238E27FC236}">
                <a16:creationId xmlns:a16="http://schemas.microsoft.com/office/drawing/2014/main" id="{4FAC0A6B-04A5-4516-8FE2-CC677F7C81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3891" y="1690688"/>
            <a:ext cx="2126164" cy="2107621"/>
          </a:xfrm>
          <a:prstGeom prst="rect">
            <a:avLst/>
          </a:prstGeom>
        </p:spPr>
      </p:pic>
      <p:pic>
        <p:nvPicPr>
          <p:cNvPr id="4" name="Picture 3">
            <a:extLst>
              <a:ext uri="{FF2B5EF4-FFF2-40B4-BE49-F238E27FC236}">
                <a16:creationId xmlns:a16="http://schemas.microsoft.com/office/drawing/2014/main" id="{F2EB846E-D275-415C-A554-618A2AE4C33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95746" y="1755243"/>
            <a:ext cx="2400507" cy="1979566"/>
          </a:xfrm>
          <a:prstGeom prst="rect">
            <a:avLst/>
          </a:prstGeom>
        </p:spPr>
      </p:pic>
      <p:pic>
        <p:nvPicPr>
          <p:cNvPr id="5" name="Picture 4">
            <a:extLst>
              <a:ext uri="{FF2B5EF4-FFF2-40B4-BE49-F238E27FC236}">
                <a16:creationId xmlns:a16="http://schemas.microsoft.com/office/drawing/2014/main" id="{2CF71005-9794-4990-8890-E94C4D4C979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91239" y="1563218"/>
            <a:ext cx="2362561" cy="2362561"/>
          </a:xfrm>
          <a:prstGeom prst="rect">
            <a:avLst/>
          </a:prstGeom>
        </p:spPr>
      </p:pic>
      <p:sp>
        <p:nvSpPr>
          <p:cNvPr id="6" name="TextBox 5">
            <a:extLst>
              <a:ext uri="{FF2B5EF4-FFF2-40B4-BE49-F238E27FC236}">
                <a16:creationId xmlns:a16="http://schemas.microsoft.com/office/drawing/2014/main" id="{0F29D5CA-E65F-4B3F-A6B7-18B45F731618}"/>
              </a:ext>
            </a:extLst>
          </p:cNvPr>
          <p:cNvSpPr txBox="1"/>
          <p:nvPr/>
        </p:nvSpPr>
        <p:spPr>
          <a:xfrm>
            <a:off x="913570" y="3925779"/>
            <a:ext cx="1446806" cy="369332"/>
          </a:xfrm>
          <a:prstGeom prst="rect">
            <a:avLst/>
          </a:prstGeom>
          <a:noFill/>
        </p:spPr>
        <p:txBody>
          <a:bodyPr wrap="none" rtlCol="0">
            <a:spAutoFit/>
          </a:bodyPr>
          <a:lstStyle/>
          <a:p>
            <a:r>
              <a:rPr lang="en-US" dirty="0">
                <a:latin typeface="Kamerik205 8" panose="020B0803030600020004" pitchFamily="34" charset="0"/>
              </a:rPr>
              <a:t>Event Grid</a:t>
            </a:r>
          </a:p>
        </p:txBody>
      </p:sp>
      <p:sp>
        <p:nvSpPr>
          <p:cNvPr id="7" name="TextBox 6">
            <a:extLst>
              <a:ext uri="{FF2B5EF4-FFF2-40B4-BE49-F238E27FC236}">
                <a16:creationId xmlns:a16="http://schemas.microsoft.com/office/drawing/2014/main" id="{F75DC9C2-E3DD-401B-B57C-90AC07DDCAFB}"/>
              </a:ext>
            </a:extLst>
          </p:cNvPr>
          <p:cNvSpPr txBox="1"/>
          <p:nvPr/>
        </p:nvSpPr>
        <p:spPr>
          <a:xfrm>
            <a:off x="5323447" y="3798309"/>
            <a:ext cx="1545103" cy="369332"/>
          </a:xfrm>
          <a:prstGeom prst="rect">
            <a:avLst/>
          </a:prstGeom>
          <a:noFill/>
        </p:spPr>
        <p:txBody>
          <a:bodyPr wrap="none" rtlCol="0">
            <a:spAutoFit/>
          </a:bodyPr>
          <a:lstStyle/>
          <a:p>
            <a:r>
              <a:rPr lang="en-US" dirty="0">
                <a:latin typeface="Kamerik205 8" panose="020B0803030600020004" pitchFamily="34" charset="0"/>
              </a:rPr>
              <a:t>Logic Apps</a:t>
            </a:r>
          </a:p>
        </p:txBody>
      </p:sp>
      <p:sp>
        <p:nvSpPr>
          <p:cNvPr id="8" name="TextBox 7">
            <a:extLst>
              <a:ext uri="{FF2B5EF4-FFF2-40B4-BE49-F238E27FC236}">
                <a16:creationId xmlns:a16="http://schemas.microsoft.com/office/drawing/2014/main" id="{1BDCDB97-2056-41CB-9469-8CF9CEF65A8F}"/>
              </a:ext>
            </a:extLst>
          </p:cNvPr>
          <p:cNvSpPr txBox="1"/>
          <p:nvPr/>
        </p:nvSpPr>
        <p:spPr>
          <a:xfrm>
            <a:off x="9483997" y="3781254"/>
            <a:ext cx="1377044" cy="369332"/>
          </a:xfrm>
          <a:prstGeom prst="rect">
            <a:avLst/>
          </a:prstGeom>
          <a:noFill/>
        </p:spPr>
        <p:txBody>
          <a:bodyPr wrap="none" rtlCol="0">
            <a:spAutoFit/>
          </a:bodyPr>
          <a:lstStyle/>
          <a:p>
            <a:r>
              <a:rPr lang="en-US" dirty="0">
                <a:latin typeface="Kamerik205 8" panose="020B0803030600020004" pitchFamily="34" charset="0"/>
              </a:rPr>
              <a:t>Functions</a:t>
            </a:r>
          </a:p>
        </p:txBody>
      </p:sp>
      <p:grpSp>
        <p:nvGrpSpPr>
          <p:cNvPr id="18" name="Group 17">
            <a:extLst>
              <a:ext uri="{FF2B5EF4-FFF2-40B4-BE49-F238E27FC236}">
                <a16:creationId xmlns:a16="http://schemas.microsoft.com/office/drawing/2014/main" id="{7E1B0F7F-771D-4128-998B-A1AE628C49CB}"/>
              </a:ext>
            </a:extLst>
          </p:cNvPr>
          <p:cNvGrpSpPr/>
          <p:nvPr/>
        </p:nvGrpSpPr>
        <p:grpSpPr>
          <a:xfrm>
            <a:off x="3356017" y="4832005"/>
            <a:ext cx="1287321" cy="1699153"/>
            <a:chOff x="3356017" y="4832005"/>
            <a:chExt cx="1287321" cy="1699153"/>
          </a:xfrm>
        </p:grpSpPr>
        <p:pic>
          <p:nvPicPr>
            <p:cNvPr id="21" name="Picture 20">
              <a:extLst>
                <a:ext uri="{FF2B5EF4-FFF2-40B4-BE49-F238E27FC236}">
                  <a16:creationId xmlns:a16="http://schemas.microsoft.com/office/drawing/2014/main" id="{A7BBCC2B-8523-47AC-8E55-1C3493CD85B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56017" y="4832005"/>
              <a:ext cx="1287321" cy="1116815"/>
            </a:xfrm>
            <a:prstGeom prst="rect">
              <a:avLst/>
            </a:prstGeom>
          </p:spPr>
        </p:pic>
        <p:sp>
          <p:nvSpPr>
            <p:cNvPr id="22" name="TextBox 21">
              <a:extLst>
                <a:ext uri="{FF2B5EF4-FFF2-40B4-BE49-F238E27FC236}">
                  <a16:creationId xmlns:a16="http://schemas.microsoft.com/office/drawing/2014/main" id="{44C89396-CCA8-46B0-AFBC-6380FE28F1F1}"/>
                </a:ext>
              </a:extLst>
            </p:cNvPr>
            <p:cNvSpPr txBox="1"/>
            <p:nvPr/>
          </p:nvSpPr>
          <p:spPr>
            <a:xfrm>
              <a:off x="3442537" y="6161826"/>
              <a:ext cx="1114279" cy="369332"/>
            </a:xfrm>
            <a:prstGeom prst="rect">
              <a:avLst/>
            </a:prstGeom>
            <a:noFill/>
          </p:spPr>
          <p:txBody>
            <a:bodyPr wrap="none" rtlCol="0">
              <a:spAutoFit/>
            </a:bodyPr>
            <a:lstStyle/>
            <a:p>
              <a:r>
                <a:rPr lang="en-US" dirty="0">
                  <a:latin typeface="Kamerik205 8" panose="020B0803030600020004" pitchFamily="34" charset="0"/>
                </a:rPr>
                <a:t>Storage</a:t>
              </a:r>
            </a:p>
          </p:txBody>
        </p:sp>
      </p:grpSp>
      <p:grpSp>
        <p:nvGrpSpPr>
          <p:cNvPr id="23" name="Group 22">
            <a:extLst>
              <a:ext uri="{FF2B5EF4-FFF2-40B4-BE49-F238E27FC236}">
                <a16:creationId xmlns:a16="http://schemas.microsoft.com/office/drawing/2014/main" id="{B60C6652-342A-4F51-B289-B9162AB04386}"/>
              </a:ext>
            </a:extLst>
          </p:cNvPr>
          <p:cNvGrpSpPr/>
          <p:nvPr/>
        </p:nvGrpSpPr>
        <p:grpSpPr>
          <a:xfrm>
            <a:off x="156617" y="4609764"/>
            <a:ext cx="2395936" cy="1921394"/>
            <a:chOff x="156617" y="4609764"/>
            <a:chExt cx="2395936" cy="1921394"/>
          </a:xfrm>
        </p:grpSpPr>
        <p:sp>
          <p:nvSpPr>
            <p:cNvPr id="24" name="TextBox 23">
              <a:extLst>
                <a:ext uri="{FF2B5EF4-FFF2-40B4-BE49-F238E27FC236}">
                  <a16:creationId xmlns:a16="http://schemas.microsoft.com/office/drawing/2014/main" id="{7E7FA7DF-310F-493E-B544-E0052B4E863A}"/>
                </a:ext>
              </a:extLst>
            </p:cNvPr>
            <p:cNvSpPr txBox="1"/>
            <p:nvPr/>
          </p:nvSpPr>
          <p:spPr>
            <a:xfrm>
              <a:off x="681869" y="6161826"/>
              <a:ext cx="1345433" cy="369332"/>
            </a:xfrm>
            <a:prstGeom prst="rect">
              <a:avLst/>
            </a:prstGeom>
            <a:noFill/>
          </p:spPr>
          <p:txBody>
            <a:bodyPr wrap="none" rtlCol="0">
              <a:spAutoFit/>
            </a:bodyPr>
            <a:lstStyle/>
            <a:p>
              <a:r>
                <a:rPr lang="en-US" dirty="0">
                  <a:latin typeface="Kamerik205 8" panose="020B0803030600020004" pitchFamily="34" charset="0"/>
                </a:rPr>
                <a:t>Database</a:t>
              </a:r>
            </a:p>
          </p:txBody>
        </p:sp>
        <p:pic>
          <p:nvPicPr>
            <p:cNvPr id="25" name="Picture 24">
              <a:extLst>
                <a:ext uri="{FF2B5EF4-FFF2-40B4-BE49-F238E27FC236}">
                  <a16:creationId xmlns:a16="http://schemas.microsoft.com/office/drawing/2014/main" id="{FF84BC37-E9FA-4233-B856-702DBC4CA7A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6617" y="4609764"/>
              <a:ext cx="2395936" cy="1621677"/>
            </a:xfrm>
            <a:prstGeom prst="rect">
              <a:avLst/>
            </a:prstGeom>
          </p:spPr>
        </p:pic>
      </p:grpSp>
    </p:spTree>
    <p:extLst>
      <p:ext uri="{BB962C8B-B14F-4D97-AF65-F5344CB8AC3E}">
        <p14:creationId xmlns:p14="http://schemas.microsoft.com/office/powerpoint/2010/main" val="1028749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CB1405-A905-4AC8-8A43-0004350E880F}"/>
              </a:ext>
            </a:extLst>
          </p:cNvPr>
          <p:cNvSpPr>
            <a:spLocks noGrp="1"/>
          </p:cNvSpPr>
          <p:nvPr>
            <p:ph type="title"/>
          </p:nvPr>
        </p:nvSpPr>
        <p:spPr/>
        <p:txBody>
          <a:bodyPr/>
          <a:lstStyle/>
          <a:p>
            <a:r>
              <a:rPr lang="en-US" dirty="0"/>
              <a:t>Azure Serverless Offerings</a:t>
            </a:r>
          </a:p>
        </p:txBody>
      </p:sp>
      <p:pic>
        <p:nvPicPr>
          <p:cNvPr id="3" name="Picture 2">
            <a:extLst>
              <a:ext uri="{FF2B5EF4-FFF2-40B4-BE49-F238E27FC236}">
                <a16:creationId xmlns:a16="http://schemas.microsoft.com/office/drawing/2014/main" id="{4FAC0A6B-04A5-4516-8FE2-CC677F7C81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3891" y="1690688"/>
            <a:ext cx="2126164" cy="2107621"/>
          </a:xfrm>
          <a:prstGeom prst="rect">
            <a:avLst/>
          </a:prstGeom>
        </p:spPr>
      </p:pic>
      <p:pic>
        <p:nvPicPr>
          <p:cNvPr id="4" name="Picture 3">
            <a:extLst>
              <a:ext uri="{FF2B5EF4-FFF2-40B4-BE49-F238E27FC236}">
                <a16:creationId xmlns:a16="http://schemas.microsoft.com/office/drawing/2014/main" id="{F2EB846E-D275-415C-A554-618A2AE4C33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95746" y="1755243"/>
            <a:ext cx="2400507" cy="1979566"/>
          </a:xfrm>
          <a:prstGeom prst="rect">
            <a:avLst/>
          </a:prstGeom>
        </p:spPr>
      </p:pic>
      <p:pic>
        <p:nvPicPr>
          <p:cNvPr id="5" name="Picture 4">
            <a:extLst>
              <a:ext uri="{FF2B5EF4-FFF2-40B4-BE49-F238E27FC236}">
                <a16:creationId xmlns:a16="http://schemas.microsoft.com/office/drawing/2014/main" id="{2CF71005-9794-4990-8890-E94C4D4C979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91239" y="1563218"/>
            <a:ext cx="2362561" cy="2362561"/>
          </a:xfrm>
          <a:prstGeom prst="rect">
            <a:avLst/>
          </a:prstGeom>
        </p:spPr>
      </p:pic>
      <p:sp>
        <p:nvSpPr>
          <p:cNvPr id="6" name="TextBox 5">
            <a:extLst>
              <a:ext uri="{FF2B5EF4-FFF2-40B4-BE49-F238E27FC236}">
                <a16:creationId xmlns:a16="http://schemas.microsoft.com/office/drawing/2014/main" id="{0F29D5CA-E65F-4B3F-A6B7-18B45F731618}"/>
              </a:ext>
            </a:extLst>
          </p:cNvPr>
          <p:cNvSpPr txBox="1"/>
          <p:nvPr/>
        </p:nvSpPr>
        <p:spPr>
          <a:xfrm>
            <a:off x="913570" y="3925779"/>
            <a:ext cx="1446806" cy="369332"/>
          </a:xfrm>
          <a:prstGeom prst="rect">
            <a:avLst/>
          </a:prstGeom>
          <a:noFill/>
        </p:spPr>
        <p:txBody>
          <a:bodyPr wrap="none" rtlCol="0">
            <a:spAutoFit/>
          </a:bodyPr>
          <a:lstStyle/>
          <a:p>
            <a:r>
              <a:rPr lang="en-US" dirty="0">
                <a:latin typeface="Kamerik205 8" panose="020B0803030600020004" pitchFamily="34" charset="0"/>
              </a:rPr>
              <a:t>Event Grid</a:t>
            </a:r>
          </a:p>
        </p:txBody>
      </p:sp>
      <p:sp>
        <p:nvSpPr>
          <p:cNvPr id="7" name="TextBox 6">
            <a:extLst>
              <a:ext uri="{FF2B5EF4-FFF2-40B4-BE49-F238E27FC236}">
                <a16:creationId xmlns:a16="http://schemas.microsoft.com/office/drawing/2014/main" id="{F75DC9C2-E3DD-401B-B57C-90AC07DDCAFB}"/>
              </a:ext>
            </a:extLst>
          </p:cNvPr>
          <p:cNvSpPr txBox="1"/>
          <p:nvPr/>
        </p:nvSpPr>
        <p:spPr>
          <a:xfrm>
            <a:off x="5323447" y="3798309"/>
            <a:ext cx="1545103" cy="369332"/>
          </a:xfrm>
          <a:prstGeom prst="rect">
            <a:avLst/>
          </a:prstGeom>
          <a:noFill/>
        </p:spPr>
        <p:txBody>
          <a:bodyPr wrap="none" rtlCol="0">
            <a:spAutoFit/>
          </a:bodyPr>
          <a:lstStyle/>
          <a:p>
            <a:r>
              <a:rPr lang="en-US" dirty="0">
                <a:latin typeface="Kamerik205 8" panose="020B0803030600020004" pitchFamily="34" charset="0"/>
              </a:rPr>
              <a:t>Logic Apps</a:t>
            </a:r>
          </a:p>
        </p:txBody>
      </p:sp>
      <p:sp>
        <p:nvSpPr>
          <p:cNvPr id="8" name="TextBox 7">
            <a:extLst>
              <a:ext uri="{FF2B5EF4-FFF2-40B4-BE49-F238E27FC236}">
                <a16:creationId xmlns:a16="http://schemas.microsoft.com/office/drawing/2014/main" id="{1BDCDB97-2056-41CB-9469-8CF9CEF65A8F}"/>
              </a:ext>
            </a:extLst>
          </p:cNvPr>
          <p:cNvSpPr txBox="1"/>
          <p:nvPr/>
        </p:nvSpPr>
        <p:spPr>
          <a:xfrm>
            <a:off x="9483997" y="3781254"/>
            <a:ext cx="1377044" cy="369332"/>
          </a:xfrm>
          <a:prstGeom prst="rect">
            <a:avLst/>
          </a:prstGeom>
          <a:noFill/>
        </p:spPr>
        <p:txBody>
          <a:bodyPr wrap="none" rtlCol="0">
            <a:spAutoFit/>
          </a:bodyPr>
          <a:lstStyle/>
          <a:p>
            <a:r>
              <a:rPr lang="en-US" dirty="0">
                <a:latin typeface="Kamerik205 8" panose="020B0803030600020004" pitchFamily="34" charset="0"/>
              </a:rPr>
              <a:t>Functions</a:t>
            </a:r>
          </a:p>
        </p:txBody>
      </p:sp>
      <p:grpSp>
        <p:nvGrpSpPr>
          <p:cNvPr id="22" name="Group 21">
            <a:extLst>
              <a:ext uri="{FF2B5EF4-FFF2-40B4-BE49-F238E27FC236}">
                <a16:creationId xmlns:a16="http://schemas.microsoft.com/office/drawing/2014/main" id="{1BFFB32A-9844-4B42-8D9D-415DDD629A29}"/>
              </a:ext>
            </a:extLst>
          </p:cNvPr>
          <p:cNvGrpSpPr/>
          <p:nvPr/>
        </p:nvGrpSpPr>
        <p:grpSpPr>
          <a:xfrm>
            <a:off x="3356017" y="4832005"/>
            <a:ext cx="1287321" cy="1699153"/>
            <a:chOff x="3356017" y="4832005"/>
            <a:chExt cx="1287321" cy="1699153"/>
          </a:xfrm>
        </p:grpSpPr>
        <p:pic>
          <p:nvPicPr>
            <p:cNvPr id="23" name="Picture 22">
              <a:extLst>
                <a:ext uri="{FF2B5EF4-FFF2-40B4-BE49-F238E27FC236}">
                  <a16:creationId xmlns:a16="http://schemas.microsoft.com/office/drawing/2014/main" id="{A6B8DFF5-29A9-4CF4-8377-C4E74902766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56017" y="4832005"/>
              <a:ext cx="1287321" cy="1116815"/>
            </a:xfrm>
            <a:prstGeom prst="rect">
              <a:avLst/>
            </a:prstGeom>
          </p:spPr>
        </p:pic>
        <p:sp>
          <p:nvSpPr>
            <p:cNvPr id="24" name="TextBox 23">
              <a:extLst>
                <a:ext uri="{FF2B5EF4-FFF2-40B4-BE49-F238E27FC236}">
                  <a16:creationId xmlns:a16="http://schemas.microsoft.com/office/drawing/2014/main" id="{0A8C0894-B6A4-4D77-9A77-6F80EB3F9C91}"/>
                </a:ext>
              </a:extLst>
            </p:cNvPr>
            <p:cNvSpPr txBox="1"/>
            <p:nvPr/>
          </p:nvSpPr>
          <p:spPr>
            <a:xfrm>
              <a:off x="3442537" y="6161826"/>
              <a:ext cx="1114279" cy="369332"/>
            </a:xfrm>
            <a:prstGeom prst="rect">
              <a:avLst/>
            </a:prstGeom>
            <a:noFill/>
          </p:spPr>
          <p:txBody>
            <a:bodyPr wrap="none" rtlCol="0">
              <a:spAutoFit/>
            </a:bodyPr>
            <a:lstStyle/>
            <a:p>
              <a:r>
                <a:rPr lang="en-US" dirty="0">
                  <a:latin typeface="Kamerik205 8" panose="020B0803030600020004" pitchFamily="34" charset="0"/>
                </a:rPr>
                <a:t>Storage</a:t>
              </a:r>
            </a:p>
          </p:txBody>
        </p:sp>
      </p:grpSp>
      <p:grpSp>
        <p:nvGrpSpPr>
          <p:cNvPr id="34" name="Group 33">
            <a:extLst>
              <a:ext uri="{FF2B5EF4-FFF2-40B4-BE49-F238E27FC236}">
                <a16:creationId xmlns:a16="http://schemas.microsoft.com/office/drawing/2014/main" id="{A2DEF110-FD65-4F34-A819-3BD4FE125ADF}"/>
              </a:ext>
            </a:extLst>
          </p:cNvPr>
          <p:cNvGrpSpPr/>
          <p:nvPr/>
        </p:nvGrpSpPr>
        <p:grpSpPr>
          <a:xfrm>
            <a:off x="156617" y="4609764"/>
            <a:ext cx="2395936" cy="1921394"/>
            <a:chOff x="156617" y="4609764"/>
            <a:chExt cx="2395936" cy="1921394"/>
          </a:xfrm>
        </p:grpSpPr>
        <p:sp>
          <p:nvSpPr>
            <p:cNvPr id="35" name="TextBox 34">
              <a:extLst>
                <a:ext uri="{FF2B5EF4-FFF2-40B4-BE49-F238E27FC236}">
                  <a16:creationId xmlns:a16="http://schemas.microsoft.com/office/drawing/2014/main" id="{C7B0A58B-7F87-4804-AE84-7FDAF15F6D82}"/>
                </a:ext>
              </a:extLst>
            </p:cNvPr>
            <p:cNvSpPr txBox="1"/>
            <p:nvPr/>
          </p:nvSpPr>
          <p:spPr>
            <a:xfrm>
              <a:off x="681869" y="6161826"/>
              <a:ext cx="1345433" cy="369332"/>
            </a:xfrm>
            <a:prstGeom prst="rect">
              <a:avLst/>
            </a:prstGeom>
            <a:noFill/>
          </p:spPr>
          <p:txBody>
            <a:bodyPr wrap="none" rtlCol="0">
              <a:spAutoFit/>
            </a:bodyPr>
            <a:lstStyle/>
            <a:p>
              <a:r>
                <a:rPr lang="en-US" dirty="0">
                  <a:latin typeface="Kamerik205 8" panose="020B0803030600020004" pitchFamily="34" charset="0"/>
                </a:rPr>
                <a:t>Database</a:t>
              </a:r>
            </a:p>
          </p:txBody>
        </p:sp>
        <p:pic>
          <p:nvPicPr>
            <p:cNvPr id="36" name="Picture 35">
              <a:extLst>
                <a:ext uri="{FF2B5EF4-FFF2-40B4-BE49-F238E27FC236}">
                  <a16:creationId xmlns:a16="http://schemas.microsoft.com/office/drawing/2014/main" id="{AA770CFC-FF46-4765-A210-B30D62C8583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6617" y="4609764"/>
              <a:ext cx="2395936" cy="1621677"/>
            </a:xfrm>
            <a:prstGeom prst="rect">
              <a:avLst/>
            </a:prstGeom>
          </p:spPr>
        </p:pic>
      </p:grpSp>
      <p:grpSp>
        <p:nvGrpSpPr>
          <p:cNvPr id="37" name="Group 36">
            <a:extLst>
              <a:ext uri="{FF2B5EF4-FFF2-40B4-BE49-F238E27FC236}">
                <a16:creationId xmlns:a16="http://schemas.microsoft.com/office/drawing/2014/main" id="{71DD486B-516C-4AC0-8AAF-46CDC930205F}"/>
              </a:ext>
            </a:extLst>
          </p:cNvPr>
          <p:cNvGrpSpPr/>
          <p:nvPr/>
        </p:nvGrpSpPr>
        <p:grpSpPr>
          <a:xfrm>
            <a:off x="5140480" y="4686928"/>
            <a:ext cx="1180131" cy="1855396"/>
            <a:chOff x="5140480" y="4686928"/>
            <a:chExt cx="1180131" cy="1855396"/>
          </a:xfrm>
        </p:grpSpPr>
        <p:pic>
          <p:nvPicPr>
            <p:cNvPr id="38" name="Picture 37">
              <a:extLst>
                <a:ext uri="{FF2B5EF4-FFF2-40B4-BE49-F238E27FC236}">
                  <a16:creationId xmlns:a16="http://schemas.microsoft.com/office/drawing/2014/main" id="{68BF078D-CA20-4375-83B3-F2A4D109964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152645" y="4686928"/>
              <a:ext cx="1167966" cy="1321422"/>
            </a:xfrm>
            <a:prstGeom prst="rect">
              <a:avLst/>
            </a:prstGeom>
          </p:spPr>
        </p:pic>
        <p:sp>
          <p:nvSpPr>
            <p:cNvPr id="39" name="TextBox 38">
              <a:extLst>
                <a:ext uri="{FF2B5EF4-FFF2-40B4-BE49-F238E27FC236}">
                  <a16:creationId xmlns:a16="http://schemas.microsoft.com/office/drawing/2014/main" id="{FB2E6D4F-57A5-416F-B42C-DC7E1D0EF992}"/>
                </a:ext>
              </a:extLst>
            </p:cNvPr>
            <p:cNvSpPr txBox="1"/>
            <p:nvPr/>
          </p:nvSpPr>
          <p:spPr>
            <a:xfrm>
              <a:off x="5140480" y="6172992"/>
              <a:ext cx="1180131" cy="369332"/>
            </a:xfrm>
            <a:prstGeom prst="rect">
              <a:avLst/>
            </a:prstGeom>
            <a:noFill/>
          </p:spPr>
          <p:txBody>
            <a:bodyPr wrap="none" rtlCol="0">
              <a:spAutoFit/>
            </a:bodyPr>
            <a:lstStyle/>
            <a:p>
              <a:r>
                <a:rPr lang="en-US" dirty="0">
                  <a:latin typeface="Kamerik205 8" panose="020B0803030600020004" pitchFamily="34" charset="0"/>
                </a:rPr>
                <a:t>Security</a:t>
              </a:r>
            </a:p>
          </p:txBody>
        </p:sp>
      </p:grpSp>
    </p:spTree>
    <p:extLst>
      <p:ext uri="{BB962C8B-B14F-4D97-AF65-F5344CB8AC3E}">
        <p14:creationId xmlns:p14="http://schemas.microsoft.com/office/powerpoint/2010/main" val="2962591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CB1405-A905-4AC8-8A43-0004350E880F}"/>
              </a:ext>
            </a:extLst>
          </p:cNvPr>
          <p:cNvSpPr>
            <a:spLocks noGrp="1"/>
          </p:cNvSpPr>
          <p:nvPr>
            <p:ph type="title"/>
          </p:nvPr>
        </p:nvSpPr>
        <p:spPr/>
        <p:txBody>
          <a:bodyPr/>
          <a:lstStyle/>
          <a:p>
            <a:r>
              <a:rPr lang="en-US" dirty="0"/>
              <a:t>Azure Serverless Offerings</a:t>
            </a:r>
          </a:p>
        </p:txBody>
      </p:sp>
      <p:pic>
        <p:nvPicPr>
          <p:cNvPr id="3" name="Picture 2">
            <a:extLst>
              <a:ext uri="{FF2B5EF4-FFF2-40B4-BE49-F238E27FC236}">
                <a16:creationId xmlns:a16="http://schemas.microsoft.com/office/drawing/2014/main" id="{4FAC0A6B-04A5-4516-8FE2-CC677F7C81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3891" y="1690688"/>
            <a:ext cx="2126164" cy="2107621"/>
          </a:xfrm>
          <a:prstGeom prst="rect">
            <a:avLst/>
          </a:prstGeom>
        </p:spPr>
      </p:pic>
      <p:pic>
        <p:nvPicPr>
          <p:cNvPr id="4" name="Picture 3">
            <a:extLst>
              <a:ext uri="{FF2B5EF4-FFF2-40B4-BE49-F238E27FC236}">
                <a16:creationId xmlns:a16="http://schemas.microsoft.com/office/drawing/2014/main" id="{F2EB846E-D275-415C-A554-618A2AE4C33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95746" y="1755243"/>
            <a:ext cx="2400507" cy="1979566"/>
          </a:xfrm>
          <a:prstGeom prst="rect">
            <a:avLst/>
          </a:prstGeom>
        </p:spPr>
      </p:pic>
      <p:pic>
        <p:nvPicPr>
          <p:cNvPr id="5" name="Picture 4">
            <a:extLst>
              <a:ext uri="{FF2B5EF4-FFF2-40B4-BE49-F238E27FC236}">
                <a16:creationId xmlns:a16="http://schemas.microsoft.com/office/drawing/2014/main" id="{2CF71005-9794-4990-8890-E94C4D4C979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91239" y="1563218"/>
            <a:ext cx="2362561" cy="2362561"/>
          </a:xfrm>
          <a:prstGeom prst="rect">
            <a:avLst/>
          </a:prstGeom>
        </p:spPr>
      </p:pic>
      <p:sp>
        <p:nvSpPr>
          <p:cNvPr id="6" name="TextBox 5">
            <a:extLst>
              <a:ext uri="{FF2B5EF4-FFF2-40B4-BE49-F238E27FC236}">
                <a16:creationId xmlns:a16="http://schemas.microsoft.com/office/drawing/2014/main" id="{0F29D5CA-E65F-4B3F-A6B7-18B45F731618}"/>
              </a:ext>
            </a:extLst>
          </p:cNvPr>
          <p:cNvSpPr txBox="1"/>
          <p:nvPr/>
        </p:nvSpPr>
        <p:spPr>
          <a:xfrm>
            <a:off x="913570" y="3925779"/>
            <a:ext cx="1446806" cy="369332"/>
          </a:xfrm>
          <a:prstGeom prst="rect">
            <a:avLst/>
          </a:prstGeom>
          <a:noFill/>
        </p:spPr>
        <p:txBody>
          <a:bodyPr wrap="none" rtlCol="0">
            <a:spAutoFit/>
          </a:bodyPr>
          <a:lstStyle/>
          <a:p>
            <a:r>
              <a:rPr lang="en-US" dirty="0">
                <a:latin typeface="Kamerik205 8" panose="020B0803030600020004" pitchFamily="34" charset="0"/>
              </a:rPr>
              <a:t>Event Grid</a:t>
            </a:r>
          </a:p>
        </p:txBody>
      </p:sp>
      <p:sp>
        <p:nvSpPr>
          <p:cNvPr id="7" name="TextBox 6">
            <a:extLst>
              <a:ext uri="{FF2B5EF4-FFF2-40B4-BE49-F238E27FC236}">
                <a16:creationId xmlns:a16="http://schemas.microsoft.com/office/drawing/2014/main" id="{F75DC9C2-E3DD-401B-B57C-90AC07DDCAFB}"/>
              </a:ext>
            </a:extLst>
          </p:cNvPr>
          <p:cNvSpPr txBox="1"/>
          <p:nvPr/>
        </p:nvSpPr>
        <p:spPr>
          <a:xfrm>
            <a:off x="5323447" y="3798309"/>
            <a:ext cx="1545103" cy="369332"/>
          </a:xfrm>
          <a:prstGeom prst="rect">
            <a:avLst/>
          </a:prstGeom>
          <a:noFill/>
        </p:spPr>
        <p:txBody>
          <a:bodyPr wrap="none" rtlCol="0">
            <a:spAutoFit/>
          </a:bodyPr>
          <a:lstStyle/>
          <a:p>
            <a:r>
              <a:rPr lang="en-US" dirty="0">
                <a:latin typeface="Kamerik205 8" panose="020B0803030600020004" pitchFamily="34" charset="0"/>
              </a:rPr>
              <a:t>Logic Apps</a:t>
            </a:r>
          </a:p>
        </p:txBody>
      </p:sp>
      <p:sp>
        <p:nvSpPr>
          <p:cNvPr id="8" name="TextBox 7">
            <a:extLst>
              <a:ext uri="{FF2B5EF4-FFF2-40B4-BE49-F238E27FC236}">
                <a16:creationId xmlns:a16="http://schemas.microsoft.com/office/drawing/2014/main" id="{1BDCDB97-2056-41CB-9469-8CF9CEF65A8F}"/>
              </a:ext>
            </a:extLst>
          </p:cNvPr>
          <p:cNvSpPr txBox="1"/>
          <p:nvPr/>
        </p:nvSpPr>
        <p:spPr>
          <a:xfrm>
            <a:off x="9483997" y="3781254"/>
            <a:ext cx="1377044" cy="369332"/>
          </a:xfrm>
          <a:prstGeom prst="rect">
            <a:avLst/>
          </a:prstGeom>
          <a:noFill/>
        </p:spPr>
        <p:txBody>
          <a:bodyPr wrap="none" rtlCol="0">
            <a:spAutoFit/>
          </a:bodyPr>
          <a:lstStyle/>
          <a:p>
            <a:r>
              <a:rPr lang="en-US" dirty="0">
                <a:latin typeface="Kamerik205 8" panose="020B0803030600020004" pitchFamily="34" charset="0"/>
              </a:rPr>
              <a:t>Functions</a:t>
            </a:r>
          </a:p>
        </p:txBody>
      </p:sp>
      <p:grpSp>
        <p:nvGrpSpPr>
          <p:cNvPr id="24" name="Group 23">
            <a:extLst>
              <a:ext uri="{FF2B5EF4-FFF2-40B4-BE49-F238E27FC236}">
                <a16:creationId xmlns:a16="http://schemas.microsoft.com/office/drawing/2014/main" id="{F24694AD-6B16-42DB-97D2-80A203A2FB90}"/>
              </a:ext>
            </a:extLst>
          </p:cNvPr>
          <p:cNvGrpSpPr/>
          <p:nvPr/>
        </p:nvGrpSpPr>
        <p:grpSpPr>
          <a:xfrm>
            <a:off x="3356017" y="4832005"/>
            <a:ext cx="1287321" cy="1699153"/>
            <a:chOff x="3356017" y="4832005"/>
            <a:chExt cx="1287321" cy="1699153"/>
          </a:xfrm>
        </p:grpSpPr>
        <p:pic>
          <p:nvPicPr>
            <p:cNvPr id="25" name="Picture 24">
              <a:extLst>
                <a:ext uri="{FF2B5EF4-FFF2-40B4-BE49-F238E27FC236}">
                  <a16:creationId xmlns:a16="http://schemas.microsoft.com/office/drawing/2014/main" id="{4ABCA57F-BD32-40DF-8AF8-EAB8DCEC214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56017" y="4832005"/>
              <a:ext cx="1287321" cy="1116815"/>
            </a:xfrm>
            <a:prstGeom prst="rect">
              <a:avLst/>
            </a:prstGeom>
          </p:spPr>
        </p:pic>
        <p:sp>
          <p:nvSpPr>
            <p:cNvPr id="26" name="TextBox 25">
              <a:extLst>
                <a:ext uri="{FF2B5EF4-FFF2-40B4-BE49-F238E27FC236}">
                  <a16:creationId xmlns:a16="http://schemas.microsoft.com/office/drawing/2014/main" id="{B5F0BE5B-A334-470F-80E0-7D5B515495A4}"/>
                </a:ext>
              </a:extLst>
            </p:cNvPr>
            <p:cNvSpPr txBox="1"/>
            <p:nvPr/>
          </p:nvSpPr>
          <p:spPr>
            <a:xfrm>
              <a:off x="3442537" y="6161826"/>
              <a:ext cx="1114279" cy="369332"/>
            </a:xfrm>
            <a:prstGeom prst="rect">
              <a:avLst/>
            </a:prstGeom>
            <a:noFill/>
          </p:spPr>
          <p:txBody>
            <a:bodyPr wrap="none" rtlCol="0">
              <a:spAutoFit/>
            </a:bodyPr>
            <a:lstStyle/>
            <a:p>
              <a:r>
                <a:rPr lang="en-US" dirty="0">
                  <a:latin typeface="Kamerik205 8" panose="020B0803030600020004" pitchFamily="34" charset="0"/>
                </a:rPr>
                <a:t>Storage</a:t>
              </a:r>
            </a:p>
          </p:txBody>
        </p:sp>
      </p:grpSp>
      <p:grpSp>
        <p:nvGrpSpPr>
          <p:cNvPr id="27" name="Group 26">
            <a:extLst>
              <a:ext uri="{FF2B5EF4-FFF2-40B4-BE49-F238E27FC236}">
                <a16:creationId xmlns:a16="http://schemas.microsoft.com/office/drawing/2014/main" id="{C5E53E94-A3C3-418C-A669-3DA66E37EB61}"/>
              </a:ext>
            </a:extLst>
          </p:cNvPr>
          <p:cNvGrpSpPr/>
          <p:nvPr/>
        </p:nvGrpSpPr>
        <p:grpSpPr>
          <a:xfrm>
            <a:off x="5140480" y="4686928"/>
            <a:ext cx="1180131" cy="1855396"/>
            <a:chOff x="5140480" y="4686928"/>
            <a:chExt cx="1180131" cy="1855396"/>
          </a:xfrm>
        </p:grpSpPr>
        <p:pic>
          <p:nvPicPr>
            <p:cNvPr id="28" name="Picture 27">
              <a:extLst>
                <a:ext uri="{FF2B5EF4-FFF2-40B4-BE49-F238E27FC236}">
                  <a16:creationId xmlns:a16="http://schemas.microsoft.com/office/drawing/2014/main" id="{6D96EDF0-E703-4128-9FFB-2D0D407A843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152645" y="4686928"/>
              <a:ext cx="1167966" cy="1321422"/>
            </a:xfrm>
            <a:prstGeom prst="rect">
              <a:avLst/>
            </a:prstGeom>
          </p:spPr>
        </p:pic>
        <p:sp>
          <p:nvSpPr>
            <p:cNvPr id="29" name="TextBox 28">
              <a:extLst>
                <a:ext uri="{FF2B5EF4-FFF2-40B4-BE49-F238E27FC236}">
                  <a16:creationId xmlns:a16="http://schemas.microsoft.com/office/drawing/2014/main" id="{E55F8917-FD29-4B84-971B-97696AE18C30}"/>
                </a:ext>
              </a:extLst>
            </p:cNvPr>
            <p:cNvSpPr txBox="1"/>
            <p:nvPr/>
          </p:nvSpPr>
          <p:spPr>
            <a:xfrm>
              <a:off x="5140480" y="6172992"/>
              <a:ext cx="1180131" cy="369332"/>
            </a:xfrm>
            <a:prstGeom prst="rect">
              <a:avLst/>
            </a:prstGeom>
            <a:noFill/>
          </p:spPr>
          <p:txBody>
            <a:bodyPr wrap="none" rtlCol="0">
              <a:spAutoFit/>
            </a:bodyPr>
            <a:lstStyle/>
            <a:p>
              <a:r>
                <a:rPr lang="en-US" dirty="0">
                  <a:latin typeface="Kamerik205 8" panose="020B0803030600020004" pitchFamily="34" charset="0"/>
                </a:rPr>
                <a:t>Security</a:t>
              </a:r>
            </a:p>
          </p:txBody>
        </p:sp>
      </p:grpSp>
      <p:grpSp>
        <p:nvGrpSpPr>
          <p:cNvPr id="36" name="Group 35">
            <a:extLst>
              <a:ext uri="{FF2B5EF4-FFF2-40B4-BE49-F238E27FC236}">
                <a16:creationId xmlns:a16="http://schemas.microsoft.com/office/drawing/2014/main" id="{3D82A2B6-E762-4639-AF5B-14280B252352}"/>
              </a:ext>
            </a:extLst>
          </p:cNvPr>
          <p:cNvGrpSpPr/>
          <p:nvPr/>
        </p:nvGrpSpPr>
        <p:grpSpPr>
          <a:xfrm>
            <a:off x="156617" y="4609764"/>
            <a:ext cx="2395936" cy="1921394"/>
            <a:chOff x="156617" y="4609764"/>
            <a:chExt cx="2395936" cy="1921394"/>
          </a:xfrm>
        </p:grpSpPr>
        <p:sp>
          <p:nvSpPr>
            <p:cNvPr id="37" name="TextBox 36">
              <a:extLst>
                <a:ext uri="{FF2B5EF4-FFF2-40B4-BE49-F238E27FC236}">
                  <a16:creationId xmlns:a16="http://schemas.microsoft.com/office/drawing/2014/main" id="{470E40F7-A28A-4E11-A2B4-FAC9E36B3664}"/>
                </a:ext>
              </a:extLst>
            </p:cNvPr>
            <p:cNvSpPr txBox="1"/>
            <p:nvPr/>
          </p:nvSpPr>
          <p:spPr>
            <a:xfrm>
              <a:off x="681869" y="6161826"/>
              <a:ext cx="1345433" cy="369332"/>
            </a:xfrm>
            <a:prstGeom prst="rect">
              <a:avLst/>
            </a:prstGeom>
            <a:noFill/>
          </p:spPr>
          <p:txBody>
            <a:bodyPr wrap="none" rtlCol="0">
              <a:spAutoFit/>
            </a:bodyPr>
            <a:lstStyle/>
            <a:p>
              <a:r>
                <a:rPr lang="en-US" dirty="0">
                  <a:latin typeface="Kamerik205 8" panose="020B0803030600020004" pitchFamily="34" charset="0"/>
                </a:rPr>
                <a:t>Database</a:t>
              </a:r>
            </a:p>
          </p:txBody>
        </p:sp>
        <p:pic>
          <p:nvPicPr>
            <p:cNvPr id="38" name="Picture 37">
              <a:extLst>
                <a:ext uri="{FF2B5EF4-FFF2-40B4-BE49-F238E27FC236}">
                  <a16:creationId xmlns:a16="http://schemas.microsoft.com/office/drawing/2014/main" id="{1CC5207D-227B-4283-B9CC-11C0CFD21AE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56617" y="4609764"/>
              <a:ext cx="2395936" cy="1621677"/>
            </a:xfrm>
            <a:prstGeom prst="rect">
              <a:avLst/>
            </a:prstGeom>
          </p:spPr>
        </p:pic>
      </p:grpSp>
      <p:grpSp>
        <p:nvGrpSpPr>
          <p:cNvPr id="39" name="Group 38">
            <a:extLst>
              <a:ext uri="{FF2B5EF4-FFF2-40B4-BE49-F238E27FC236}">
                <a16:creationId xmlns:a16="http://schemas.microsoft.com/office/drawing/2014/main" id="{9D225B21-724F-41E9-BC68-D4DE707F03B8}"/>
              </a:ext>
            </a:extLst>
          </p:cNvPr>
          <p:cNvGrpSpPr/>
          <p:nvPr/>
        </p:nvGrpSpPr>
        <p:grpSpPr>
          <a:xfrm>
            <a:off x="6992153" y="4832005"/>
            <a:ext cx="1082670" cy="1695535"/>
            <a:chOff x="6992153" y="4832005"/>
            <a:chExt cx="1082670" cy="1695535"/>
          </a:xfrm>
        </p:grpSpPr>
        <p:pic>
          <p:nvPicPr>
            <p:cNvPr id="40" name="Picture 39">
              <a:extLst>
                <a:ext uri="{FF2B5EF4-FFF2-40B4-BE49-F238E27FC236}">
                  <a16:creationId xmlns:a16="http://schemas.microsoft.com/office/drawing/2014/main" id="{61D255F2-9107-4C25-9D23-D9DD84FBCEA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992153" y="4832005"/>
              <a:ext cx="1082670" cy="1082670"/>
            </a:xfrm>
            <a:prstGeom prst="rect">
              <a:avLst/>
            </a:prstGeom>
          </p:spPr>
        </p:pic>
        <p:sp>
          <p:nvSpPr>
            <p:cNvPr id="41" name="TextBox 40">
              <a:extLst>
                <a:ext uri="{FF2B5EF4-FFF2-40B4-BE49-F238E27FC236}">
                  <a16:creationId xmlns:a16="http://schemas.microsoft.com/office/drawing/2014/main" id="{157537FB-B6D0-424E-9929-EA51E8B426C4}"/>
                </a:ext>
              </a:extLst>
            </p:cNvPr>
            <p:cNvSpPr txBox="1"/>
            <p:nvPr/>
          </p:nvSpPr>
          <p:spPr>
            <a:xfrm>
              <a:off x="7182360" y="6158208"/>
              <a:ext cx="553357" cy="369332"/>
            </a:xfrm>
            <a:prstGeom prst="rect">
              <a:avLst/>
            </a:prstGeom>
            <a:noFill/>
          </p:spPr>
          <p:txBody>
            <a:bodyPr wrap="none" rtlCol="0">
              <a:spAutoFit/>
            </a:bodyPr>
            <a:lstStyle/>
            <a:p>
              <a:r>
                <a:rPr lang="en-US" dirty="0">
                  <a:latin typeface="Kamerik205 8" panose="020B0803030600020004" pitchFamily="34" charset="0"/>
                </a:rPr>
                <a:t>IoT</a:t>
              </a:r>
            </a:p>
          </p:txBody>
        </p:sp>
      </p:grpSp>
    </p:spTree>
    <p:extLst>
      <p:ext uri="{BB962C8B-B14F-4D97-AF65-F5344CB8AC3E}">
        <p14:creationId xmlns:p14="http://schemas.microsoft.com/office/powerpoint/2010/main" val="3109946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5000" b="-5000"/>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07667E2-AB42-45EF-8763-A13B32E842AC}"/>
              </a:ext>
            </a:extLst>
          </p:cNvPr>
          <p:cNvSpPr txBox="1"/>
          <p:nvPr/>
        </p:nvSpPr>
        <p:spPr>
          <a:xfrm>
            <a:off x="615821" y="503853"/>
            <a:ext cx="6354147" cy="3785652"/>
          </a:xfrm>
          <a:prstGeom prst="rect">
            <a:avLst/>
          </a:prstGeom>
          <a:noFill/>
        </p:spPr>
        <p:txBody>
          <a:bodyPr wrap="square" rtlCol="0">
            <a:spAutoFit/>
          </a:bodyPr>
          <a:lstStyle/>
          <a:p>
            <a:r>
              <a:rPr lang="en-US" sz="8000" dirty="0">
                <a:latin typeface="Kamerik205 8" panose="020B0803030600020004" pitchFamily="34" charset="0"/>
              </a:rPr>
              <a:t>What is Serverless Computing</a:t>
            </a:r>
          </a:p>
        </p:txBody>
      </p:sp>
    </p:spTree>
    <p:extLst>
      <p:ext uri="{BB962C8B-B14F-4D97-AF65-F5344CB8AC3E}">
        <p14:creationId xmlns:p14="http://schemas.microsoft.com/office/powerpoint/2010/main" val="195210711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CB1405-A905-4AC8-8A43-0004350E880F}"/>
              </a:ext>
            </a:extLst>
          </p:cNvPr>
          <p:cNvSpPr>
            <a:spLocks noGrp="1"/>
          </p:cNvSpPr>
          <p:nvPr>
            <p:ph type="title"/>
          </p:nvPr>
        </p:nvSpPr>
        <p:spPr/>
        <p:txBody>
          <a:bodyPr/>
          <a:lstStyle/>
          <a:p>
            <a:r>
              <a:rPr lang="en-US" dirty="0"/>
              <a:t>Azure Serverless Offerings</a:t>
            </a:r>
          </a:p>
        </p:txBody>
      </p:sp>
      <p:pic>
        <p:nvPicPr>
          <p:cNvPr id="3" name="Picture 2">
            <a:extLst>
              <a:ext uri="{FF2B5EF4-FFF2-40B4-BE49-F238E27FC236}">
                <a16:creationId xmlns:a16="http://schemas.microsoft.com/office/drawing/2014/main" id="{4FAC0A6B-04A5-4516-8FE2-CC677F7C81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3891" y="1690688"/>
            <a:ext cx="2126164" cy="2107621"/>
          </a:xfrm>
          <a:prstGeom prst="rect">
            <a:avLst/>
          </a:prstGeom>
        </p:spPr>
      </p:pic>
      <p:pic>
        <p:nvPicPr>
          <p:cNvPr id="4" name="Picture 3">
            <a:extLst>
              <a:ext uri="{FF2B5EF4-FFF2-40B4-BE49-F238E27FC236}">
                <a16:creationId xmlns:a16="http://schemas.microsoft.com/office/drawing/2014/main" id="{F2EB846E-D275-415C-A554-618A2AE4C33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95746" y="1755243"/>
            <a:ext cx="2400507" cy="1979566"/>
          </a:xfrm>
          <a:prstGeom prst="rect">
            <a:avLst/>
          </a:prstGeom>
        </p:spPr>
      </p:pic>
      <p:pic>
        <p:nvPicPr>
          <p:cNvPr id="5" name="Picture 4">
            <a:extLst>
              <a:ext uri="{FF2B5EF4-FFF2-40B4-BE49-F238E27FC236}">
                <a16:creationId xmlns:a16="http://schemas.microsoft.com/office/drawing/2014/main" id="{2CF71005-9794-4990-8890-E94C4D4C979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91239" y="1563218"/>
            <a:ext cx="2362561" cy="2362561"/>
          </a:xfrm>
          <a:prstGeom prst="rect">
            <a:avLst/>
          </a:prstGeom>
        </p:spPr>
      </p:pic>
      <p:sp>
        <p:nvSpPr>
          <p:cNvPr id="6" name="TextBox 5">
            <a:extLst>
              <a:ext uri="{FF2B5EF4-FFF2-40B4-BE49-F238E27FC236}">
                <a16:creationId xmlns:a16="http://schemas.microsoft.com/office/drawing/2014/main" id="{0F29D5CA-E65F-4B3F-A6B7-18B45F731618}"/>
              </a:ext>
            </a:extLst>
          </p:cNvPr>
          <p:cNvSpPr txBox="1"/>
          <p:nvPr/>
        </p:nvSpPr>
        <p:spPr>
          <a:xfrm>
            <a:off x="913570" y="3925779"/>
            <a:ext cx="1446806" cy="369332"/>
          </a:xfrm>
          <a:prstGeom prst="rect">
            <a:avLst/>
          </a:prstGeom>
          <a:noFill/>
        </p:spPr>
        <p:txBody>
          <a:bodyPr wrap="none" rtlCol="0">
            <a:spAutoFit/>
          </a:bodyPr>
          <a:lstStyle/>
          <a:p>
            <a:r>
              <a:rPr lang="en-US" dirty="0">
                <a:latin typeface="Kamerik205 8" panose="020B0803030600020004" pitchFamily="34" charset="0"/>
              </a:rPr>
              <a:t>Event Grid</a:t>
            </a:r>
          </a:p>
        </p:txBody>
      </p:sp>
      <p:sp>
        <p:nvSpPr>
          <p:cNvPr id="7" name="TextBox 6">
            <a:extLst>
              <a:ext uri="{FF2B5EF4-FFF2-40B4-BE49-F238E27FC236}">
                <a16:creationId xmlns:a16="http://schemas.microsoft.com/office/drawing/2014/main" id="{F75DC9C2-E3DD-401B-B57C-90AC07DDCAFB}"/>
              </a:ext>
            </a:extLst>
          </p:cNvPr>
          <p:cNvSpPr txBox="1"/>
          <p:nvPr/>
        </p:nvSpPr>
        <p:spPr>
          <a:xfrm>
            <a:off x="5323447" y="3798309"/>
            <a:ext cx="1545103" cy="369332"/>
          </a:xfrm>
          <a:prstGeom prst="rect">
            <a:avLst/>
          </a:prstGeom>
          <a:noFill/>
        </p:spPr>
        <p:txBody>
          <a:bodyPr wrap="none" rtlCol="0">
            <a:spAutoFit/>
          </a:bodyPr>
          <a:lstStyle/>
          <a:p>
            <a:r>
              <a:rPr lang="en-US" dirty="0">
                <a:latin typeface="Kamerik205 8" panose="020B0803030600020004" pitchFamily="34" charset="0"/>
              </a:rPr>
              <a:t>Logic Apps</a:t>
            </a:r>
          </a:p>
        </p:txBody>
      </p:sp>
      <p:sp>
        <p:nvSpPr>
          <p:cNvPr id="8" name="TextBox 7">
            <a:extLst>
              <a:ext uri="{FF2B5EF4-FFF2-40B4-BE49-F238E27FC236}">
                <a16:creationId xmlns:a16="http://schemas.microsoft.com/office/drawing/2014/main" id="{1BDCDB97-2056-41CB-9469-8CF9CEF65A8F}"/>
              </a:ext>
            </a:extLst>
          </p:cNvPr>
          <p:cNvSpPr txBox="1"/>
          <p:nvPr/>
        </p:nvSpPr>
        <p:spPr>
          <a:xfrm>
            <a:off x="9483997" y="3781254"/>
            <a:ext cx="1377044" cy="369332"/>
          </a:xfrm>
          <a:prstGeom prst="rect">
            <a:avLst/>
          </a:prstGeom>
          <a:noFill/>
        </p:spPr>
        <p:txBody>
          <a:bodyPr wrap="none" rtlCol="0">
            <a:spAutoFit/>
          </a:bodyPr>
          <a:lstStyle/>
          <a:p>
            <a:r>
              <a:rPr lang="en-US" dirty="0">
                <a:latin typeface="Kamerik205 8" panose="020B0803030600020004" pitchFamily="34" charset="0"/>
              </a:rPr>
              <a:t>Functions</a:t>
            </a:r>
          </a:p>
        </p:txBody>
      </p:sp>
      <p:grpSp>
        <p:nvGrpSpPr>
          <p:cNvPr id="27" name="Group 26">
            <a:extLst>
              <a:ext uri="{FF2B5EF4-FFF2-40B4-BE49-F238E27FC236}">
                <a16:creationId xmlns:a16="http://schemas.microsoft.com/office/drawing/2014/main" id="{CCD6B6C7-E16D-4504-90F0-5EA998C6E709}"/>
              </a:ext>
            </a:extLst>
          </p:cNvPr>
          <p:cNvGrpSpPr/>
          <p:nvPr/>
        </p:nvGrpSpPr>
        <p:grpSpPr>
          <a:xfrm>
            <a:off x="3356017" y="4832005"/>
            <a:ext cx="1287321" cy="1699153"/>
            <a:chOff x="3356017" y="4832005"/>
            <a:chExt cx="1287321" cy="1699153"/>
          </a:xfrm>
        </p:grpSpPr>
        <p:pic>
          <p:nvPicPr>
            <p:cNvPr id="28" name="Picture 27">
              <a:extLst>
                <a:ext uri="{FF2B5EF4-FFF2-40B4-BE49-F238E27FC236}">
                  <a16:creationId xmlns:a16="http://schemas.microsoft.com/office/drawing/2014/main" id="{779E3ACA-D56B-4EAA-A68F-3A52A50F9EF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56017" y="4832005"/>
              <a:ext cx="1287321" cy="1116815"/>
            </a:xfrm>
            <a:prstGeom prst="rect">
              <a:avLst/>
            </a:prstGeom>
          </p:spPr>
        </p:pic>
        <p:sp>
          <p:nvSpPr>
            <p:cNvPr id="29" name="TextBox 28">
              <a:extLst>
                <a:ext uri="{FF2B5EF4-FFF2-40B4-BE49-F238E27FC236}">
                  <a16:creationId xmlns:a16="http://schemas.microsoft.com/office/drawing/2014/main" id="{B5712F40-A77C-474B-BE31-CD214391C996}"/>
                </a:ext>
              </a:extLst>
            </p:cNvPr>
            <p:cNvSpPr txBox="1"/>
            <p:nvPr/>
          </p:nvSpPr>
          <p:spPr>
            <a:xfrm>
              <a:off x="3442537" y="6161826"/>
              <a:ext cx="1114279" cy="369332"/>
            </a:xfrm>
            <a:prstGeom prst="rect">
              <a:avLst/>
            </a:prstGeom>
            <a:noFill/>
          </p:spPr>
          <p:txBody>
            <a:bodyPr wrap="none" rtlCol="0">
              <a:spAutoFit/>
            </a:bodyPr>
            <a:lstStyle/>
            <a:p>
              <a:r>
                <a:rPr lang="en-US" dirty="0">
                  <a:latin typeface="Kamerik205 8" panose="020B0803030600020004" pitchFamily="34" charset="0"/>
                </a:rPr>
                <a:t>Storage</a:t>
              </a:r>
            </a:p>
          </p:txBody>
        </p:sp>
      </p:grpSp>
      <p:grpSp>
        <p:nvGrpSpPr>
          <p:cNvPr id="30" name="Group 29">
            <a:extLst>
              <a:ext uri="{FF2B5EF4-FFF2-40B4-BE49-F238E27FC236}">
                <a16:creationId xmlns:a16="http://schemas.microsoft.com/office/drawing/2014/main" id="{0DB69F1D-750A-470C-9586-F6C005B2D807}"/>
              </a:ext>
            </a:extLst>
          </p:cNvPr>
          <p:cNvGrpSpPr/>
          <p:nvPr/>
        </p:nvGrpSpPr>
        <p:grpSpPr>
          <a:xfrm>
            <a:off x="5140480" y="4686928"/>
            <a:ext cx="1180131" cy="1855396"/>
            <a:chOff x="5140480" y="4686928"/>
            <a:chExt cx="1180131" cy="1855396"/>
          </a:xfrm>
        </p:grpSpPr>
        <p:pic>
          <p:nvPicPr>
            <p:cNvPr id="31" name="Picture 30">
              <a:extLst>
                <a:ext uri="{FF2B5EF4-FFF2-40B4-BE49-F238E27FC236}">
                  <a16:creationId xmlns:a16="http://schemas.microsoft.com/office/drawing/2014/main" id="{883A7F92-1BE7-45AD-A28F-38CDA05C638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152645" y="4686928"/>
              <a:ext cx="1167966" cy="1321422"/>
            </a:xfrm>
            <a:prstGeom prst="rect">
              <a:avLst/>
            </a:prstGeom>
          </p:spPr>
        </p:pic>
        <p:sp>
          <p:nvSpPr>
            <p:cNvPr id="32" name="TextBox 31">
              <a:extLst>
                <a:ext uri="{FF2B5EF4-FFF2-40B4-BE49-F238E27FC236}">
                  <a16:creationId xmlns:a16="http://schemas.microsoft.com/office/drawing/2014/main" id="{9C77836E-DB70-47F8-9764-376D76FC2EBB}"/>
                </a:ext>
              </a:extLst>
            </p:cNvPr>
            <p:cNvSpPr txBox="1"/>
            <p:nvPr/>
          </p:nvSpPr>
          <p:spPr>
            <a:xfrm>
              <a:off x="5140480" y="6172992"/>
              <a:ext cx="1180131" cy="369332"/>
            </a:xfrm>
            <a:prstGeom prst="rect">
              <a:avLst/>
            </a:prstGeom>
            <a:noFill/>
          </p:spPr>
          <p:txBody>
            <a:bodyPr wrap="none" rtlCol="0">
              <a:spAutoFit/>
            </a:bodyPr>
            <a:lstStyle/>
            <a:p>
              <a:r>
                <a:rPr lang="en-US" dirty="0">
                  <a:latin typeface="Kamerik205 8" panose="020B0803030600020004" pitchFamily="34" charset="0"/>
                </a:rPr>
                <a:t>Security</a:t>
              </a:r>
            </a:p>
          </p:txBody>
        </p:sp>
      </p:grpSp>
      <p:grpSp>
        <p:nvGrpSpPr>
          <p:cNvPr id="33" name="Group 32">
            <a:extLst>
              <a:ext uri="{FF2B5EF4-FFF2-40B4-BE49-F238E27FC236}">
                <a16:creationId xmlns:a16="http://schemas.microsoft.com/office/drawing/2014/main" id="{138E2DA4-2FC6-4160-962B-9E8DF20151FC}"/>
              </a:ext>
            </a:extLst>
          </p:cNvPr>
          <p:cNvGrpSpPr/>
          <p:nvPr/>
        </p:nvGrpSpPr>
        <p:grpSpPr>
          <a:xfrm>
            <a:off x="6992153" y="4832005"/>
            <a:ext cx="1082670" cy="1695535"/>
            <a:chOff x="6992153" y="4832005"/>
            <a:chExt cx="1082670" cy="1695535"/>
          </a:xfrm>
        </p:grpSpPr>
        <p:pic>
          <p:nvPicPr>
            <p:cNvPr id="34" name="Picture 33">
              <a:extLst>
                <a:ext uri="{FF2B5EF4-FFF2-40B4-BE49-F238E27FC236}">
                  <a16:creationId xmlns:a16="http://schemas.microsoft.com/office/drawing/2014/main" id="{13DBEA58-0136-41BE-8D18-80BA262C1A5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992153" y="4832005"/>
              <a:ext cx="1082670" cy="1082670"/>
            </a:xfrm>
            <a:prstGeom prst="rect">
              <a:avLst/>
            </a:prstGeom>
          </p:spPr>
        </p:pic>
        <p:sp>
          <p:nvSpPr>
            <p:cNvPr id="35" name="TextBox 34">
              <a:extLst>
                <a:ext uri="{FF2B5EF4-FFF2-40B4-BE49-F238E27FC236}">
                  <a16:creationId xmlns:a16="http://schemas.microsoft.com/office/drawing/2014/main" id="{7D324601-9071-4E02-80C7-BB4C84B988EF}"/>
                </a:ext>
              </a:extLst>
            </p:cNvPr>
            <p:cNvSpPr txBox="1"/>
            <p:nvPr/>
          </p:nvSpPr>
          <p:spPr>
            <a:xfrm>
              <a:off x="7182360" y="6158208"/>
              <a:ext cx="553357" cy="369332"/>
            </a:xfrm>
            <a:prstGeom prst="rect">
              <a:avLst/>
            </a:prstGeom>
            <a:noFill/>
          </p:spPr>
          <p:txBody>
            <a:bodyPr wrap="none" rtlCol="0">
              <a:spAutoFit/>
            </a:bodyPr>
            <a:lstStyle/>
            <a:p>
              <a:r>
                <a:rPr lang="en-US" dirty="0">
                  <a:latin typeface="Kamerik205 8" panose="020B0803030600020004" pitchFamily="34" charset="0"/>
                </a:rPr>
                <a:t>IoT</a:t>
              </a:r>
            </a:p>
          </p:txBody>
        </p:sp>
      </p:grpSp>
      <p:grpSp>
        <p:nvGrpSpPr>
          <p:cNvPr id="36" name="Group 35">
            <a:extLst>
              <a:ext uri="{FF2B5EF4-FFF2-40B4-BE49-F238E27FC236}">
                <a16:creationId xmlns:a16="http://schemas.microsoft.com/office/drawing/2014/main" id="{FD7AA0DE-9EA8-4808-BC70-FD662AE2D95D}"/>
              </a:ext>
            </a:extLst>
          </p:cNvPr>
          <p:cNvGrpSpPr/>
          <p:nvPr/>
        </p:nvGrpSpPr>
        <p:grpSpPr>
          <a:xfrm>
            <a:off x="8577095" y="4881558"/>
            <a:ext cx="1289135" cy="1653218"/>
            <a:chOff x="8577095" y="4881558"/>
            <a:chExt cx="1289135" cy="1653218"/>
          </a:xfrm>
        </p:grpSpPr>
        <p:pic>
          <p:nvPicPr>
            <p:cNvPr id="37" name="Picture 36">
              <a:extLst>
                <a:ext uri="{FF2B5EF4-FFF2-40B4-BE49-F238E27FC236}">
                  <a16:creationId xmlns:a16="http://schemas.microsoft.com/office/drawing/2014/main" id="{B19ADFD9-E4C5-496B-87DB-00472C2A552C}"/>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646241" y="4881558"/>
              <a:ext cx="1152961" cy="1152961"/>
            </a:xfrm>
            <a:prstGeom prst="rect">
              <a:avLst/>
            </a:prstGeom>
          </p:spPr>
        </p:pic>
        <p:sp>
          <p:nvSpPr>
            <p:cNvPr id="38" name="TextBox 37">
              <a:extLst>
                <a:ext uri="{FF2B5EF4-FFF2-40B4-BE49-F238E27FC236}">
                  <a16:creationId xmlns:a16="http://schemas.microsoft.com/office/drawing/2014/main" id="{D435DF3C-70FD-443C-8A55-44F127691841}"/>
                </a:ext>
              </a:extLst>
            </p:cNvPr>
            <p:cNvSpPr txBox="1"/>
            <p:nvPr/>
          </p:nvSpPr>
          <p:spPr>
            <a:xfrm>
              <a:off x="8577095" y="6165444"/>
              <a:ext cx="1289135" cy="369332"/>
            </a:xfrm>
            <a:prstGeom prst="rect">
              <a:avLst/>
            </a:prstGeom>
            <a:noFill/>
          </p:spPr>
          <p:txBody>
            <a:bodyPr wrap="none" rtlCol="0">
              <a:spAutoFit/>
            </a:bodyPr>
            <a:lstStyle/>
            <a:p>
              <a:r>
                <a:rPr lang="en-US" dirty="0">
                  <a:latin typeface="Kamerik205 8" panose="020B0803030600020004" pitchFamily="34" charset="0"/>
                </a:rPr>
                <a:t>Analytics</a:t>
              </a:r>
            </a:p>
          </p:txBody>
        </p:sp>
      </p:grpSp>
      <p:grpSp>
        <p:nvGrpSpPr>
          <p:cNvPr id="39" name="Group 38">
            <a:extLst>
              <a:ext uri="{FF2B5EF4-FFF2-40B4-BE49-F238E27FC236}">
                <a16:creationId xmlns:a16="http://schemas.microsoft.com/office/drawing/2014/main" id="{833AC5FE-BE34-49DE-93F1-F025415B4C38}"/>
              </a:ext>
            </a:extLst>
          </p:cNvPr>
          <p:cNvGrpSpPr/>
          <p:nvPr/>
        </p:nvGrpSpPr>
        <p:grpSpPr>
          <a:xfrm>
            <a:off x="156617" y="4609764"/>
            <a:ext cx="2395936" cy="1921394"/>
            <a:chOff x="156617" y="4609764"/>
            <a:chExt cx="2395936" cy="1921394"/>
          </a:xfrm>
        </p:grpSpPr>
        <p:sp>
          <p:nvSpPr>
            <p:cNvPr id="40" name="TextBox 39">
              <a:extLst>
                <a:ext uri="{FF2B5EF4-FFF2-40B4-BE49-F238E27FC236}">
                  <a16:creationId xmlns:a16="http://schemas.microsoft.com/office/drawing/2014/main" id="{D7B6AD78-2DFF-4090-88EA-AB384E9A5D26}"/>
                </a:ext>
              </a:extLst>
            </p:cNvPr>
            <p:cNvSpPr txBox="1"/>
            <p:nvPr/>
          </p:nvSpPr>
          <p:spPr>
            <a:xfrm>
              <a:off x="681869" y="6161826"/>
              <a:ext cx="1345433" cy="369332"/>
            </a:xfrm>
            <a:prstGeom prst="rect">
              <a:avLst/>
            </a:prstGeom>
            <a:noFill/>
          </p:spPr>
          <p:txBody>
            <a:bodyPr wrap="none" rtlCol="0">
              <a:spAutoFit/>
            </a:bodyPr>
            <a:lstStyle/>
            <a:p>
              <a:r>
                <a:rPr lang="en-US" dirty="0">
                  <a:latin typeface="Kamerik205 8" panose="020B0803030600020004" pitchFamily="34" charset="0"/>
                </a:rPr>
                <a:t>Database</a:t>
              </a:r>
            </a:p>
          </p:txBody>
        </p:sp>
        <p:pic>
          <p:nvPicPr>
            <p:cNvPr id="41" name="Picture 40">
              <a:extLst>
                <a:ext uri="{FF2B5EF4-FFF2-40B4-BE49-F238E27FC236}">
                  <a16:creationId xmlns:a16="http://schemas.microsoft.com/office/drawing/2014/main" id="{606654DA-CF3A-4BCF-983C-A358244FAC1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56617" y="4609764"/>
              <a:ext cx="2395936" cy="1621677"/>
            </a:xfrm>
            <a:prstGeom prst="rect">
              <a:avLst/>
            </a:prstGeom>
          </p:spPr>
        </p:pic>
      </p:grpSp>
    </p:spTree>
    <p:extLst>
      <p:ext uri="{BB962C8B-B14F-4D97-AF65-F5344CB8AC3E}">
        <p14:creationId xmlns:p14="http://schemas.microsoft.com/office/powerpoint/2010/main" val="4135975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CB1405-A905-4AC8-8A43-0004350E880F}"/>
              </a:ext>
            </a:extLst>
          </p:cNvPr>
          <p:cNvSpPr>
            <a:spLocks noGrp="1"/>
          </p:cNvSpPr>
          <p:nvPr>
            <p:ph type="title"/>
          </p:nvPr>
        </p:nvSpPr>
        <p:spPr/>
        <p:txBody>
          <a:bodyPr/>
          <a:lstStyle/>
          <a:p>
            <a:r>
              <a:rPr lang="en-US" dirty="0"/>
              <a:t>Azure Serverless Offerings</a:t>
            </a:r>
          </a:p>
        </p:txBody>
      </p:sp>
      <p:pic>
        <p:nvPicPr>
          <p:cNvPr id="3" name="Picture 2">
            <a:extLst>
              <a:ext uri="{FF2B5EF4-FFF2-40B4-BE49-F238E27FC236}">
                <a16:creationId xmlns:a16="http://schemas.microsoft.com/office/drawing/2014/main" id="{4FAC0A6B-04A5-4516-8FE2-CC677F7C810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79331" y="1690688"/>
            <a:ext cx="2115284" cy="2107621"/>
          </a:xfrm>
          <a:prstGeom prst="rect">
            <a:avLst/>
          </a:prstGeom>
        </p:spPr>
      </p:pic>
      <p:pic>
        <p:nvPicPr>
          <p:cNvPr id="4" name="Picture 3">
            <a:extLst>
              <a:ext uri="{FF2B5EF4-FFF2-40B4-BE49-F238E27FC236}">
                <a16:creationId xmlns:a16="http://schemas.microsoft.com/office/drawing/2014/main" id="{F2EB846E-D275-415C-A554-618A2AE4C33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903674" y="1755243"/>
            <a:ext cx="2384651" cy="1979566"/>
          </a:xfrm>
          <a:prstGeom prst="rect">
            <a:avLst/>
          </a:prstGeom>
        </p:spPr>
      </p:pic>
      <p:pic>
        <p:nvPicPr>
          <p:cNvPr id="5" name="Picture 4">
            <a:extLst>
              <a:ext uri="{FF2B5EF4-FFF2-40B4-BE49-F238E27FC236}">
                <a16:creationId xmlns:a16="http://schemas.microsoft.com/office/drawing/2014/main" id="{2CF71005-9794-4990-8890-E94C4D4C9790}"/>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8998885" y="1563218"/>
            <a:ext cx="2347269" cy="2362561"/>
          </a:xfrm>
          <a:prstGeom prst="rect">
            <a:avLst/>
          </a:prstGeom>
        </p:spPr>
      </p:pic>
      <p:sp>
        <p:nvSpPr>
          <p:cNvPr id="6" name="TextBox 5">
            <a:extLst>
              <a:ext uri="{FF2B5EF4-FFF2-40B4-BE49-F238E27FC236}">
                <a16:creationId xmlns:a16="http://schemas.microsoft.com/office/drawing/2014/main" id="{0F29D5CA-E65F-4B3F-A6B7-18B45F731618}"/>
              </a:ext>
            </a:extLst>
          </p:cNvPr>
          <p:cNvSpPr txBox="1"/>
          <p:nvPr/>
        </p:nvSpPr>
        <p:spPr>
          <a:xfrm>
            <a:off x="913570" y="3925779"/>
            <a:ext cx="1446806" cy="369332"/>
          </a:xfrm>
          <a:prstGeom prst="rect">
            <a:avLst/>
          </a:prstGeom>
          <a:noFill/>
        </p:spPr>
        <p:txBody>
          <a:bodyPr wrap="none" rtlCol="0">
            <a:spAutoFit/>
          </a:bodyPr>
          <a:lstStyle/>
          <a:p>
            <a:r>
              <a:rPr lang="en-US" dirty="0">
                <a:latin typeface="Kamerik205 8" panose="020B0803030600020004" pitchFamily="34" charset="0"/>
              </a:rPr>
              <a:t>Event Grid</a:t>
            </a:r>
          </a:p>
        </p:txBody>
      </p:sp>
      <p:sp>
        <p:nvSpPr>
          <p:cNvPr id="7" name="TextBox 6">
            <a:extLst>
              <a:ext uri="{FF2B5EF4-FFF2-40B4-BE49-F238E27FC236}">
                <a16:creationId xmlns:a16="http://schemas.microsoft.com/office/drawing/2014/main" id="{F75DC9C2-E3DD-401B-B57C-90AC07DDCAFB}"/>
              </a:ext>
            </a:extLst>
          </p:cNvPr>
          <p:cNvSpPr txBox="1"/>
          <p:nvPr/>
        </p:nvSpPr>
        <p:spPr>
          <a:xfrm>
            <a:off x="5323447" y="3798309"/>
            <a:ext cx="1545103" cy="369332"/>
          </a:xfrm>
          <a:prstGeom prst="rect">
            <a:avLst/>
          </a:prstGeom>
          <a:noFill/>
        </p:spPr>
        <p:txBody>
          <a:bodyPr wrap="none" rtlCol="0">
            <a:spAutoFit/>
          </a:bodyPr>
          <a:lstStyle/>
          <a:p>
            <a:r>
              <a:rPr lang="en-US" dirty="0">
                <a:latin typeface="Kamerik205 8" panose="020B0803030600020004" pitchFamily="34" charset="0"/>
              </a:rPr>
              <a:t>Logic Apps</a:t>
            </a:r>
          </a:p>
        </p:txBody>
      </p:sp>
      <p:sp>
        <p:nvSpPr>
          <p:cNvPr id="8" name="TextBox 7">
            <a:extLst>
              <a:ext uri="{FF2B5EF4-FFF2-40B4-BE49-F238E27FC236}">
                <a16:creationId xmlns:a16="http://schemas.microsoft.com/office/drawing/2014/main" id="{1BDCDB97-2056-41CB-9469-8CF9CEF65A8F}"/>
              </a:ext>
            </a:extLst>
          </p:cNvPr>
          <p:cNvSpPr txBox="1"/>
          <p:nvPr/>
        </p:nvSpPr>
        <p:spPr>
          <a:xfrm>
            <a:off x="9483997" y="3781254"/>
            <a:ext cx="1377044" cy="369332"/>
          </a:xfrm>
          <a:prstGeom prst="rect">
            <a:avLst/>
          </a:prstGeom>
          <a:noFill/>
        </p:spPr>
        <p:txBody>
          <a:bodyPr wrap="none" rtlCol="0">
            <a:spAutoFit/>
          </a:bodyPr>
          <a:lstStyle/>
          <a:p>
            <a:r>
              <a:rPr lang="en-US" dirty="0">
                <a:latin typeface="Kamerik205 8" panose="020B0803030600020004" pitchFamily="34" charset="0"/>
              </a:rPr>
              <a:t>Functions</a:t>
            </a:r>
          </a:p>
        </p:txBody>
      </p:sp>
      <p:grpSp>
        <p:nvGrpSpPr>
          <p:cNvPr id="28" name="Group 27">
            <a:extLst>
              <a:ext uri="{FF2B5EF4-FFF2-40B4-BE49-F238E27FC236}">
                <a16:creationId xmlns:a16="http://schemas.microsoft.com/office/drawing/2014/main" id="{B300A233-891D-4C16-86C4-1E2564BE7361}"/>
              </a:ext>
            </a:extLst>
          </p:cNvPr>
          <p:cNvGrpSpPr/>
          <p:nvPr/>
        </p:nvGrpSpPr>
        <p:grpSpPr>
          <a:xfrm>
            <a:off x="3356017" y="4832005"/>
            <a:ext cx="1287321" cy="1699153"/>
            <a:chOff x="3356017" y="4832005"/>
            <a:chExt cx="1287321" cy="1699153"/>
          </a:xfrm>
        </p:grpSpPr>
        <p:pic>
          <p:nvPicPr>
            <p:cNvPr id="14" name="Picture 13">
              <a:extLst>
                <a:ext uri="{FF2B5EF4-FFF2-40B4-BE49-F238E27FC236}">
                  <a16:creationId xmlns:a16="http://schemas.microsoft.com/office/drawing/2014/main" id="{D46985DA-A664-456D-AE90-40473398163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56017" y="4832005"/>
              <a:ext cx="1287321" cy="1116815"/>
            </a:xfrm>
            <a:prstGeom prst="rect">
              <a:avLst/>
            </a:prstGeom>
          </p:spPr>
        </p:pic>
        <p:sp>
          <p:nvSpPr>
            <p:cNvPr id="20" name="TextBox 19">
              <a:extLst>
                <a:ext uri="{FF2B5EF4-FFF2-40B4-BE49-F238E27FC236}">
                  <a16:creationId xmlns:a16="http://schemas.microsoft.com/office/drawing/2014/main" id="{817911B9-576C-4D54-B791-CDF514CB93EA}"/>
                </a:ext>
              </a:extLst>
            </p:cNvPr>
            <p:cNvSpPr txBox="1"/>
            <p:nvPr/>
          </p:nvSpPr>
          <p:spPr>
            <a:xfrm>
              <a:off x="3442537" y="6161826"/>
              <a:ext cx="1114279" cy="369332"/>
            </a:xfrm>
            <a:prstGeom prst="rect">
              <a:avLst/>
            </a:prstGeom>
            <a:noFill/>
          </p:spPr>
          <p:txBody>
            <a:bodyPr wrap="none" rtlCol="0">
              <a:spAutoFit/>
            </a:bodyPr>
            <a:lstStyle/>
            <a:p>
              <a:r>
                <a:rPr lang="en-US" dirty="0">
                  <a:latin typeface="Kamerik205 8" panose="020B0803030600020004" pitchFamily="34" charset="0"/>
                </a:rPr>
                <a:t>Storage</a:t>
              </a:r>
            </a:p>
          </p:txBody>
        </p:sp>
      </p:grpSp>
      <p:grpSp>
        <p:nvGrpSpPr>
          <p:cNvPr id="29" name="Group 28">
            <a:extLst>
              <a:ext uri="{FF2B5EF4-FFF2-40B4-BE49-F238E27FC236}">
                <a16:creationId xmlns:a16="http://schemas.microsoft.com/office/drawing/2014/main" id="{B90ADEA0-B725-4DAD-9E9E-8738E504BC04}"/>
              </a:ext>
            </a:extLst>
          </p:cNvPr>
          <p:cNvGrpSpPr/>
          <p:nvPr/>
        </p:nvGrpSpPr>
        <p:grpSpPr>
          <a:xfrm>
            <a:off x="5140480" y="4686928"/>
            <a:ext cx="1180131" cy="1855396"/>
            <a:chOff x="5140480" y="4686928"/>
            <a:chExt cx="1180131" cy="1855396"/>
          </a:xfrm>
        </p:grpSpPr>
        <p:pic>
          <p:nvPicPr>
            <p:cNvPr id="15" name="Picture 14">
              <a:extLst>
                <a:ext uri="{FF2B5EF4-FFF2-40B4-BE49-F238E27FC236}">
                  <a16:creationId xmlns:a16="http://schemas.microsoft.com/office/drawing/2014/main" id="{9CD9D72D-FD43-45D0-9EDE-35042DAFB84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152645" y="4686928"/>
              <a:ext cx="1167966" cy="1321422"/>
            </a:xfrm>
            <a:prstGeom prst="rect">
              <a:avLst/>
            </a:prstGeom>
          </p:spPr>
        </p:pic>
        <p:sp>
          <p:nvSpPr>
            <p:cNvPr id="21" name="TextBox 20">
              <a:extLst>
                <a:ext uri="{FF2B5EF4-FFF2-40B4-BE49-F238E27FC236}">
                  <a16:creationId xmlns:a16="http://schemas.microsoft.com/office/drawing/2014/main" id="{06E9D8FD-48D4-4A9B-A2DF-6A91A8BC63EF}"/>
                </a:ext>
              </a:extLst>
            </p:cNvPr>
            <p:cNvSpPr txBox="1"/>
            <p:nvPr/>
          </p:nvSpPr>
          <p:spPr>
            <a:xfrm>
              <a:off x="5140480" y="6172992"/>
              <a:ext cx="1180131" cy="369332"/>
            </a:xfrm>
            <a:prstGeom prst="rect">
              <a:avLst/>
            </a:prstGeom>
            <a:noFill/>
          </p:spPr>
          <p:txBody>
            <a:bodyPr wrap="none" rtlCol="0">
              <a:spAutoFit/>
            </a:bodyPr>
            <a:lstStyle/>
            <a:p>
              <a:r>
                <a:rPr lang="en-US" dirty="0">
                  <a:latin typeface="Kamerik205 8" panose="020B0803030600020004" pitchFamily="34" charset="0"/>
                </a:rPr>
                <a:t>Security</a:t>
              </a:r>
            </a:p>
          </p:txBody>
        </p:sp>
      </p:grpSp>
      <p:grpSp>
        <p:nvGrpSpPr>
          <p:cNvPr id="30" name="Group 29">
            <a:extLst>
              <a:ext uri="{FF2B5EF4-FFF2-40B4-BE49-F238E27FC236}">
                <a16:creationId xmlns:a16="http://schemas.microsoft.com/office/drawing/2014/main" id="{8839F6D9-B6D8-478E-BA9D-C9C565864252}"/>
              </a:ext>
            </a:extLst>
          </p:cNvPr>
          <p:cNvGrpSpPr/>
          <p:nvPr/>
        </p:nvGrpSpPr>
        <p:grpSpPr>
          <a:xfrm>
            <a:off x="6992153" y="4832005"/>
            <a:ext cx="1082670" cy="1695535"/>
            <a:chOff x="6992153" y="4832005"/>
            <a:chExt cx="1082670" cy="1695535"/>
          </a:xfrm>
        </p:grpSpPr>
        <p:pic>
          <p:nvPicPr>
            <p:cNvPr id="16" name="Picture 15">
              <a:extLst>
                <a:ext uri="{FF2B5EF4-FFF2-40B4-BE49-F238E27FC236}">
                  <a16:creationId xmlns:a16="http://schemas.microsoft.com/office/drawing/2014/main" id="{0C205997-6B88-42F4-9966-50036CFD701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992153" y="4832005"/>
              <a:ext cx="1082670" cy="1082670"/>
            </a:xfrm>
            <a:prstGeom prst="rect">
              <a:avLst/>
            </a:prstGeom>
          </p:spPr>
        </p:pic>
        <p:sp>
          <p:nvSpPr>
            <p:cNvPr id="23" name="TextBox 22">
              <a:extLst>
                <a:ext uri="{FF2B5EF4-FFF2-40B4-BE49-F238E27FC236}">
                  <a16:creationId xmlns:a16="http://schemas.microsoft.com/office/drawing/2014/main" id="{021373FD-D306-4F75-BE3E-F9F4768E4568}"/>
                </a:ext>
              </a:extLst>
            </p:cNvPr>
            <p:cNvSpPr txBox="1"/>
            <p:nvPr/>
          </p:nvSpPr>
          <p:spPr>
            <a:xfrm>
              <a:off x="7182360" y="6158208"/>
              <a:ext cx="553357" cy="369332"/>
            </a:xfrm>
            <a:prstGeom prst="rect">
              <a:avLst/>
            </a:prstGeom>
            <a:noFill/>
          </p:spPr>
          <p:txBody>
            <a:bodyPr wrap="none" rtlCol="0">
              <a:spAutoFit/>
            </a:bodyPr>
            <a:lstStyle/>
            <a:p>
              <a:r>
                <a:rPr lang="en-US" dirty="0">
                  <a:latin typeface="Kamerik205 8" panose="020B0803030600020004" pitchFamily="34" charset="0"/>
                </a:rPr>
                <a:t>IoT</a:t>
              </a:r>
            </a:p>
          </p:txBody>
        </p:sp>
      </p:grpSp>
      <p:grpSp>
        <p:nvGrpSpPr>
          <p:cNvPr id="31" name="Group 30">
            <a:extLst>
              <a:ext uri="{FF2B5EF4-FFF2-40B4-BE49-F238E27FC236}">
                <a16:creationId xmlns:a16="http://schemas.microsoft.com/office/drawing/2014/main" id="{FB8D9436-24AC-4FE6-BB0F-FCA70A6D2508}"/>
              </a:ext>
            </a:extLst>
          </p:cNvPr>
          <p:cNvGrpSpPr/>
          <p:nvPr/>
        </p:nvGrpSpPr>
        <p:grpSpPr>
          <a:xfrm>
            <a:off x="8577095" y="4881558"/>
            <a:ext cx="1289135" cy="1653218"/>
            <a:chOff x="8577095" y="4881558"/>
            <a:chExt cx="1289135" cy="1653218"/>
          </a:xfrm>
        </p:grpSpPr>
        <p:pic>
          <p:nvPicPr>
            <p:cNvPr id="17" name="Picture 16">
              <a:extLst>
                <a:ext uri="{FF2B5EF4-FFF2-40B4-BE49-F238E27FC236}">
                  <a16:creationId xmlns:a16="http://schemas.microsoft.com/office/drawing/2014/main" id="{5F8FFB1F-02C3-4158-A5DB-DFB5B4ED3AE0}"/>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646241" y="4881558"/>
              <a:ext cx="1152961" cy="1152961"/>
            </a:xfrm>
            <a:prstGeom prst="rect">
              <a:avLst/>
            </a:prstGeom>
          </p:spPr>
        </p:pic>
        <p:sp>
          <p:nvSpPr>
            <p:cNvPr id="24" name="TextBox 23">
              <a:extLst>
                <a:ext uri="{FF2B5EF4-FFF2-40B4-BE49-F238E27FC236}">
                  <a16:creationId xmlns:a16="http://schemas.microsoft.com/office/drawing/2014/main" id="{BE065924-1C9A-44B1-A299-94DADA313ADB}"/>
                </a:ext>
              </a:extLst>
            </p:cNvPr>
            <p:cNvSpPr txBox="1"/>
            <p:nvPr/>
          </p:nvSpPr>
          <p:spPr>
            <a:xfrm>
              <a:off x="8577095" y="6165444"/>
              <a:ext cx="1289135" cy="369332"/>
            </a:xfrm>
            <a:prstGeom prst="rect">
              <a:avLst/>
            </a:prstGeom>
            <a:noFill/>
          </p:spPr>
          <p:txBody>
            <a:bodyPr wrap="none" rtlCol="0">
              <a:spAutoFit/>
            </a:bodyPr>
            <a:lstStyle/>
            <a:p>
              <a:r>
                <a:rPr lang="en-US" dirty="0">
                  <a:latin typeface="Kamerik205 8" panose="020B0803030600020004" pitchFamily="34" charset="0"/>
                </a:rPr>
                <a:t>Analytics</a:t>
              </a:r>
            </a:p>
          </p:txBody>
        </p:sp>
      </p:grpSp>
      <p:grpSp>
        <p:nvGrpSpPr>
          <p:cNvPr id="32" name="Group 31">
            <a:extLst>
              <a:ext uri="{FF2B5EF4-FFF2-40B4-BE49-F238E27FC236}">
                <a16:creationId xmlns:a16="http://schemas.microsoft.com/office/drawing/2014/main" id="{6BFCE7B8-4536-437E-8ACC-7CFA6598D783}"/>
              </a:ext>
            </a:extLst>
          </p:cNvPr>
          <p:cNvGrpSpPr/>
          <p:nvPr/>
        </p:nvGrpSpPr>
        <p:grpSpPr>
          <a:xfrm>
            <a:off x="10227713" y="4675762"/>
            <a:ext cx="1602298" cy="1859014"/>
            <a:chOff x="10227713" y="4675762"/>
            <a:chExt cx="1602298" cy="1859014"/>
          </a:xfrm>
        </p:grpSpPr>
        <p:pic>
          <p:nvPicPr>
            <p:cNvPr id="18" name="Picture 17">
              <a:extLst>
                <a:ext uri="{FF2B5EF4-FFF2-40B4-BE49-F238E27FC236}">
                  <a16:creationId xmlns:a16="http://schemas.microsoft.com/office/drawing/2014/main" id="{E5F456A5-881D-410B-8687-CCC23FDE903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284021" y="4675762"/>
              <a:ext cx="1489682" cy="1489682"/>
            </a:xfrm>
            <a:prstGeom prst="rect">
              <a:avLst/>
            </a:prstGeom>
          </p:spPr>
        </p:pic>
        <p:sp>
          <p:nvSpPr>
            <p:cNvPr id="25" name="TextBox 24">
              <a:extLst>
                <a:ext uri="{FF2B5EF4-FFF2-40B4-BE49-F238E27FC236}">
                  <a16:creationId xmlns:a16="http://schemas.microsoft.com/office/drawing/2014/main" id="{0FCC1FD0-690C-47AE-9A5C-F1C8B391650E}"/>
                </a:ext>
              </a:extLst>
            </p:cNvPr>
            <p:cNvSpPr txBox="1"/>
            <p:nvPr/>
          </p:nvSpPr>
          <p:spPr>
            <a:xfrm>
              <a:off x="10227713" y="6165444"/>
              <a:ext cx="1602298" cy="369332"/>
            </a:xfrm>
            <a:prstGeom prst="rect">
              <a:avLst/>
            </a:prstGeom>
            <a:noFill/>
          </p:spPr>
          <p:txBody>
            <a:bodyPr wrap="none" rtlCol="0">
              <a:spAutoFit/>
            </a:bodyPr>
            <a:lstStyle/>
            <a:p>
              <a:r>
                <a:rPr lang="en-US" dirty="0">
                  <a:latin typeface="Kamerik205 8" panose="020B0803030600020004" pitchFamily="34" charset="0"/>
                </a:rPr>
                <a:t>Intelligence</a:t>
              </a:r>
            </a:p>
          </p:txBody>
        </p:sp>
      </p:grpSp>
      <p:grpSp>
        <p:nvGrpSpPr>
          <p:cNvPr id="27" name="Group 26">
            <a:extLst>
              <a:ext uri="{FF2B5EF4-FFF2-40B4-BE49-F238E27FC236}">
                <a16:creationId xmlns:a16="http://schemas.microsoft.com/office/drawing/2014/main" id="{478BAA99-37D6-4310-A47E-8D8FE70EC87C}"/>
              </a:ext>
            </a:extLst>
          </p:cNvPr>
          <p:cNvGrpSpPr/>
          <p:nvPr/>
        </p:nvGrpSpPr>
        <p:grpSpPr>
          <a:xfrm>
            <a:off x="156617" y="4609764"/>
            <a:ext cx="2395936" cy="1921394"/>
            <a:chOff x="156617" y="4609764"/>
            <a:chExt cx="2395936" cy="1921394"/>
          </a:xfrm>
        </p:grpSpPr>
        <p:sp>
          <p:nvSpPr>
            <p:cNvPr id="19" name="TextBox 18">
              <a:extLst>
                <a:ext uri="{FF2B5EF4-FFF2-40B4-BE49-F238E27FC236}">
                  <a16:creationId xmlns:a16="http://schemas.microsoft.com/office/drawing/2014/main" id="{ACFAF988-97CC-421F-9952-096BAE58A50C}"/>
                </a:ext>
              </a:extLst>
            </p:cNvPr>
            <p:cNvSpPr txBox="1"/>
            <p:nvPr/>
          </p:nvSpPr>
          <p:spPr>
            <a:xfrm>
              <a:off x="681869" y="6161826"/>
              <a:ext cx="1345433" cy="369332"/>
            </a:xfrm>
            <a:prstGeom prst="rect">
              <a:avLst/>
            </a:prstGeom>
            <a:noFill/>
          </p:spPr>
          <p:txBody>
            <a:bodyPr wrap="none" rtlCol="0">
              <a:spAutoFit/>
            </a:bodyPr>
            <a:lstStyle/>
            <a:p>
              <a:r>
                <a:rPr lang="en-US" dirty="0">
                  <a:latin typeface="Kamerik205 8" panose="020B0803030600020004" pitchFamily="34" charset="0"/>
                </a:rPr>
                <a:t>Database</a:t>
              </a:r>
            </a:p>
          </p:txBody>
        </p:sp>
        <p:pic>
          <p:nvPicPr>
            <p:cNvPr id="26" name="Picture 25">
              <a:extLst>
                <a:ext uri="{FF2B5EF4-FFF2-40B4-BE49-F238E27FC236}">
                  <a16:creationId xmlns:a16="http://schemas.microsoft.com/office/drawing/2014/main" id="{E36D0022-BA3C-41DD-ADE4-0F0CC115090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56617" y="4609764"/>
              <a:ext cx="2395936" cy="1621677"/>
            </a:xfrm>
            <a:prstGeom prst="rect">
              <a:avLst/>
            </a:prstGeom>
          </p:spPr>
        </p:pic>
      </p:grpSp>
    </p:spTree>
    <p:extLst>
      <p:ext uri="{BB962C8B-B14F-4D97-AF65-F5344CB8AC3E}">
        <p14:creationId xmlns:p14="http://schemas.microsoft.com/office/powerpoint/2010/main" val="600879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22000" b="-22000"/>
          </a:stretch>
        </a:blip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C43FF770-F9BD-485B-8C15-F9169785990B}"/>
              </a:ext>
            </a:extLst>
          </p:cNvPr>
          <p:cNvSpPr txBox="1"/>
          <p:nvPr/>
        </p:nvSpPr>
        <p:spPr>
          <a:xfrm>
            <a:off x="0" y="109837"/>
            <a:ext cx="7192218" cy="1015663"/>
          </a:xfrm>
          <a:prstGeom prst="rect">
            <a:avLst/>
          </a:prstGeom>
          <a:noFill/>
        </p:spPr>
        <p:txBody>
          <a:bodyPr wrap="square" rtlCol="0">
            <a:spAutoFit/>
          </a:bodyPr>
          <a:lstStyle/>
          <a:p>
            <a:pPr algn="ctr"/>
            <a:r>
              <a:rPr lang="en-US" sz="6000" dirty="0">
                <a:latin typeface="Kamerik205 8" panose="020B0803030600020004" pitchFamily="34" charset="0"/>
              </a:rPr>
              <a:t>Azure Functions</a:t>
            </a:r>
          </a:p>
        </p:txBody>
      </p:sp>
      <p:pic>
        <p:nvPicPr>
          <p:cNvPr id="11" name="Picture 10">
            <a:extLst>
              <a:ext uri="{FF2B5EF4-FFF2-40B4-BE49-F238E27FC236}">
                <a16:creationId xmlns:a16="http://schemas.microsoft.com/office/drawing/2014/main" id="{CD96BD85-BFE1-4F36-AC04-D1AEF29AF33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9653" y="1768015"/>
            <a:ext cx="3605567" cy="3435996"/>
          </a:xfrm>
          <a:prstGeom prst="rect">
            <a:avLst/>
          </a:prstGeom>
        </p:spPr>
      </p:pic>
      <p:pic>
        <p:nvPicPr>
          <p:cNvPr id="12" name="Picture 11">
            <a:extLst>
              <a:ext uri="{FF2B5EF4-FFF2-40B4-BE49-F238E27FC236}">
                <a16:creationId xmlns:a16="http://schemas.microsoft.com/office/drawing/2014/main" id="{42B1BE34-B5AF-42E3-8E13-2E426697FBC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158318" y="1763043"/>
            <a:ext cx="4072553" cy="3593904"/>
          </a:xfrm>
          <a:prstGeom prst="rect">
            <a:avLst/>
          </a:prstGeom>
        </p:spPr>
      </p:pic>
      <p:sp>
        <p:nvSpPr>
          <p:cNvPr id="13" name="Rectangle 12">
            <a:extLst>
              <a:ext uri="{FF2B5EF4-FFF2-40B4-BE49-F238E27FC236}">
                <a16:creationId xmlns:a16="http://schemas.microsoft.com/office/drawing/2014/main" id="{3DEE32C0-A924-425E-8714-8BF457B1A2CC}"/>
              </a:ext>
            </a:extLst>
          </p:cNvPr>
          <p:cNvSpPr/>
          <p:nvPr/>
        </p:nvSpPr>
        <p:spPr>
          <a:xfrm>
            <a:off x="8955741" y="1154206"/>
            <a:ext cx="3361739" cy="769441"/>
          </a:xfrm>
          <a:prstGeom prst="rect">
            <a:avLst/>
          </a:prstGeom>
        </p:spPr>
        <p:txBody>
          <a:bodyPr wrap="square">
            <a:spAutoFit/>
          </a:bodyPr>
          <a:lstStyle/>
          <a:p>
            <a:r>
              <a:rPr lang="en-US" sz="4400" dirty="0">
                <a:solidFill>
                  <a:schemeClr val="tx2"/>
                </a:solidFill>
                <a:latin typeface="Oswald bold" panose="00000800000000000000" pitchFamily="2" charset="0"/>
                <a:ea typeface="Segoe UI" panose="020B0502040204020203" pitchFamily="34" charset="0"/>
                <a:cs typeface="Segoe UI" panose="020B0502040204020203" pitchFamily="34" charset="0"/>
              </a:rPr>
              <a:t>Events + data</a:t>
            </a:r>
            <a:endParaRPr lang="en-US" sz="4000" dirty="0">
              <a:solidFill>
                <a:schemeClr val="tx2"/>
              </a:solidFill>
              <a:latin typeface="Oswald bold" panose="00000800000000000000" pitchFamily="2" charset="0"/>
            </a:endParaRPr>
          </a:p>
        </p:txBody>
      </p:sp>
      <p:sp>
        <p:nvSpPr>
          <p:cNvPr id="14" name="Rectangle 13">
            <a:extLst>
              <a:ext uri="{FF2B5EF4-FFF2-40B4-BE49-F238E27FC236}">
                <a16:creationId xmlns:a16="http://schemas.microsoft.com/office/drawing/2014/main" id="{6BA8BEF0-D001-4A6F-BC8F-E0FB589854EC}"/>
              </a:ext>
            </a:extLst>
          </p:cNvPr>
          <p:cNvSpPr/>
          <p:nvPr/>
        </p:nvSpPr>
        <p:spPr>
          <a:xfrm>
            <a:off x="1339605" y="1154205"/>
            <a:ext cx="1578407" cy="769441"/>
          </a:xfrm>
          <a:prstGeom prst="rect">
            <a:avLst/>
          </a:prstGeom>
        </p:spPr>
        <p:txBody>
          <a:bodyPr wrap="square">
            <a:spAutoFit/>
          </a:bodyPr>
          <a:lstStyle/>
          <a:p>
            <a:r>
              <a:rPr lang="en-US" sz="4400" dirty="0">
                <a:solidFill>
                  <a:schemeClr val="tx2"/>
                </a:solidFill>
                <a:latin typeface="Oswald bold" panose="00000800000000000000" pitchFamily="2" charset="0"/>
                <a:ea typeface="Segoe UI" panose="020B0502040204020203" pitchFamily="34" charset="0"/>
                <a:cs typeface="Segoe UI" panose="020B0502040204020203" pitchFamily="34" charset="0"/>
              </a:rPr>
              <a:t>Code</a:t>
            </a:r>
            <a:endParaRPr lang="en-US" sz="4000" dirty="0">
              <a:solidFill>
                <a:schemeClr val="tx2"/>
              </a:solidFill>
              <a:latin typeface="Oswald bold" panose="00000800000000000000" pitchFamily="2" charset="0"/>
            </a:endParaRPr>
          </a:p>
        </p:txBody>
      </p:sp>
      <p:grpSp>
        <p:nvGrpSpPr>
          <p:cNvPr id="15" name="Group 14">
            <a:extLst>
              <a:ext uri="{FF2B5EF4-FFF2-40B4-BE49-F238E27FC236}">
                <a16:creationId xmlns:a16="http://schemas.microsoft.com/office/drawing/2014/main" id="{CE955FE3-F5C9-45EB-B821-519F817509D6}"/>
              </a:ext>
            </a:extLst>
          </p:cNvPr>
          <p:cNvGrpSpPr/>
          <p:nvPr/>
        </p:nvGrpSpPr>
        <p:grpSpPr>
          <a:xfrm>
            <a:off x="4973629" y="580083"/>
            <a:ext cx="2957806" cy="4179166"/>
            <a:chOff x="1702418" y="2004815"/>
            <a:chExt cx="2214402" cy="2395735"/>
          </a:xfrm>
        </p:grpSpPr>
        <p:pic>
          <p:nvPicPr>
            <p:cNvPr id="16" name="Picture 6">
              <a:extLst>
                <a:ext uri="{FF2B5EF4-FFF2-40B4-BE49-F238E27FC236}">
                  <a16:creationId xmlns:a16="http://schemas.microsoft.com/office/drawing/2014/main" id="{58321FB5-861F-405A-80B8-29342E883967}"/>
                </a:ext>
              </a:extLst>
            </p:cNvPr>
            <p:cNvPicPr>
              <a:picLocks noChangeAspect="1"/>
            </p:cNvPicPr>
            <p:nvPr/>
          </p:nvPicPr>
          <p:blipFill>
            <a:blip r:embed="rId6"/>
            <a:stretch>
              <a:fillRect/>
            </a:stretch>
          </p:blipFill>
          <p:spPr>
            <a:xfrm>
              <a:off x="1702418" y="2446408"/>
              <a:ext cx="2214402" cy="1954142"/>
            </a:xfrm>
            <a:prstGeom prst="rect">
              <a:avLst/>
            </a:prstGeom>
          </p:spPr>
        </p:pic>
        <p:sp>
          <p:nvSpPr>
            <p:cNvPr id="17" name="TextBox 16">
              <a:extLst>
                <a:ext uri="{FF2B5EF4-FFF2-40B4-BE49-F238E27FC236}">
                  <a16:creationId xmlns:a16="http://schemas.microsoft.com/office/drawing/2014/main" id="{2B3C4310-55FF-448E-BF54-2CD1B0E21897}"/>
                </a:ext>
              </a:extLst>
            </p:cNvPr>
            <p:cNvSpPr txBox="1"/>
            <p:nvPr/>
          </p:nvSpPr>
          <p:spPr>
            <a:xfrm>
              <a:off x="1710765" y="2004815"/>
              <a:ext cx="2197709" cy="358916"/>
            </a:xfrm>
            <a:prstGeom prst="rect">
              <a:avLst/>
            </a:prstGeom>
            <a:noFill/>
          </p:spPr>
          <p:txBody>
            <a:bodyPr wrap="square" lIns="182854" tIns="146284" rIns="182854" bIns="146284" rtlCol="0">
              <a:spAutoFit/>
            </a:bodyPr>
            <a:lstStyle/>
            <a:p>
              <a:pPr algn="ctr" defTabSz="914367">
                <a:lnSpc>
                  <a:spcPct val="90000"/>
                </a:lnSpc>
                <a:spcAft>
                  <a:spcPts val="600"/>
                </a:spcAft>
                <a:defRPr/>
              </a:pPr>
              <a:endParaRPr lang="en-US" dirty="0">
                <a:gradFill>
                  <a:gsLst>
                    <a:gs pos="2917">
                      <a:srgbClr val="505050"/>
                    </a:gs>
                    <a:gs pos="30000">
                      <a:srgbClr val="505050"/>
                    </a:gs>
                  </a:gsLst>
                  <a:lin ang="5400000" scaled="0"/>
                </a:gradFill>
                <a:latin typeface="Segoe UI"/>
              </a:endParaRPr>
            </a:p>
          </p:txBody>
        </p:sp>
      </p:grpSp>
      <p:sp>
        <p:nvSpPr>
          <p:cNvPr id="18" name="Plus 17">
            <a:extLst>
              <a:ext uri="{FF2B5EF4-FFF2-40B4-BE49-F238E27FC236}">
                <a16:creationId xmlns:a16="http://schemas.microsoft.com/office/drawing/2014/main" id="{67829FFE-0F6F-4B16-8236-2115649B3460}"/>
              </a:ext>
            </a:extLst>
          </p:cNvPr>
          <p:cNvSpPr/>
          <p:nvPr/>
        </p:nvSpPr>
        <p:spPr bwMode="auto">
          <a:xfrm>
            <a:off x="5128230" y="1763043"/>
            <a:ext cx="2619200" cy="2530105"/>
          </a:xfrm>
          <a:prstGeom prst="mathPlus">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1465681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1"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grpId="1"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xit"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hidden"/>
                                      </p:to>
                                    </p:set>
                                  </p:childTnLst>
                                </p:cTn>
                              </p:par>
                              <p:par>
                                <p:cTn id="17" presetID="1" presetClass="exit"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hidden"/>
                                      </p:to>
                                    </p:set>
                                  </p:childTnLst>
                                </p:cTn>
                              </p:par>
                            </p:childTnLst>
                          </p:cTn>
                        </p:par>
                        <p:par>
                          <p:cTn id="19" fill="hold">
                            <p:stCondLst>
                              <p:cond delay="0"/>
                            </p:stCondLst>
                            <p:childTnLst>
                              <p:par>
                                <p:cTn id="20" presetID="42" presetClass="path" presetSubtype="0" accel="50000" decel="50000" fill="hold" nodeType="afterEffect">
                                  <p:stCondLst>
                                    <p:cond delay="0"/>
                                  </p:stCondLst>
                                  <p:childTnLst>
                                    <p:animMotion origin="layout" path="M 3.125E-6 -3.33333E-6 L 0.11237 0.0088 " pathEditMode="relative" rAng="0" ptsTypes="AA">
                                      <p:cBhvr>
                                        <p:cTn id="21" dur="2000" fill="hold"/>
                                        <p:tgtEl>
                                          <p:spTgt spid="11"/>
                                        </p:tgtEl>
                                        <p:attrNameLst>
                                          <p:attrName>ppt_x</p:attrName>
                                          <p:attrName>ppt_y</p:attrName>
                                        </p:attrNameLst>
                                      </p:cBhvr>
                                      <p:rCtr x="5612" y="440"/>
                                    </p:animMotion>
                                  </p:childTnLst>
                                </p:cTn>
                              </p:par>
                              <p:par>
                                <p:cTn id="22" presetID="42" presetClass="path" presetSubtype="0" accel="50000" decel="50000" fill="hold" nodeType="withEffect">
                                  <p:stCondLst>
                                    <p:cond delay="0"/>
                                  </p:stCondLst>
                                  <p:childTnLst>
                                    <p:animMotion origin="layout" path="M 1.04167E-6 -1.48148E-6 L -0.13229 -0.00069 " pathEditMode="relative" rAng="0" ptsTypes="AA">
                                      <p:cBhvr>
                                        <p:cTn id="23" dur="2000" fill="hold"/>
                                        <p:tgtEl>
                                          <p:spTgt spid="12"/>
                                        </p:tgtEl>
                                        <p:attrNameLst>
                                          <p:attrName>ppt_x</p:attrName>
                                          <p:attrName>ppt_y</p:attrName>
                                        </p:attrNameLst>
                                      </p:cBhvr>
                                      <p:rCtr x="-6615" y="-46"/>
                                    </p:animMotion>
                                  </p:childTnLst>
                                </p:cTn>
                              </p:par>
                            </p:childTnLst>
                          </p:cTn>
                        </p:par>
                        <p:par>
                          <p:cTn id="24" fill="hold">
                            <p:stCondLst>
                              <p:cond delay="2000"/>
                            </p:stCondLst>
                            <p:childTnLst>
                              <p:par>
                                <p:cTn id="25" presetID="1" presetClass="exit" presetSubtype="0" fill="hold" nodeType="afterEffect">
                                  <p:stCondLst>
                                    <p:cond delay="0"/>
                                  </p:stCondLst>
                                  <p:childTnLst>
                                    <p:set>
                                      <p:cBhvr>
                                        <p:cTn id="26" dur="1" fill="hold">
                                          <p:stCondLst>
                                            <p:cond delay="0"/>
                                          </p:stCondLst>
                                        </p:cTn>
                                        <p:tgtEl>
                                          <p:spTgt spid="11"/>
                                        </p:tgtEl>
                                        <p:attrNameLst>
                                          <p:attrName>style.visibility</p:attrName>
                                        </p:attrNameLst>
                                      </p:cBhvr>
                                      <p:to>
                                        <p:strVal val="hidden"/>
                                      </p:to>
                                    </p:set>
                                  </p:childTnLst>
                                </p:cTn>
                              </p:par>
                              <p:par>
                                <p:cTn id="27" presetID="1" presetClass="exit" presetSubtype="0" fill="hold" nodeType="withEffect">
                                  <p:stCondLst>
                                    <p:cond delay="0"/>
                                  </p:stCondLst>
                                  <p:childTnLst>
                                    <p:set>
                                      <p:cBhvr>
                                        <p:cTn id="28" dur="1" fill="hold">
                                          <p:stCondLst>
                                            <p:cond delay="0"/>
                                          </p:stCondLst>
                                        </p:cTn>
                                        <p:tgtEl>
                                          <p:spTgt spid="12"/>
                                        </p:tgtEl>
                                        <p:attrNameLst>
                                          <p:attrName>style.visibility</p:attrName>
                                        </p:attrNameLst>
                                      </p:cBhvr>
                                      <p:to>
                                        <p:strVal val="hidden"/>
                                      </p:to>
                                    </p:set>
                                  </p:childTnLst>
                                </p:cTn>
                              </p:par>
                              <p:par>
                                <p:cTn id="29" presetID="10" presetClass="entr" presetSubtype="0" fill="hold" nodeType="with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par>
                                <p:cTn id="32" presetID="1" presetClass="exit" presetSubtype="0" fill="hold" grpId="0" nodeType="withEffect">
                                  <p:stCondLst>
                                    <p:cond delay="0"/>
                                  </p:stCondLst>
                                  <p:childTnLst>
                                    <p:set>
                                      <p:cBhvr>
                                        <p:cTn id="33" dur="1" fill="hold">
                                          <p:stCondLst>
                                            <p:cond delay="0"/>
                                          </p:stCondLst>
                                        </p:cTn>
                                        <p:tgtEl>
                                          <p:spTgt spid="1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3" grpId="1"/>
      <p:bldP spid="14" grpId="0"/>
      <p:bldP spid="14" grpId="1"/>
      <p:bldP spid="18" grpId="0" animBg="1"/>
      <p:bldP spid="18" grpId="1"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E37240-536C-4F6E-9F2C-797A11F6EEDE}"/>
              </a:ext>
            </a:extLst>
          </p:cNvPr>
          <p:cNvSpPr>
            <a:spLocks noGrp="1"/>
          </p:cNvSpPr>
          <p:nvPr>
            <p:ph type="title"/>
          </p:nvPr>
        </p:nvSpPr>
        <p:spPr/>
        <p:txBody>
          <a:bodyPr/>
          <a:lstStyle/>
          <a:p>
            <a:r>
              <a:rPr lang="en-US" dirty="0"/>
              <a:t>Features of Azure Function</a:t>
            </a:r>
          </a:p>
        </p:txBody>
      </p:sp>
      <p:sp>
        <p:nvSpPr>
          <p:cNvPr id="14" name="TextBox 13">
            <a:extLst>
              <a:ext uri="{FF2B5EF4-FFF2-40B4-BE49-F238E27FC236}">
                <a16:creationId xmlns:a16="http://schemas.microsoft.com/office/drawing/2014/main" id="{88C2078A-BA41-415F-AF6C-C44A20E91E16}"/>
              </a:ext>
            </a:extLst>
          </p:cNvPr>
          <p:cNvSpPr txBox="1"/>
          <p:nvPr/>
        </p:nvSpPr>
        <p:spPr>
          <a:xfrm>
            <a:off x="3831534" y="1690688"/>
            <a:ext cx="4528932" cy="769441"/>
          </a:xfrm>
          <a:prstGeom prst="rect">
            <a:avLst/>
          </a:prstGeom>
          <a:noFill/>
        </p:spPr>
        <p:txBody>
          <a:bodyPr wrap="none" rtlCol="0">
            <a:spAutoFit/>
          </a:bodyPr>
          <a:lstStyle/>
          <a:p>
            <a:r>
              <a:rPr lang="en-US" sz="4400" dirty="0">
                <a:solidFill>
                  <a:srgbClr val="FF0000"/>
                </a:solidFill>
              </a:rPr>
              <a:t>Choice of language</a:t>
            </a:r>
          </a:p>
        </p:txBody>
      </p:sp>
      <p:pic>
        <p:nvPicPr>
          <p:cNvPr id="9" name="Picture 8">
            <a:extLst>
              <a:ext uri="{FF2B5EF4-FFF2-40B4-BE49-F238E27FC236}">
                <a16:creationId xmlns:a16="http://schemas.microsoft.com/office/drawing/2014/main" id="{D7382B59-1D01-4B80-982B-6F933261202B}"/>
              </a:ext>
            </a:extLst>
          </p:cNvPr>
          <p:cNvPicPr>
            <a:picLocks noChangeAspect="1"/>
          </p:cNvPicPr>
          <p:nvPr/>
        </p:nvPicPr>
        <p:blipFill rotWithShape="1">
          <a:blip r:embed="rId3">
            <a:extLst>
              <a:ext uri="{28A0092B-C50C-407E-A947-70E740481C1C}">
                <a14:useLocalDpi xmlns:a14="http://schemas.microsoft.com/office/drawing/2010/main" val="0"/>
              </a:ext>
            </a:extLst>
          </a:blip>
          <a:srcRect l="24105" t="22745" r="26916" b="18039"/>
          <a:stretch/>
        </p:blipFill>
        <p:spPr>
          <a:xfrm>
            <a:off x="5103158" y="2559812"/>
            <a:ext cx="1985683" cy="2196617"/>
          </a:xfrm>
          <a:prstGeom prst="rect">
            <a:avLst/>
          </a:prstGeom>
        </p:spPr>
      </p:pic>
      <p:pic>
        <p:nvPicPr>
          <p:cNvPr id="16" name="Picture 15">
            <a:extLst>
              <a:ext uri="{FF2B5EF4-FFF2-40B4-BE49-F238E27FC236}">
                <a16:creationId xmlns:a16="http://schemas.microsoft.com/office/drawing/2014/main" id="{3541CF78-4D3C-438E-9F06-B6913408809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20539" y="3540182"/>
            <a:ext cx="1595864" cy="1813932"/>
          </a:xfrm>
          <a:prstGeom prst="rect">
            <a:avLst/>
          </a:prstGeom>
        </p:spPr>
      </p:pic>
      <p:pic>
        <p:nvPicPr>
          <p:cNvPr id="18" name="Picture 17">
            <a:extLst>
              <a:ext uri="{FF2B5EF4-FFF2-40B4-BE49-F238E27FC236}">
                <a16:creationId xmlns:a16="http://schemas.microsoft.com/office/drawing/2014/main" id="{21F956C3-A981-447F-BF1E-CE5C0284216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19156" y="3405838"/>
            <a:ext cx="2082619" cy="2082619"/>
          </a:xfrm>
          <a:prstGeom prst="rect">
            <a:avLst/>
          </a:prstGeom>
        </p:spPr>
      </p:pic>
      <p:pic>
        <p:nvPicPr>
          <p:cNvPr id="20" name="Picture 19">
            <a:extLst>
              <a:ext uri="{FF2B5EF4-FFF2-40B4-BE49-F238E27FC236}">
                <a16:creationId xmlns:a16="http://schemas.microsoft.com/office/drawing/2014/main" id="{A8409FAE-9946-48C9-97E0-472032B7945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74740" y="5173100"/>
            <a:ext cx="831288" cy="1404203"/>
          </a:xfrm>
          <a:prstGeom prst="rect">
            <a:avLst/>
          </a:prstGeom>
        </p:spPr>
      </p:pic>
      <p:pic>
        <p:nvPicPr>
          <p:cNvPr id="22" name="Picture 21">
            <a:extLst>
              <a:ext uri="{FF2B5EF4-FFF2-40B4-BE49-F238E27FC236}">
                <a16:creationId xmlns:a16="http://schemas.microsoft.com/office/drawing/2014/main" id="{4C815E9E-5A35-4F84-9904-E93E301D195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141269" y="5875201"/>
            <a:ext cx="2543173" cy="738029"/>
          </a:xfrm>
          <a:prstGeom prst="rect">
            <a:avLst/>
          </a:prstGeom>
        </p:spPr>
      </p:pic>
      <p:pic>
        <p:nvPicPr>
          <p:cNvPr id="24" name="Picture 23">
            <a:extLst>
              <a:ext uri="{FF2B5EF4-FFF2-40B4-BE49-F238E27FC236}">
                <a16:creationId xmlns:a16="http://schemas.microsoft.com/office/drawing/2014/main" id="{59FF11AE-A350-442E-B071-5BE76B66732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909934" y="5707329"/>
            <a:ext cx="981881" cy="920381"/>
          </a:xfrm>
          <a:prstGeom prst="rect">
            <a:avLst/>
          </a:prstGeom>
        </p:spPr>
      </p:pic>
      <p:pic>
        <p:nvPicPr>
          <p:cNvPr id="26" name="Picture 25">
            <a:extLst>
              <a:ext uri="{FF2B5EF4-FFF2-40B4-BE49-F238E27FC236}">
                <a16:creationId xmlns:a16="http://schemas.microsoft.com/office/drawing/2014/main" id="{74ADBDFF-7A82-4263-8D07-7A098AA6BC0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483486" y="5630430"/>
            <a:ext cx="1227570" cy="1227570"/>
          </a:xfrm>
          <a:prstGeom prst="rect">
            <a:avLst/>
          </a:prstGeom>
        </p:spPr>
      </p:pic>
    </p:spTree>
    <p:extLst>
      <p:ext uri="{BB962C8B-B14F-4D97-AF65-F5344CB8AC3E}">
        <p14:creationId xmlns:p14="http://schemas.microsoft.com/office/powerpoint/2010/main" val="3831104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par>
                          <p:cTn id="18" fill="hold">
                            <p:stCondLst>
                              <p:cond delay="500"/>
                            </p:stCondLst>
                            <p:childTnLst>
                              <p:par>
                                <p:cTn id="19" presetID="10" presetClass="entr" presetSubtype="0" fill="hold" nodeType="after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fade">
                                      <p:cBhvr>
                                        <p:cTn id="21" dur="500"/>
                                        <p:tgtEl>
                                          <p:spTgt spid="18"/>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22"/>
                                        </p:tgtEl>
                                        <p:attrNameLst>
                                          <p:attrName>style.visibility</p:attrName>
                                        </p:attrNameLst>
                                      </p:cBhvr>
                                      <p:to>
                                        <p:strVal val="visible"/>
                                      </p:to>
                                    </p:set>
                                    <p:animEffect transition="in" filter="fade">
                                      <p:cBhvr>
                                        <p:cTn id="26" dur="500"/>
                                        <p:tgtEl>
                                          <p:spTgt spid="22"/>
                                        </p:tgtEl>
                                      </p:cBhvr>
                                    </p:animEffect>
                                  </p:childTnLst>
                                </p:cTn>
                              </p:par>
                            </p:childTnLst>
                          </p:cTn>
                        </p:par>
                        <p:par>
                          <p:cTn id="27" fill="hold">
                            <p:stCondLst>
                              <p:cond delay="500"/>
                            </p:stCondLst>
                            <p:childTnLst>
                              <p:par>
                                <p:cTn id="28" presetID="10" presetClass="entr" presetSubtype="0" fill="hold" nodeType="afterEffect">
                                  <p:stCondLst>
                                    <p:cond delay="0"/>
                                  </p:stCondLst>
                                  <p:childTnLst>
                                    <p:set>
                                      <p:cBhvr>
                                        <p:cTn id="29" dur="1" fill="hold">
                                          <p:stCondLst>
                                            <p:cond delay="0"/>
                                          </p:stCondLst>
                                        </p:cTn>
                                        <p:tgtEl>
                                          <p:spTgt spid="20"/>
                                        </p:tgtEl>
                                        <p:attrNameLst>
                                          <p:attrName>style.visibility</p:attrName>
                                        </p:attrNameLst>
                                      </p:cBhvr>
                                      <p:to>
                                        <p:strVal val="visible"/>
                                      </p:to>
                                    </p:set>
                                    <p:animEffect transition="in" filter="fade">
                                      <p:cBhvr>
                                        <p:cTn id="30" dur="500"/>
                                        <p:tgtEl>
                                          <p:spTgt spid="20"/>
                                        </p:tgtEl>
                                      </p:cBhvr>
                                    </p:animEffect>
                                  </p:childTnLst>
                                </p:cTn>
                              </p:par>
                            </p:childTnLst>
                          </p:cTn>
                        </p:par>
                        <p:par>
                          <p:cTn id="31" fill="hold">
                            <p:stCondLst>
                              <p:cond delay="1000"/>
                            </p:stCondLst>
                            <p:childTnLst>
                              <p:par>
                                <p:cTn id="32" presetID="10" presetClass="entr" presetSubtype="0" fill="hold" nodeType="afterEffect">
                                  <p:stCondLst>
                                    <p:cond delay="0"/>
                                  </p:stCondLst>
                                  <p:childTnLst>
                                    <p:set>
                                      <p:cBhvr>
                                        <p:cTn id="33" dur="1" fill="hold">
                                          <p:stCondLst>
                                            <p:cond delay="0"/>
                                          </p:stCondLst>
                                        </p:cTn>
                                        <p:tgtEl>
                                          <p:spTgt spid="24"/>
                                        </p:tgtEl>
                                        <p:attrNameLst>
                                          <p:attrName>style.visibility</p:attrName>
                                        </p:attrNameLst>
                                      </p:cBhvr>
                                      <p:to>
                                        <p:strVal val="visible"/>
                                      </p:to>
                                    </p:set>
                                    <p:animEffect transition="in" filter="fade">
                                      <p:cBhvr>
                                        <p:cTn id="34" dur="500"/>
                                        <p:tgtEl>
                                          <p:spTgt spid="24"/>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26"/>
                                        </p:tgtEl>
                                        <p:attrNameLst>
                                          <p:attrName>style.visibility</p:attrName>
                                        </p:attrNameLst>
                                      </p:cBhvr>
                                      <p:to>
                                        <p:strVal val="visible"/>
                                      </p:to>
                                    </p:set>
                                    <p:animEffect transition="in" filter="fade">
                                      <p:cBhvr>
                                        <p:cTn id="39"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E37240-536C-4F6E-9F2C-797A11F6EEDE}"/>
              </a:ext>
            </a:extLst>
          </p:cNvPr>
          <p:cNvSpPr>
            <a:spLocks noGrp="1"/>
          </p:cNvSpPr>
          <p:nvPr>
            <p:ph type="title"/>
          </p:nvPr>
        </p:nvSpPr>
        <p:spPr/>
        <p:txBody>
          <a:bodyPr/>
          <a:lstStyle/>
          <a:p>
            <a:r>
              <a:rPr lang="en-US" dirty="0"/>
              <a:t>Features of Azure Function</a:t>
            </a:r>
          </a:p>
        </p:txBody>
      </p:sp>
      <p:sp>
        <p:nvSpPr>
          <p:cNvPr id="14" name="TextBox 13">
            <a:extLst>
              <a:ext uri="{FF2B5EF4-FFF2-40B4-BE49-F238E27FC236}">
                <a16:creationId xmlns:a16="http://schemas.microsoft.com/office/drawing/2014/main" id="{88C2078A-BA41-415F-AF6C-C44A20E91E16}"/>
              </a:ext>
            </a:extLst>
          </p:cNvPr>
          <p:cNvSpPr txBox="1"/>
          <p:nvPr/>
        </p:nvSpPr>
        <p:spPr>
          <a:xfrm>
            <a:off x="3831534" y="1690688"/>
            <a:ext cx="4528932" cy="769441"/>
          </a:xfrm>
          <a:prstGeom prst="rect">
            <a:avLst/>
          </a:prstGeom>
          <a:noFill/>
        </p:spPr>
        <p:txBody>
          <a:bodyPr wrap="none" rtlCol="0">
            <a:spAutoFit/>
          </a:bodyPr>
          <a:lstStyle/>
          <a:p>
            <a:r>
              <a:rPr lang="en-US" sz="4400" dirty="0">
                <a:solidFill>
                  <a:srgbClr val="FF0000"/>
                </a:solidFill>
              </a:rPr>
              <a:t>Choice of language</a:t>
            </a:r>
          </a:p>
        </p:txBody>
      </p:sp>
      <p:graphicFrame>
        <p:nvGraphicFramePr>
          <p:cNvPr id="3" name="Table 3">
            <a:extLst>
              <a:ext uri="{FF2B5EF4-FFF2-40B4-BE49-F238E27FC236}">
                <a16:creationId xmlns:a16="http://schemas.microsoft.com/office/drawing/2014/main" id="{FBF4644F-5A53-48D0-B660-49C561545F65}"/>
              </a:ext>
            </a:extLst>
          </p:cNvPr>
          <p:cNvGraphicFramePr>
            <a:graphicFrameLocks noGrp="1"/>
          </p:cNvGraphicFramePr>
          <p:nvPr>
            <p:extLst>
              <p:ext uri="{D42A27DB-BD31-4B8C-83A1-F6EECF244321}">
                <p14:modId xmlns:p14="http://schemas.microsoft.com/office/powerpoint/2010/main" val="2564141379"/>
              </p:ext>
            </p:extLst>
          </p:nvPr>
        </p:nvGraphicFramePr>
        <p:xfrm>
          <a:off x="240474" y="2967852"/>
          <a:ext cx="11711051" cy="2860040"/>
        </p:xfrm>
        <a:graphic>
          <a:graphicData uri="http://schemas.openxmlformats.org/drawingml/2006/table">
            <a:tbl>
              <a:tblPr firstRow="1" bandRow="1">
                <a:tableStyleId>{5C22544A-7EE6-4342-B048-85BDC9FD1C3A}</a:tableStyleId>
              </a:tblPr>
              <a:tblGrid>
                <a:gridCol w="1267587">
                  <a:extLst>
                    <a:ext uri="{9D8B030D-6E8A-4147-A177-3AD203B41FA5}">
                      <a16:colId xmlns:a16="http://schemas.microsoft.com/office/drawing/2014/main" val="4095419367"/>
                    </a:ext>
                  </a:extLst>
                </a:gridCol>
                <a:gridCol w="2573655">
                  <a:extLst>
                    <a:ext uri="{9D8B030D-6E8A-4147-A177-3AD203B41FA5}">
                      <a16:colId xmlns:a16="http://schemas.microsoft.com/office/drawing/2014/main" val="3517563283"/>
                    </a:ext>
                  </a:extLst>
                </a:gridCol>
                <a:gridCol w="2390140">
                  <a:extLst>
                    <a:ext uri="{9D8B030D-6E8A-4147-A177-3AD203B41FA5}">
                      <a16:colId xmlns:a16="http://schemas.microsoft.com/office/drawing/2014/main" val="2159562231"/>
                    </a:ext>
                  </a:extLst>
                </a:gridCol>
                <a:gridCol w="2939415">
                  <a:extLst>
                    <a:ext uri="{9D8B030D-6E8A-4147-A177-3AD203B41FA5}">
                      <a16:colId xmlns:a16="http://schemas.microsoft.com/office/drawing/2014/main" val="624568945"/>
                    </a:ext>
                  </a:extLst>
                </a:gridCol>
                <a:gridCol w="2540254">
                  <a:extLst>
                    <a:ext uri="{9D8B030D-6E8A-4147-A177-3AD203B41FA5}">
                      <a16:colId xmlns:a16="http://schemas.microsoft.com/office/drawing/2014/main" val="3782940115"/>
                    </a:ext>
                  </a:extLst>
                </a:gridCol>
              </a:tblGrid>
              <a:tr h="208793">
                <a:tc>
                  <a:txBody>
                    <a:bodyPr/>
                    <a:lstStyle/>
                    <a:p>
                      <a:r>
                        <a:rPr lang="en-US" dirty="0"/>
                        <a:t>Language</a:t>
                      </a:r>
                    </a:p>
                  </a:txBody>
                  <a:tcPr/>
                </a:tc>
                <a:tc>
                  <a:txBody>
                    <a:bodyPr/>
                    <a:lstStyle/>
                    <a:p>
                      <a:r>
                        <a:rPr lang="en-US" dirty="0"/>
                        <a:t>1.x</a:t>
                      </a:r>
                    </a:p>
                  </a:txBody>
                  <a:tcPr/>
                </a:tc>
                <a:tc>
                  <a:txBody>
                    <a:bodyPr/>
                    <a:lstStyle/>
                    <a:p>
                      <a:r>
                        <a:rPr lang="en-US" dirty="0"/>
                        <a:t>2.x</a:t>
                      </a:r>
                    </a:p>
                  </a:txBody>
                  <a:tcPr/>
                </a:tc>
                <a:tc>
                  <a:txBody>
                    <a:bodyPr/>
                    <a:lstStyle/>
                    <a:p>
                      <a:r>
                        <a:rPr lang="en-US" dirty="0"/>
                        <a:t>3.x</a:t>
                      </a:r>
                    </a:p>
                  </a:txBody>
                  <a:tcPr/>
                </a:tc>
                <a:tc>
                  <a:txBody>
                    <a:bodyPr/>
                    <a:lstStyle/>
                    <a:p>
                      <a:r>
                        <a:rPr lang="en-US" dirty="0"/>
                        <a:t>4.x</a:t>
                      </a:r>
                    </a:p>
                  </a:txBody>
                  <a:tcPr/>
                </a:tc>
                <a:extLst>
                  <a:ext uri="{0D108BD9-81ED-4DB2-BD59-A6C34878D82A}">
                    <a16:rowId xmlns:a16="http://schemas.microsoft.com/office/drawing/2014/main" val="1726581697"/>
                  </a:ext>
                </a:extLst>
              </a:tr>
              <a:tr h="370840">
                <a:tc>
                  <a:txBody>
                    <a:bodyPr/>
                    <a:lstStyle/>
                    <a:p>
                      <a:r>
                        <a:rPr lang="en-US" dirty="0"/>
                        <a:t>C#</a:t>
                      </a:r>
                    </a:p>
                  </a:txBody>
                  <a:tcPr/>
                </a:tc>
                <a:tc>
                  <a:txBody>
                    <a:bodyPr/>
                    <a:lstStyle/>
                    <a:p>
                      <a:r>
                        <a:rPr lang="en-US" dirty="0"/>
                        <a:t>GA (.NET Framework 4.8)</a:t>
                      </a:r>
                    </a:p>
                  </a:txBody>
                  <a:tcPr/>
                </a:tc>
                <a:tc>
                  <a:txBody>
                    <a:bodyPr/>
                    <a:lstStyle/>
                    <a:p>
                      <a:r>
                        <a:rPr lang="en-US" dirty="0"/>
                        <a:t>GA (.NET Core 2.1)</a:t>
                      </a:r>
                    </a:p>
                  </a:txBody>
                  <a:tcPr/>
                </a:tc>
                <a:tc>
                  <a:txBody>
                    <a:bodyPr/>
                    <a:lstStyle/>
                    <a:p>
                      <a:r>
                        <a:rPr lang="en-US" dirty="0"/>
                        <a:t>GA (.NET Core 3.1)</a:t>
                      </a:r>
                    </a:p>
                    <a:p>
                      <a:r>
                        <a:rPr lang="en-US" dirty="0"/>
                        <a:t>GA (.NET 5.0)</a:t>
                      </a:r>
                    </a:p>
                  </a:txBody>
                  <a:tcPr/>
                </a:tc>
                <a:tc>
                  <a:txBody>
                    <a:bodyPr/>
                    <a:lstStyle/>
                    <a:p>
                      <a:r>
                        <a:rPr lang="en-US" dirty="0"/>
                        <a:t>Preview (.NET 6)</a:t>
                      </a:r>
                    </a:p>
                  </a:txBody>
                  <a:tcPr/>
                </a:tc>
                <a:extLst>
                  <a:ext uri="{0D108BD9-81ED-4DB2-BD59-A6C34878D82A}">
                    <a16:rowId xmlns:a16="http://schemas.microsoft.com/office/drawing/2014/main" val="2033166068"/>
                  </a:ext>
                </a:extLst>
              </a:tr>
              <a:tr h="370840">
                <a:tc>
                  <a:txBody>
                    <a:bodyPr/>
                    <a:lstStyle/>
                    <a:p>
                      <a:r>
                        <a:rPr lang="en-US" dirty="0"/>
                        <a:t>JavaScript</a:t>
                      </a:r>
                    </a:p>
                  </a:txBody>
                  <a:tcPr/>
                </a:tc>
                <a:tc>
                  <a:txBody>
                    <a:bodyPr/>
                    <a:lstStyle/>
                    <a:p>
                      <a:r>
                        <a:rPr lang="en-US" dirty="0"/>
                        <a:t>GA (Node 6)</a:t>
                      </a:r>
                    </a:p>
                  </a:txBody>
                  <a:tcPr/>
                </a:tc>
                <a:tc>
                  <a:txBody>
                    <a:bodyPr/>
                    <a:lstStyle/>
                    <a:p>
                      <a:r>
                        <a:rPr lang="en-US" dirty="0"/>
                        <a:t>GA (Node 10 &amp; 8)</a:t>
                      </a:r>
                    </a:p>
                  </a:txBody>
                  <a:tcPr/>
                </a:tc>
                <a:tc>
                  <a:txBody>
                    <a:bodyPr/>
                    <a:lstStyle/>
                    <a:p>
                      <a:r>
                        <a:rPr lang="en-US" dirty="0"/>
                        <a:t>GA (Node 14, 12, &amp; 10)</a:t>
                      </a:r>
                    </a:p>
                  </a:txBody>
                  <a:tcPr/>
                </a:tc>
                <a:tc>
                  <a:txBody>
                    <a:bodyPr/>
                    <a:lstStyle/>
                    <a:p>
                      <a:r>
                        <a:rPr lang="en-US" dirty="0"/>
                        <a:t>Preview (Node 14)</a:t>
                      </a:r>
                    </a:p>
                  </a:txBody>
                  <a:tcPr/>
                </a:tc>
                <a:extLst>
                  <a:ext uri="{0D108BD9-81ED-4DB2-BD59-A6C34878D82A}">
                    <a16:rowId xmlns:a16="http://schemas.microsoft.com/office/drawing/2014/main" val="1822976738"/>
                  </a:ext>
                </a:extLst>
              </a:tr>
              <a:tr h="370840">
                <a:tc>
                  <a:txBody>
                    <a:bodyPr/>
                    <a:lstStyle/>
                    <a:p>
                      <a:r>
                        <a:rPr lang="en-US" dirty="0"/>
                        <a:t>F#</a:t>
                      </a:r>
                    </a:p>
                  </a:txBody>
                  <a:tcPr/>
                </a:tc>
                <a:tc>
                  <a:txBody>
                    <a:bodyPr/>
                    <a:lstStyle/>
                    <a:p>
                      <a:r>
                        <a:rPr lang="en-US" dirty="0"/>
                        <a:t>N/A</a:t>
                      </a:r>
                    </a:p>
                  </a:txBody>
                  <a:tcPr/>
                </a:tc>
                <a:tc>
                  <a:txBody>
                    <a:bodyPr/>
                    <a:lstStyle/>
                    <a:p>
                      <a:r>
                        <a:rPr lang="en-US" dirty="0"/>
                        <a:t>GA (Java 8)</a:t>
                      </a:r>
                    </a:p>
                  </a:txBody>
                  <a:tcPr/>
                </a:tc>
                <a:tc>
                  <a:txBody>
                    <a:bodyPr/>
                    <a:lstStyle/>
                    <a:p>
                      <a:r>
                        <a:rPr lang="en-US" dirty="0"/>
                        <a:t>GA (.NET Core 3.1)</a:t>
                      </a:r>
                    </a:p>
                  </a:txBody>
                  <a:tcPr/>
                </a:tc>
                <a:tc>
                  <a:txBody>
                    <a:bodyPr/>
                    <a:lstStyle/>
                    <a:p>
                      <a:r>
                        <a:rPr lang="en-US" dirty="0"/>
                        <a:t>Preview (.NET 6.0)</a:t>
                      </a:r>
                    </a:p>
                  </a:txBody>
                  <a:tcPr/>
                </a:tc>
                <a:extLst>
                  <a:ext uri="{0D108BD9-81ED-4DB2-BD59-A6C34878D82A}">
                    <a16:rowId xmlns:a16="http://schemas.microsoft.com/office/drawing/2014/main" val="4279502644"/>
                  </a:ext>
                </a:extLst>
              </a:tr>
              <a:tr h="370840">
                <a:tc>
                  <a:txBody>
                    <a:bodyPr/>
                    <a:lstStyle/>
                    <a:p>
                      <a:r>
                        <a:rPr lang="en-US" dirty="0"/>
                        <a:t>Java</a:t>
                      </a:r>
                    </a:p>
                  </a:txBody>
                  <a:tcPr/>
                </a:tc>
                <a:tc>
                  <a:txBody>
                    <a:bodyPr/>
                    <a:lstStyle/>
                    <a:p>
                      <a:r>
                        <a:rPr lang="en-US" dirty="0"/>
                        <a:t>N/A</a:t>
                      </a:r>
                    </a:p>
                  </a:txBody>
                  <a:tcPr/>
                </a:tc>
                <a:tc>
                  <a:txBody>
                    <a:bodyPr/>
                    <a:lstStyle/>
                    <a:p>
                      <a:r>
                        <a:rPr lang="en-US" dirty="0"/>
                        <a:t>GA (PowerShell Core 6)</a:t>
                      </a:r>
                    </a:p>
                  </a:txBody>
                  <a:tcPr/>
                </a:tc>
                <a:tc>
                  <a:txBody>
                    <a:bodyPr/>
                    <a:lstStyle/>
                    <a:p>
                      <a:r>
                        <a:rPr lang="en-US" dirty="0"/>
                        <a:t>GA (Java 11 &amp; 8)</a:t>
                      </a:r>
                    </a:p>
                  </a:txBody>
                  <a:tcPr/>
                </a:tc>
                <a:tc>
                  <a:txBody>
                    <a:bodyPr/>
                    <a:lstStyle/>
                    <a:p>
                      <a:r>
                        <a:rPr lang="en-US" dirty="0"/>
                        <a:t>Preview (Java 11 &amp; 8)</a:t>
                      </a:r>
                    </a:p>
                  </a:txBody>
                  <a:tcPr/>
                </a:tc>
                <a:extLst>
                  <a:ext uri="{0D108BD9-81ED-4DB2-BD59-A6C34878D82A}">
                    <a16:rowId xmlns:a16="http://schemas.microsoft.com/office/drawing/2014/main" val="1942972985"/>
                  </a:ext>
                </a:extLst>
              </a:tr>
              <a:tr h="370840">
                <a:tc>
                  <a:txBody>
                    <a:bodyPr/>
                    <a:lstStyle/>
                    <a:p>
                      <a:r>
                        <a:rPr lang="en-US" dirty="0"/>
                        <a:t>PowerShell</a:t>
                      </a:r>
                    </a:p>
                  </a:txBody>
                  <a:tcPr/>
                </a:tc>
                <a:tc>
                  <a:txBody>
                    <a:bodyPr/>
                    <a:lstStyle/>
                    <a:p>
                      <a:r>
                        <a:rPr lang="en-US" dirty="0"/>
                        <a:t>N/A</a:t>
                      </a:r>
                    </a:p>
                  </a:txBody>
                  <a:tcPr/>
                </a:tc>
                <a:tc>
                  <a:txBody>
                    <a:bodyPr/>
                    <a:lstStyle/>
                    <a:p>
                      <a:r>
                        <a:rPr lang="en-US" dirty="0"/>
                        <a:t>GA (Python 3.7 &amp; 3.6)</a:t>
                      </a:r>
                    </a:p>
                  </a:txBody>
                  <a:tcPr/>
                </a:tc>
                <a:tc>
                  <a:txBody>
                    <a:bodyPr/>
                    <a:lstStyle/>
                    <a:p>
                      <a:r>
                        <a:rPr lang="en-US" dirty="0"/>
                        <a:t>GA (PowerShell 7.0 &amp; Core 6)</a:t>
                      </a:r>
                    </a:p>
                  </a:txBody>
                  <a:tcPr/>
                </a:tc>
                <a:tc>
                  <a:txBody>
                    <a:bodyPr/>
                    <a:lstStyle/>
                    <a:p>
                      <a:r>
                        <a:rPr lang="en-US" dirty="0"/>
                        <a:t>Preview (PowerShell 7.0)</a:t>
                      </a:r>
                    </a:p>
                  </a:txBody>
                  <a:tcPr/>
                </a:tc>
                <a:extLst>
                  <a:ext uri="{0D108BD9-81ED-4DB2-BD59-A6C34878D82A}">
                    <a16:rowId xmlns:a16="http://schemas.microsoft.com/office/drawing/2014/main" val="22885589"/>
                  </a:ext>
                </a:extLst>
              </a:tr>
              <a:tr h="370840">
                <a:tc>
                  <a:txBody>
                    <a:bodyPr/>
                    <a:lstStyle/>
                    <a:p>
                      <a:r>
                        <a:rPr lang="en-US" dirty="0"/>
                        <a:t>TypeScript</a:t>
                      </a:r>
                    </a:p>
                  </a:txBody>
                  <a:tcPr/>
                </a:tc>
                <a:tc>
                  <a:txBody>
                    <a:bodyPr/>
                    <a:lstStyle/>
                    <a:p>
                      <a:r>
                        <a:rPr lang="en-US" dirty="0"/>
                        <a:t>N/A</a:t>
                      </a:r>
                    </a:p>
                  </a:txBody>
                  <a:tcPr/>
                </a:tc>
                <a:tc>
                  <a:txBody>
                    <a:bodyPr/>
                    <a:lstStyle/>
                    <a:p>
                      <a:r>
                        <a:rPr lang="en-US" dirty="0"/>
                        <a:t>GA</a:t>
                      </a:r>
                    </a:p>
                  </a:txBody>
                  <a:tcPr/>
                </a:tc>
                <a:tc>
                  <a:txBody>
                    <a:bodyPr/>
                    <a:lstStyle/>
                    <a:p>
                      <a:r>
                        <a:rPr lang="en-US" dirty="0"/>
                        <a:t>GA</a:t>
                      </a:r>
                    </a:p>
                  </a:txBody>
                  <a:tcPr/>
                </a:tc>
                <a:tc>
                  <a:txBody>
                    <a:bodyPr/>
                    <a:lstStyle/>
                    <a:p>
                      <a:r>
                        <a:rPr lang="en-US" dirty="0"/>
                        <a:t>Preview</a:t>
                      </a:r>
                    </a:p>
                  </a:txBody>
                  <a:tcPr/>
                </a:tc>
                <a:extLst>
                  <a:ext uri="{0D108BD9-81ED-4DB2-BD59-A6C34878D82A}">
                    <a16:rowId xmlns:a16="http://schemas.microsoft.com/office/drawing/2014/main" val="2114009075"/>
                  </a:ext>
                </a:extLst>
              </a:tr>
            </a:tbl>
          </a:graphicData>
        </a:graphic>
      </p:graphicFrame>
    </p:spTree>
    <p:extLst>
      <p:ext uri="{BB962C8B-B14F-4D97-AF65-F5344CB8AC3E}">
        <p14:creationId xmlns:p14="http://schemas.microsoft.com/office/powerpoint/2010/main" val="194204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E37240-536C-4F6E-9F2C-797A11F6EEDE}"/>
              </a:ext>
            </a:extLst>
          </p:cNvPr>
          <p:cNvSpPr>
            <a:spLocks noGrp="1"/>
          </p:cNvSpPr>
          <p:nvPr>
            <p:ph type="title"/>
          </p:nvPr>
        </p:nvSpPr>
        <p:spPr/>
        <p:txBody>
          <a:bodyPr/>
          <a:lstStyle/>
          <a:p>
            <a:r>
              <a:rPr lang="en-US" dirty="0"/>
              <a:t>Features of Azure Function</a:t>
            </a:r>
          </a:p>
        </p:txBody>
      </p:sp>
      <p:sp>
        <p:nvSpPr>
          <p:cNvPr id="14" name="TextBox 13">
            <a:extLst>
              <a:ext uri="{FF2B5EF4-FFF2-40B4-BE49-F238E27FC236}">
                <a16:creationId xmlns:a16="http://schemas.microsoft.com/office/drawing/2014/main" id="{88C2078A-BA41-415F-AF6C-C44A20E91E16}"/>
              </a:ext>
            </a:extLst>
          </p:cNvPr>
          <p:cNvSpPr txBox="1"/>
          <p:nvPr/>
        </p:nvSpPr>
        <p:spPr>
          <a:xfrm>
            <a:off x="3013329" y="1690688"/>
            <a:ext cx="6165342" cy="769441"/>
          </a:xfrm>
          <a:prstGeom prst="rect">
            <a:avLst/>
          </a:prstGeom>
          <a:noFill/>
        </p:spPr>
        <p:txBody>
          <a:bodyPr wrap="none" rtlCol="0">
            <a:spAutoFit/>
          </a:bodyPr>
          <a:lstStyle/>
          <a:p>
            <a:r>
              <a:rPr lang="en-US" sz="4400" dirty="0">
                <a:solidFill>
                  <a:srgbClr val="FF0000"/>
                </a:solidFill>
              </a:rPr>
              <a:t>Pay-per-use pricing model</a:t>
            </a:r>
          </a:p>
        </p:txBody>
      </p:sp>
    </p:spTree>
    <p:extLst>
      <p:ext uri="{BB962C8B-B14F-4D97-AF65-F5344CB8AC3E}">
        <p14:creationId xmlns:p14="http://schemas.microsoft.com/office/powerpoint/2010/main" val="2503103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E37240-536C-4F6E-9F2C-797A11F6EEDE}"/>
              </a:ext>
            </a:extLst>
          </p:cNvPr>
          <p:cNvSpPr>
            <a:spLocks noGrp="1"/>
          </p:cNvSpPr>
          <p:nvPr>
            <p:ph type="title"/>
          </p:nvPr>
        </p:nvSpPr>
        <p:spPr/>
        <p:txBody>
          <a:bodyPr/>
          <a:lstStyle/>
          <a:p>
            <a:r>
              <a:rPr lang="en-US" dirty="0"/>
              <a:t>Features of Azure Function</a:t>
            </a:r>
          </a:p>
        </p:txBody>
      </p:sp>
      <p:sp>
        <p:nvSpPr>
          <p:cNvPr id="14" name="TextBox 13">
            <a:extLst>
              <a:ext uri="{FF2B5EF4-FFF2-40B4-BE49-F238E27FC236}">
                <a16:creationId xmlns:a16="http://schemas.microsoft.com/office/drawing/2014/main" id="{88C2078A-BA41-415F-AF6C-C44A20E91E16}"/>
              </a:ext>
            </a:extLst>
          </p:cNvPr>
          <p:cNvSpPr txBox="1"/>
          <p:nvPr/>
        </p:nvSpPr>
        <p:spPr>
          <a:xfrm>
            <a:off x="2662592" y="1690688"/>
            <a:ext cx="6866816" cy="769441"/>
          </a:xfrm>
          <a:prstGeom prst="rect">
            <a:avLst/>
          </a:prstGeom>
          <a:noFill/>
        </p:spPr>
        <p:txBody>
          <a:bodyPr wrap="none" rtlCol="0">
            <a:spAutoFit/>
          </a:bodyPr>
          <a:lstStyle/>
          <a:p>
            <a:r>
              <a:rPr lang="en-US" sz="4400" dirty="0">
                <a:solidFill>
                  <a:srgbClr val="FF0000"/>
                </a:solidFill>
              </a:rPr>
              <a:t>Bring your own dependences</a:t>
            </a:r>
          </a:p>
        </p:txBody>
      </p:sp>
      <p:pic>
        <p:nvPicPr>
          <p:cNvPr id="4" name="Picture 3">
            <a:extLst>
              <a:ext uri="{FF2B5EF4-FFF2-40B4-BE49-F238E27FC236}">
                <a16:creationId xmlns:a16="http://schemas.microsoft.com/office/drawing/2014/main" id="{A178F7F0-E1F0-4F80-8381-4925602CAD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7292" y="2540810"/>
            <a:ext cx="3633134" cy="3529953"/>
          </a:xfrm>
          <a:prstGeom prst="rect">
            <a:avLst/>
          </a:prstGeom>
        </p:spPr>
      </p:pic>
      <p:pic>
        <p:nvPicPr>
          <p:cNvPr id="6" name="Picture 5">
            <a:extLst>
              <a:ext uri="{FF2B5EF4-FFF2-40B4-BE49-F238E27FC236}">
                <a16:creationId xmlns:a16="http://schemas.microsoft.com/office/drawing/2014/main" id="{07F64F31-52FE-4978-8D3F-5E563DBAB9CD}"/>
              </a:ext>
            </a:extLst>
          </p:cNvPr>
          <p:cNvPicPr>
            <a:picLocks noChangeAspect="1"/>
          </p:cNvPicPr>
          <p:nvPr/>
        </p:nvPicPr>
        <p:blipFill rotWithShape="1">
          <a:blip r:embed="rId4">
            <a:extLst>
              <a:ext uri="{28A0092B-C50C-407E-A947-70E740481C1C}">
                <a14:useLocalDpi xmlns:a14="http://schemas.microsoft.com/office/drawing/2010/main" val="0"/>
              </a:ext>
            </a:extLst>
          </a:blip>
          <a:srcRect t="30000" b="26666"/>
          <a:stretch/>
        </p:blipFill>
        <p:spPr>
          <a:xfrm>
            <a:off x="6096000" y="3785692"/>
            <a:ext cx="4624576" cy="2003983"/>
          </a:xfrm>
          <a:prstGeom prst="rect">
            <a:avLst/>
          </a:prstGeom>
        </p:spPr>
      </p:pic>
    </p:spTree>
    <p:extLst>
      <p:ext uri="{BB962C8B-B14F-4D97-AF65-F5344CB8AC3E}">
        <p14:creationId xmlns:p14="http://schemas.microsoft.com/office/powerpoint/2010/main" val="3751603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par>
                                <p:cTn id="12" presetID="10" presetClass="entr" presetSubtype="0" fill="hold" nodeType="with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E37240-536C-4F6E-9F2C-797A11F6EEDE}"/>
              </a:ext>
            </a:extLst>
          </p:cNvPr>
          <p:cNvSpPr>
            <a:spLocks noGrp="1"/>
          </p:cNvSpPr>
          <p:nvPr>
            <p:ph type="title"/>
          </p:nvPr>
        </p:nvSpPr>
        <p:spPr/>
        <p:txBody>
          <a:bodyPr/>
          <a:lstStyle/>
          <a:p>
            <a:r>
              <a:rPr lang="en-US" dirty="0"/>
              <a:t>Features of Azure Function</a:t>
            </a:r>
          </a:p>
        </p:txBody>
      </p:sp>
      <p:sp>
        <p:nvSpPr>
          <p:cNvPr id="14" name="TextBox 13">
            <a:extLst>
              <a:ext uri="{FF2B5EF4-FFF2-40B4-BE49-F238E27FC236}">
                <a16:creationId xmlns:a16="http://schemas.microsoft.com/office/drawing/2014/main" id="{88C2078A-BA41-415F-AF6C-C44A20E91E16}"/>
              </a:ext>
            </a:extLst>
          </p:cNvPr>
          <p:cNvSpPr txBox="1"/>
          <p:nvPr/>
        </p:nvSpPr>
        <p:spPr>
          <a:xfrm>
            <a:off x="3847916" y="1690688"/>
            <a:ext cx="4496167" cy="769441"/>
          </a:xfrm>
          <a:prstGeom prst="rect">
            <a:avLst/>
          </a:prstGeom>
          <a:noFill/>
        </p:spPr>
        <p:txBody>
          <a:bodyPr wrap="none" rtlCol="0">
            <a:spAutoFit/>
          </a:bodyPr>
          <a:lstStyle/>
          <a:p>
            <a:r>
              <a:rPr lang="en-US" sz="4400" dirty="0">
                <a:solidFill>
                  <a:srgbClr val="FF0000"/>
                </a:solidFill>
              </a:rPr>
              <a:t>Integrated security</a:t>
            </a:r>
          </a:p>
        </p:txBody>
      </p:sp>
    </p:spTree>
    <p:extLst>
      <p:ext uri="{BB962C8B-B14F-4D97-AF65-F5344CB8AC3E}">
        <p14:creationId xmlns:p14="http://schemas.microsoft.com/office/powerpoint/2010/main" val="1512420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E37240-536C-4F6E-9F2C-797A11F6EEDE}"/>
              </a:ext>
            </a:extLst>
          </p:cNvPr>
          <p:cNvSpPr>
            <a:spLocks noGrp="1"/>
          </p:cNvSpPr>
          <p:nvPr>
            <p:ph type="title"/>
          </p:nvPr>
        </p:nvSpPr>
        <p:spPr/>
        <p:txBody>
          <a:bodyPr/>
          <a:lstStyle/>
          <a:p>
            <a:r>
              <a:rPr lang="en-US" dirty="0"/>
              <a:t>Features of Azure Function</a:t>
            </a:r>
          </a:p>
        </p:txBody>
      </p:sp>
      <p:sp>
        <p:nvSpPr>
          <p:cNvPr id="14" name="TextBox 13">
            <a:extLst>
              <a:ext uri="{FF2B5EF4-FFF2-40B4-BE49-F238E27FC236}">
                <a16:creationId xmlns:a16="http://schemas.microsoft.com/office/drawing/2014/main" id="{88C2078A-BA41-415F-AF6C-C44A20E91E16}"/>
              </a:ext>
            </a:extLst>
          </p:cNvPr>
          <p:cNvSpPr txBox="1"/>
          <p:nvPr/>
        </p:nvSpPr>
        <p:spPr>
          <a:xfrm>
            <a:off x="3537895" y="1690688"/>
            <a:ext cx="5116209" cy="769441"/>
          </a:xfrm>
          <a:prstGeom prst="rect">
            <a:avLst/>
          </a:prstGeom>
          <a:noFill/>
        </p:spPr>
        <p:txBody>
          <a:bodyPr wrap="none" rtlCol="0">
            <a:spAutoFit/>
          </a:bodyPr>
          <a:lstStyle/>
          <a:p>
            <a:r>
              <a:rPr lang="en-US" sz="4400" dirty="0">
                <a:solidFill>
                  <a:srgbClr val="FF0000"/>
                </a:solidFill>
              </a:rPr>
              <a:t>Simplified Integration</a:t>
            </a:r>
          </a:p>
        </p:txBody>
      </p:sp>
      <p:pic>
        <p:nvPicPr>
          <p:cNvPr id="4" name="Picture 3">
            <a:extLst>
              <a:ext uri="{FF2B5EF4-FFF2-40B4-BE49-F238E27FC236}">
                <a16:creationId xmlns:a16="http://schemas.microsoft.com/office/drawing/2014/main" id="{EE76B5BB-E6E3-4834-A245-238160B23C0B}"/>
              </a:ext>
            </a:extLst>
          </p:cNvPr>
          <p:cNvPicPr>
            <a:picLocks noChangeAspect="1"/>
          </p:cNvPicPr>
          <p:nvPr/>
        </p:nvPicPr>
        <p:blipFill rotWithShape="1">
          <a:blip r:embed="rId3">
            <a:extLst>
              <a:ext uri="{28A0092B-C50C-407E-A947-70E740481C1C}">
                <a14:useLocalDpi xmlns:a14="http://schemas.microsoft.com/office/drawing/2010/main" val="0"/>
              </a:ext>
            </a:extLst>
          </a:blip>
          <a:srcRect l="22161" r="20200"/>
          <a:stretch/>
        </p:blipFill>
        <p:spPr>
          <a:xfrm>
            <a:off x="211843" y="3145334"/>
            <a:ext cx="1646514" cy="1499713"/>
          </a:xfrm>
          <a:prstGeom prst="rect">
            <a:avLst/>
          </a:prstGeom>
        </p:spPr>
      </p:pic>
      <p:pic>
        <p:nvPicPr>
          <p:cNvPr id="6" name="Picture 5">
            <a:extLst>
              <a:ext uri="{FF2B5EF4-FFF2-40B4-BE49-F238E27FC236}">
                <a16:creationId xmlns:a16="http://schemas.microsoft.com/office/drawing/2014/main" id="{768B81B5-3C2E-4887-9077-4200BC8D916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67449" y="3191963"/>
            <a:ext cx="1538230" cy="1532656"/>
          </a:xfrm>
          <a:prstGeom prst="rect">
            <a:avLst/>
          </a:prstGeom>
        </p:spPr>
      </p:pic>
      <p:pic>
        <p:nvPicPr>
          <p:cNvPr id="8" name="Picture 7">
            <a:extLst>
              <a:ext uri="{FF2B5EF4-FFF2-40B4-BE49-F238E27FC236}">
                <a16:creationId xmlns:a16="http://schemas.microsoft.com/office/drawing/2014/main" id="{08216724-01E8-41FD-B3BA-6C3979B3080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5279" y="3191963"/>
            <a:ext cx="1499713" cy="1499713"/>
          </a:xfrm>
          <a:prstGeom prst="rect">
            <a:avLst/>
          </a:prstGeom>
        </p:spPr>
      </p:pic>
      <p:pic>
        <p:nvPicPr>
          <p:cNvPr id="10" name="Picture 9">
            <a:extLst>
              <a:ext uri="{FF2B5EF4-FFF2-40B4-BE49-F238E27FC236}">
                <a16:creationId xmlns:a16="http://schemas.microsoft.com/office/drawing/2014/main" id="{05577C77-E721-43AE-8B08-B2684AD9359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37972" y="3191963"/>
            <a:ext cx="1466770" cy="1466770"/>
          </a:xfrm>
          <a:prstGeom prst="rect">
            <a:avLst/>
          </a:prstGeom>
        </p:spPr>
      </p:pic>
      <p:pic>
        <p:nvPicPr>
          <p:cNvPr id="12" name="Picture 11">
            <a:extLst>
              <a:ext uri="{FF2B5EF4-FFF2-40B4-BE49-F238E27FC236}">
                <a16:creationId xmlns:a16="http://schemas.microsoft.com/office/drawing/2014/main" id="{832BCB1B-D1EC-4A87-BA11-91C286D424D2}"/>
              </a:ext>
            </a:extLst>
          </p:cNvPr>
          <p:cNvPicPr>
            <a:picLocks noChangeAspect="1"/>
          </p:cNvPicPr>
          <p:nvPr/>
        </p:nvPicPr>
        <p:blipFill rotWithShape="1">
          <a:blip r:embed="rId7">
            <a:extLst>
              <a:ext uri="{28A0092B-C50C-407E-A947-70E740481C1C}">
                <a14:useLocalDpi xmlns:a14="http://schemas.microsoft.com/office/drawing/2010/main" val="0"/>
              </a:ext>
            </a:extLst>
          </a:blip>
          <a:srcRect l="23216" r="24335"/>
          <a:stretch/>
        </p:blipFill>
        <p:spPr>
          <a:xfrm>
            <a:off x="6392601" y="3191963"/>
            <a:ext cx="1458449" cy="1466770"/>
          </a:xfrm>
          <a:prstGeom prst="rect">
            <a:avLst/>
          </a:prstGeom>
        </p:spPr>
      </p:pic>
      <p:pic>
        <p:nvPicPr>
          <p:cNvPr id="15" name="Picture 14">
            <a:extLst>
              <a:ext uri="{FF2B5EF4-FFF2-40B4-BE49-F238E27FC236}">
                <a16:creationId xmlns:a16="http://schemas.microsoft.com/office/drawing/2014/main" id="{06F9D871-0AF2-4933-8181-B8F77EDA42B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291664" y="3126077"/>
            <a:ext cx="1538229" cy="1538229"/>
          </a:xfrm>
          <a:prstGeom prst="rect">
            <a:avLst/>
          </a:prstGeom>
        </p:spPr>
      </p:pic>
      <p:pic>
        <p:nvPicPr>
          <p:cNvPr id="17" name="Picture 16">
            <a:extLst>
              <a:ext uri="{FF2B5EF4-FFF2-40B4-BE49-F238E27FC236}">
                <a16:creationId xmlns:a16="http://schemas.microsoft.com/office/drawing/2014/main" id="{3B492B2F-2672-44F5-B8F2-BA7B1489A1F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328461" y="5417727"/>
            <a:ext cx="3523321" cy="553272"/>
          </a:xfrm>
          <a:prstGeom prst="rect">
            <a:avLst/>
          </a:prstGeom>
        </p:spPr>
      </p:pic>
      <p:pic>
        <p:nvPicPr>
          <p:cNvPr id="19" name="Picture 18">
            <a:extLst>
              <a:ext uri="{FF2B5EF4-FFF2-40B4-BE49-F238E27FC236}">
                <a16:creationId xmlns:a16="http://schemas.microsoft.com/office/drawing/2014/main" id="{CDC84B5C-6FC1-479F-A068-7B322994418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340218" y="5167312"/>
            <a:ext cx="3685555" cy="1108616"/>
          </a:xfrm>
          <a:prstGeom prst="rect">
            <a:avLst/>
          </a:prstGeom>
        </p:spPr>
      </p:pic>
      <p:pic>
        <p:nvPicPr>
          <p:cNvPr id="21" name="Picture 20">
            <a:extLst>
              <a:ext uri="{FF2B5EF4-FFF2-40B4-BE49-F238E27FC236}">
                <a16:creationId xmlns:a16="http://schemas.microsoft.com/office/drawing/2014/main" id="{BA943B2A-2C72-47A1-B4CB-7E411611C210}"/>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362615" y="5023571"/>
            <a:ext cx="1466770" cy="1466770"/>
          </a:xfrm>
          <a:prstGeom prst="rect">
            <a:avLst/>
          </a:prstGeom>
        </p:spPr>
      </p:pic>
    </p:spTree>
    <p:extLst>
      <p:ext uri="{BB962C8B-B14F-4D97-AF65-F5344CB8AC3E}">
        <p14:creationId xmlns:p14="http://schemas.microsoft.com/office/powerpoint/2010/main" val="1897684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500"/>
                                        <p:tgtEl>
                                          <p:spTgt spid="15"/>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fade">
                                      <p:cBhvr>
                                        <p:cTn id="42" dur="500"/>
                                        <p:tgtEl>
                                          <p:spTgt spid="17"/>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fade">
                                      <p:cBhvr>
                                        <p:cTn id="47" dur="500"/>
                                        <p:tgtEl>
                                          <p:spTgt spid="21"/>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9"/>
                                        </p:tgtEl>
                                        <p:attrNameLst>
                                          <p:attrName>style.visibility</p:attrName>
                                        </p:attrNameLst>
                                      </p:cBhvr>
                                      <p:to>
                                        <p:strVal val="visible"/>
                                      </p:to>
                                    </p:set>
                                    <p:animEffect transition="in" filter="fade">
                                      <p:cBhvr>
                                        <p:cTn id="5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E37240-536C-4F6E-9F2C-797A11F6EEDE}"/>
              </a:ext>
            </a:extLst>
          </p:cNvPr>
          <p:cNvSpPr>
            <a:spLocks noGrp="1"/>
          </p:cNvSpPr>
          <p:nvPr>
            <p:ph type="title"/>
          </p:nvPr>
        </p:nvSpPr>
        <p:spPr/>
        <p:txBody>
          <a:bodyPr/>
          <a:lstStyle/>
          <a:p>
            <a:r>
              <a:rPr lang="en-US" dirty="0"/>
              <a:t>Features of Azure Function</a:t>
            </a:r>
          </a:p>
        </p:txBody>
      </p:sp>
      <p:sp>
        <p:nvSpPr>
          <p:cNvPr id="14" name="TextBox 13">
            <a:extLst>
              <a:ext uri="{FF2B5EF4-FFF2-40B4-BE49-F238E27FC236}">
                <a16:creationId xmlns:a16="http://schemas.microsoft.com/office/drawing/2014/main" id="{88C2078A-BA41-415F-AF6C-C44A20E91E16}"/>
              </a:ext>
            </a:extLst>
          </p:cNvPr>
          <p:cNvSpPr txBox="1"/>
          <p:nvPr/>
        </p:nvSpPr>
        <p:spPr>
          <a:xfrm>
            <a:off x="3522827" y="1700494"/>
            <a:ext cx="5146345" cy="769441"/>
          </a:xfrm>
          <a:prstGeom prst="rect">
            <a:avLst/>
          </a:prstGeom>
          <a:noFill/>
        </p:spPr>
        <p:txBody>
          <a:bodyPr wrap="none" rtlCol="0">
            <a:spAutoFit/>
          </a:bodyPr>
          <a:lstStyle/>
          <a:p>
            <a:r>
              <a:rPr lang="en-US" sz="4400" dirty="0">
                <a:solidFill>
                  <a:srgbClr val="FF0000"/>
                </a:solidFill>
              </a:rPr>
              <a:t>Flexible Development</a:t>
            </a:r>
          </a:p>
        </p:txBody>
      </p:sp>
      <p:pic>
        <p:nvPicPr>
          <p:cNvPr id="4" name="Picture 3">
            <a:extLst>
              <a:ext uri="{FF2B5EF4-FFF2-40B4-BE49-F238E27FC236}">
                <a16:creationId xmlns:a16="http://schemas.microsoft.com/office/drawing/2014/main" id="{BF5A6B51-7550-4B99-8529-33AA63ABE449}"/>
              </a:ext>
            </a:extLst>
          </p:cNvPr>
          <p:cNvPicPr>
            <a:picLocks noChangeAspect="1"/>
          </p:cNvPicPr>
          <p:nvPr/>
        </p:nvPicPr>
        <p:blipFill rotWithShape="1">
          <a:blip r:embed="rId3">
            <a:extLst>
              <a:ext uri="{28A0092B-C50C-407E-A947-70E740481C1C}">
                <a14:useLocalDpi xmlns:a14="http://schemas.microsoft.com/office/drawing/2010/main" val="0"/>
              </a:ext>
            </a:extLst>
          </a:blip>
          <a:srcRect l="23401" t="3529" r="23586" b="3922"/>
          <a:stretch/>
        </p:blipFill>
        <p:spPr>
          <a:xfrm>
            <a:off x="3522827" y="2689411"/>
            <a:ext cx="2353235" cy="2328568"/>
          </a:xfrm>
          <a:prstGeom prst="rect">
            <a:avLst/>
          </a:prstGeom>
        </p:spPr>
      </p:pic>
      <p:pic>
        <p:nvPicPr>
          <p:cNvPr id="6" name="Picture 5">
            <a:extLst>
              <a:ext uri="{FF2B5EF4-FFF2-40B4-BE49-F238E27FC236}">
                <a16:creationId xmlns:a16="http://schemas.microsoft.com/office/drawing/2014/main" id="{8AB78CC5-C5DF-498F-9819-1DE7FDDFAEA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15940" y="2563332"/>
            <a:ext cx="2454647" cy="2454647"/>
          </a:xfrm>
          <a:prstGeom prst="rect">
            <a:avLst/>
          </a:prstGeom>
        </p:spPr>
      </p:pic>
      <p:pic>
        <p:nvPicPr>
          <p:cNvPr id="8" name="Picture 7">
            <a:extLst>
              <a:ext uri="{FF2B5EF4-FFF2-40B4-BE49-F238E27FC236}">
                <a16:creationId xmlns:a16="http://schemas.microsoft.com/office/drawing/2014/main" id="{F0DD05CC-AD36-4F46-9271-EC149255C4A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9540" y="2626372"/>
            <a:ext cx="3283287" cy="2454647"/>
          </a:xfrm>
          <a:prstGeom prst="rect">
            <a:avLst/>
          </a:prstGeom>
        </p:spPr>
      </p:pic>
      <p:pic>
        <p:nvPicPr>
          <p:cNvPr id="10" name="Picture 9">
            <a:extLst>
              <a:ext uri="{FF2B5EF4-FFF2-40B4-BE49-F238E27FC236}">
                <a16:creationId xmlns:a16="http://schemas.microsoft.com/office/drawing/2014/main" id="{00963AF9-8926-45A4-A764-894046FFBC1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183127" y="2689411"/>
            <a:ext cx="2769333" cy="2328568"/>
          </a:xfrm>
          <a:prstGeom prst="rect">
            <a:avLst/>
          </a:prstGeom>
        </p:spPr>
      </p:pic>
      <p:pic>
        <p:nvPicPr>
          <p:cNvPr id="12" name="Picture 11">
            <a:extLst>
              <a:ext uri="{FF2B5EF4-FFF2-40B4-BE49-F238E27FC236}">
                <a16:creationId xmlns:a16="http://schemas.microsoft.com/office/drawing/2014/main" id="{F6CCE659-7236-4FD3-ADF0-B54A5F04EF4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97940" y="5237455"/>
            <a:ext cx="4796118" cy="1214017"/>
          </a:xfrm>
          <a:prstGeom prst="rect">
            <a:avLst/>
          </a:prstGeom>
        </p:spPr>
      </p:pic>
    </p:spTree>
    <p:extLst>
      <p:ext uri="{BB962C8B-B14F-4D97-AF65-F5344CB8AC3E}">
        <p14:creationId xmlns:p14="http://schemas.microsoft.com/office/powerpoint/2010/main" val="478922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B75E9B-9905-49EE-98D5-500C7E3E3BB4}"/>
              </a:ext>
            </a:extLst>
          </p:cNvPr>
          <p:cNvSpPr>
            <a:spLocks noGrp="1"/>
          </p:cNvSpPr>
          <p:nvPr>
            <p:ph type="title"/>
          </p:nvPr>
        </p:nvSpPr>
        <p:spPr>
          <a:xfrm>
            <a:off x="72436" y="-164427"/>
            <a:ext cx="10515600" cy="1325563"/>
          </a:xfrm>
        </p:spPr>
        <p:txBody>
          <a:bodyPr>
            <a:normAutofit/>
          </a:bodyPr>
          <a:lstStyle/>
          <a:p>
            <a:r>
              <a:rPr lang="en-US" sz="4000" dirty="0"/>
              <a:t>The evolution of application platforms</a:t>
            </a:r>
          </a:p>
        </p:txBody>
      </p:sp>
      <p:pic>
        <p:nvPicPr>
          <p:cNvPr id="44" name="Picture 43">
            <a:extLst>
              <a:ext uri="{FF2B5EF4-FFF2-40B4-BE49-F238E27FC236}">
                <a16:creationId xmlns:a16="http://schemas.microsoft.com/office/drawing/2014/main" id="{C9CA5C06-412E-4D9C-AFED-1F73EE5716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42075" y="3074679"/>
            <a:ext cx="554770" cy="1017078"/>
          </a:xfrm>
          <a:prstGeom prst="rect">
            <a:avLst/>
          </a:prstGeom>
        </p:spPr>
      </p:pic>
      <p:pic>
        <p:nvPicPr>
          <p:cNvPr id="48" name="Picture 47">
            <a:extLst>
              <a:ext uri="{FF2B5EF4-FFF2-40B4-BE49-F238E27FC236}">
                <a16:creationId xmlns:a16="http://schemas.microsoft.com/office/drawing/2014/main" id="{77221B44-A206-4DD0-B2A1-D3ED398A095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75248" y="2529995"/>
            <a:ext cx="1645738" cy="1645738"/>
          </a:xfrm>
          <a:prstGeom prst="rect">
            <a:avLst/>
          </a:prstGeom>
        </p:spPr>
      </p:pic>
      <p:pic>
        <p:nvPicPr>
          <p:cNvPr id="1026" name="Picture 2">
            <a:extLst>
              <a:ext uri="{FF2B5EF4-FFF2-40B4-BE49-F238E27FC236}">
                <a16:creationId xmlns:a16="http://schemas.microsoft.com/office/drawing/2014/main" id="{F6FB3805-EA35-43EC-963C-E8543DDA248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08831" y="2636980"/>
            <a:ext cx="961674" cy="96167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18E4538F-622B-482E-AFC9-4711B99CF76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08332" y="3382036"/>
            <a:ext cx="870627" cy="96167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E9CC72A7-ECFE-4B51-8191-D8C68FA2B75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445525" y="3798572"/>
            <a:ext cx="1119673" cy="586371"/>
          </a:xfrm>
          <a:prstGeom prst="rect">
            <a:avLst/>
          </a:prstGeom>
          <a:noFill/>
          <a:extLst>
            <a:ext uri="{909E8E84-426E-40DD-AFC4-6F175D3DCCD1}">
              <a14:hiddenFill xmlns:a14="http://schemas.microsoft.com/office/drawing/2010/main">
                <a:solidFill>
                  <a:srgbClr val="FFFFFF"/>
                </a:solidFill>
              </a14:hiddenFill>
            </a:ext>
          </a:extLst>
        </p:spPr>
      </p:pic>
      <p:sp>
        <p:nvSpPr>
          <p:cNvPr id="52" name="26 Rectángulo redondeado">
            <a:extLst>
              <a:ext uri="{FF2B5EF4-FFF2-40B4-BE49-F238E27FC236}">
                <a16:creationId xmlns:a16="http://schemas.microsoft.com/office/drawing/2014/main" id="{FFABDE1C-292B-4D97-BD5D-1D9887EC46FE}"/>
              </a:ext>
            </a:extLst>
          </p:cNvPr>
          <p:cNvSpPr>
            <a:spLocks noChangeAspect="1"/>
          </p:cNvSpPr>
          <p:nvPr/>
        </p:nvSpPr>
        <p:spPr>
          <a:xfrm>
            <a:off x="5040642" y="4990082"/>
            <a:ext cx="2094581" cy="1325563"/>
          </a:xfrm>
          <a:custGeom>
            <a:avLst/>
            <a:gdLst/>
            <a:ahLst/>
            <a:cxnLst/>
            <a:rect l="l" t="t" r="r" b="b"/>
            <a:pathLst>
              <a:path w="1455402" h="921056">
                <a:moveTo>
                  <a:pt x="0" y="639115"/>
                </a:moveTo>
                <a:cubicBezTo>
                  <a:pt x="0" y="639115"/>
                  <a:pt x="0" y="639116"/>
                  <a:pt x="0" y="639116"/>
                </a:cubicBezTo>
                <a:lnTo>
                  <a:pt x="0" y="639116"/>
                </a:lnTo>
                <a:close/>
                <a:moveTo>
                  <a:pt x="653304" y="0"/>
                </a:moveTo>
                <a:lnTo>
                  <a:pt x="783808" y="0"/>
                </a:lnTo>
                <a:cubicBezTo>
                  <a:pt x="977130" y="0"/>
                  <a:pt x="1133846" y="156717"/>
                  <a:pt x="1133846" y="350038"/>
                </a:cubicBezTo>
                <a:lnTo>
                  <a:pt x="1133126" y="357176"/>
                </a:lnTo>
                <a:lnTo>
                  <a:pt x="1173462" y="357176"/>
                </a:lnTo>
                <a:cubicBezTo>
                  <a:pt x="1329172" y="357176"/>
                  <a:pt x="1455402" y="483405"/>
                  <a:pt x="1455402" y="639116"/>
                </a:cubicBezTo>
                <a:lnTo>
                  <a:pt x="1455400" y="639116"/>
                </a:lnTo>
                <a:cubicBezTo>
                  <a:pt x="1455400" y="794827"/>
                  <a:pt x="1329170" y="921056"/>
                  <a:pt x="1173460" y="921056"/>
                </a:cubicBezTo>
                <a:lnTo>
                  <a:pt x="281940" y="921055"/>
                </a:lnTo>
                <a:cubicBezTo>
                  <a:pt x="126230" y="921055"/>
                  <a:pt x="0" y="794827"/>
                  <a:pt x="0" y="639116"/>
                </a:cubicBezTo>
                <a:cubicBezTo>
                  <a:pt x="0" y="483405"/>
                  <a:pt x="126230" y="357176"/>
                  <a:pt x="281940" y="357176"/>
                </a:cubicBezTo>
                <a:lnTo>
                  <a:pt x="303986" y="357176"/>
                </a:lnTo>
                <a:cubicBezTo>
                  <a:pt x="303290" y="354811"/>
                  <a:pt x="303266" y="352428"/>
                  <a:pt x="303266" y="350038"/>
                </a:cubicBezTo>
                <a:cubicBezTo>
                  <a:pt x="303266" y="156717"/>
                  <a:pt x="459982" y="0"/>
                  <a:pt x="653304" y="0"/>
                </a:cubicBezTo>
                <a:close/>
              </a:path>
            </a:pathLst>
          </a:custGeom>
          <a:solidFill>
            <a:srgbClr val="FFFFFF">
              <a:alpha val="50000"/>
            </a:srgbClr>
          </a:solidFill>
          <a:ln>
            <a:noFill/>
          </a:ln>
          <a:effectLst>
            <a:glow rad="952500">
              <a:schemeClr val="bg1">
                <a:alpha val="34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sp>
        <p:nvSpPr>
          <p:cNvPr id="55" name="TextBox 54">
            <a:extLst>
              <a:ext uri="{FF2B5EF4-FFF2-40B4-BE49-F238E27FC236}">
                <a16:creationId xmlns:a16="http://schemas.microsoft.com/office/drawing/2014/main" id="{FB5E9CF5-6381-4632-BA9F-AA353C411D74}"/>
              </a:ext>
            </a:extLst>
          </p:cNvPr>
          <p:cNvSpPr txBox="1"/>
          <p:nvPr/>
        </p:nvSpPr>
        <p:spPr>
          <a:xfrm>
            <a:off x="5528097" y="2767280"/>
            <a:ext cx="1119673" cy="1323439"/>
          </a:xfrm>
          <a:prstGeom prst="rect">
            <a:avLst/>
          </a:prstGeom>
          <a:noFill/>
        </p:spPr>
        <p:txBody>
          <a:bodyPr wrap="square">
            <a:spAutoFit/>
          </a:bodyPr>
          <a:lstStyle/>
          <a:p>
            <a:r>
              <a:rPr lang="en-US" sz="8000" b="1" dirty="0">
                <a:solidFill>
                  <a:schemeClr val="tx2"/>
                </a:solidFill>
                <a:latin typeface="Font Awesome 5 Free Solid" panose="02000503000000000000" pitchFamily="50" charset="0"/>
              </a:rPr>
              <a:t></a:t>
            </a:r>
            <a:endParaRPr lang="en-US" sz="3600" dirty="0"/>
          </a:p>
        </p:txBody>
      </p:sp>
      <p:sp>
        <p:nvSpPr>
          <p:cNvPr id="50" name="TextBox 49">
            <a:extLst>
              <a:ext uri="{FF2B5EF4-FFF2-40B4-BE49-F238E27FC236}">
                <a16:creationId xmlns:a16="http://schemas.microsoft.com/office/drawing/2014/main" id="{B45E2DCB-985F-4957-8C39-8E0C64CD006C}"/>
              </a:ext>
            </a:extLst>
          </p:cNvPr>
          <p:cNvSpPr txBox="1"/>
          <p:nvPr/>
        </p:nvSpPr>
        <p:spPr>
          <a:xfrm rot="19951289">
            <a:off x="7625299" y="2209559"/>
            <a:ext cx="1366787" cy="461665"/>
          </a:xfrm>
          <a:prstGeom prst="rect">
            <a:avLst/>
          </a:prstGeom>
          <a:noFill/>
        </p:spPr>
        <p:txBody>
          <a:bodyPr wrap="square" rtlCol="0">
            <a:spAutoFit/>
          </a:bodyPr>
          <a:lstStyle/>
          <a:p>
            <a:r>
              <a:rPr lang="en-US" sz="1200" dirty="0"/>
              <a:t>How often should I </a:t>
            </a:r>
            <a:r>
              <a:rPr lang="en-US" sz="1200" b="1" dirty="0"/>
              <a:t>backup</a:t>
            </a:r>
            <a:r>
              <a:rPr lang="en-US" sz="1200" dirty="0"/>
              <a:t> my server?</a:t>
            </a:r>
          </a:p>
        </p:txBody>
      </p:sp>
      <p:sp>
        <p:nvSpPr>
          <p:cNvPr id="57" name="TextBox 56">
            <a:extLst>
              <a:ext uri="{FF2B5EF4-FFF2-40B4-BE49-F238E27FC236}">
                <a16:creationId xmlns:a16="http://schemas.microsoft.com/office/drawing/2014/main" id="{FB12DAB8-1231-414D-85BA-729DE34B13D8}"/>
              </a:ext>
            </a:extLst>
          </p:cNvPr>
          <p:cNvSpPr txBox="1"/>
          <p:nvPr/>
        </p:nvSpPr>
        <p:spPr>
          <a:xfrm rot="19951289">
            <a:off x="273418" y="1406432"/>
            <a:ext cx="1599264" cy="461665"/>
          </a:xfrm>
          <a:prstGeom prst="rect">
            <a:avLst/>
          </a:prstGeom>
          <a:noFill/>
        </p:spPr>
        <p:txBody>
          <a:bodyPr wrap="square" rtlCol="0">
            <a:spAutoFit/>
          </a:bodyPr>
          <a:lstStyle/>
          <a:p>
            <a:r>
              <a:rPr lang="en-US" sz="1200" dirty="0"/>
              <a:t>What media should I use to keep </a:t>
            </a:r>
            <a:r>
              <a:rPr lang="en-US" sz="1200" b="1" dirty="0"/>
              <a:t>backups</a:t>
            </a:r>
            <a:r>
              <a:rPr lang="en-US" sz="1200" dirty="0"/>
              <a:t>?</a:t>
            </a:r>
          </a:p>
        </p:txBody>
      </p:sp>
      <p:sp>
        <p:nvSpPr>
          <p:cNvPr id="58" name="TextBox 57">
            <a:extLst>
              <a:ext uri="{FF2B5EF4-FFF2-40B4-BE49-F238E27FC236}">
                <a16:creationId xmlns:a16="http://schemas.microsoft.com/office/drawing/2014/main" id="{24B963BE-39C1-47AB-B5F5-8A79DBEAC6B2}"/>
              </a:ext>
            </a:extLst>
          </p:cNvPr>
          <p:cNvSpPr txBox="1"/>
          <p:nvPr/>
        </p:nvSpPr>
        <p:spPr>
          <a:xfrm>
            <a:off x="2744013" y="4384943"/>
            <a:ext cx="1599264" cy="461665"/>
          </a:xfrm>
          <a:prstGeom prst="rect">
            <a:avLst/>
          </a:prstGeom>
          <a:noFill/>
        </p:spPr>
        <p:txBody>
          <a:bodyPr wrap="square" rtlCol="0">
            <a:spAutoFit/>
          </a:bodyPr>
          <a:lstStyle/>
          <a:p>
            <a:r>
              <a:rPr lang="en-US" sz="1200" dirty="0"/>
              <a:t>Who has </a:t>
            </a:r>
            <a:r>
              <a:rPr lang="en-US" sz="1200" b="1" dirty="0"/>
              <a:t>physical</a:t>
            </a:r>
            <a:r>
              <a:rPr lang="en-US" sz="1200" dirty="0"/>
              <a:t> access to my servers?</a:t>
            </a:r>
          </a:p>
        </p:txBody>
      </p:sp>
      <p:sp>
        <p:nvSpPr>
          <p:cNvPr id="59" name="TextBox 58">
            <a:extLst>
              <a:ext uri="{FF2B5EF4-FFF2-40B4-BE49-F238E27FC236}">
                <a16:creationId xmlns:a16="http://schemas.microsoft.com/office/drawing/2014/main" id="{B901AD9E-EB97-4FE1-8FBC-0886A8D5C310}"/>
              </a:ext>
            </a:extLst>
          </p:cNvPr>
          <p:cNvSpPr txBox="1"/>
          <p:nvPr/>
        </p:nvSpPr>
        <p:spPr>
          <a:xfrm rot="1686155">
            <a:off x="9579661" y="2772099"/>
            <a:ext cx="1599264" cy="461665"/>
          </a:xfrm>
          <a:prstGeom prst="rect">
            <a:avLst/>
          </a:prstGeom>
          <a:noFill/>
        </p:spPr>
        <p:txBody>
          <a:bodyPr wrap="square" rtlCol="0">
            <a:spAutoFit/>
          </a:bodyPr>
          <a:lstStyle/>
          <a:p>
            <a:r>
              <a:rPr lang="en-US" sz="1200" dirty="0"/>
              <a:t>Are my servers in a secure </a:t>
            </a:r>
            <a:r>
              <a:rPr lang="en-US" sz="1200" b="1" dirty="0"/>
              <a:t>location</a:t>
            </a:r>
            <a:r>
              <a:rPr lang="en-US" sz="1200" dirty="0"/>
              <a:t>?</a:t>
            </a:r>
          </a:p>
        </p:txBody>
      </p:sp>
      <p:sp>
        <p:nvSpPr>
          <p:cNvPr id="60" name="TextBox 59">
            <a:extLst>
              <a:ext uri="{FF2B5EF4-FFF2-40B4-BE49-F238E27FC236}">
                <a16:creationId xmlns:a16="http://schemas.microsoft.com/office/drawing/2014/main" id="{182D4A15-0067-418E-81C2-B13E960CF66D}"/>
              </a:ext>
            </a:extLst>
          </p:cNvPr>
          <p:cNvSpPr txBox="1"/>
          <p:nvPr/>
        </p:nvSpPr>
        <p:spPr>
          <a:xfrm rot="1611265">
            <a:off x="30598" y="3374440"/>
            <a:ext cx="1754486" cy="276999"/>
          </a:xfrm>
          <a:prstGeom prst="rect">
            <a:avLst/>
          </a:prstGeom>
          <a:noFill/>
        </p:spPr>
        <p:txBody>
          <a:bodyPr wrap="square" rtlCol="0">
            <a:spAutoFit/>
          </a:bodyPr>
          <a:lstStyle/>
          <a:p>
            <a:r>
              <a:rPr lang="en-US" sz="1200" dirty="0"/>
              <a:t>How can I </a:t>
            </a:r>
            <a:r>
              <a:rPr lang="en-US" sz="1200" b="1" dirty="0"/>
              <a:t>scale</a:t>
            </a:r>
            <a:r>
              <a:rPr lang="en-US" sz="1200" dirty="0"/>
              <a:t> my app?</a:t>
            </a:r>
          </a:p>
        </p:txBody>
      </p:sp>
      <p:sp>
        <p:nvSpPr>
          <p:cNvPr id="61" name="TextBox 60">
            <a:extLst>
              <a:ext uri="{FF2B5EF4-FFF2-40B4-BE49-F238E27FC236}">
                <a16:creationId xmlns:a16="http://schemas.microsoft.com/office/drawing/2014/main" id="{145255C0-D0BD-4198-91B3-685E8017E245}"/>
              </a:ext>
            </a:extLst>
          </p:cNvPr>
          <p:cNvSpPr txBox="1"/>
          <p:nvPr/>
        </p:nvSpPr>
        <p:spPr>
          <a:xfrm rot="19951289">
            <a:off x="90429" y="4363880"/>
            <a:ext cx="1569239" cy="461665"/>
          </a:xfrm>
          <a:prstGeom prst="rect">
            <a:avLst/>
          </a:prstGeom>
          <a:noFill/>
        </p:spPr>
        <p:txBody>
          <a:bodyPr wrap="square" rtlCol="0">
            <a:spAutoFit/>
          </a:bodyPr>
          <a:lstStyle/>
          <a:p>
            <a:r>
              <a:rPr lang="en-US" sz="1200" dirty="0"/>
              <a:t>Do I need a secondary </a:t>
            </a:r>
            <a:r>
              <a:rPr lang="en-US" sz="1200" b="1" dirty="0"/>
              <a:t>network connection?</a:t>
            </a:r>
            <a:endParaRPr lang="en-US" sz="1200" dirty="0"/>
          </a:p>
        </p:txBody>
      </p:sp>
      <p:sp>
        <p:nvSpPr>
          <p:cNvPr id="62" name="TextBox 61">
            <a:extLst>
              <a:ext uri="{FF2B5EF4-FFF2-40B4-BE49-F238E27FC236}">
                <a16:creationId xmlns:a16="http://schemas.microsoft.com/office/drawing/2014/main" id="{2D342865-F1B6-4E15-89D8-9EE44C0BB296}"/>
              </a:ext>
            </a:extLst>
          </p:cNvPr>
          <p:cNvSpPr txBox="1"/>
          <p:nvPr/>
        </p:nvSpPr>
        <p:spPr>
          <a:xfrm rot="21312507">
            <a:off x="1944382" y="925268"/>
            <a:ext cx="1599264" cy="646331"/>
          </a:xfrm>
          <a:prstGeom prst="rect">
            <a:avLst/>
          </a:prstGeom>
          <a:noFill/>
        </p:spPr>
        <p:txBody>
          <a:bodyPr wrap="square" rtlCol="0">
            <a:spAutoFit/>
          </a:bodyPr>
          <a:lstStyle/>
          <a:p>
            <a:r>
              <a:rPr lang="en-US" sz="1200" dirty="0"/>
              <a:t>What is the right </a:t>
            </a:r>
            <a:r>
              <a:rPr lang="en-US" sz="1200" b="1" dirty="0"/>
              <a:t>size</a:t>
            </a:r>
            <a:r>
              <a:rPr lang="en-US" sz="1200" dirty="0"/>
              <a:t> of servers for the business needs?</a:t>
            </a:r>
          </a:p>
        </p:txBody>
      </p:sp>
      <p:sp>
        <p:nvSpPr>
          <p:cNvPr id="63" name="TextBox 62">
            <a:extLst>
              <a:ext uri="{FF2B5EF4-FFF2-40B4-BE49-F238E27FC236}">
                <a16:creationId xmlns:a16="http://schemas.microsoft.com/office/drawing/2014/main" id="{5B534CF6-F319-40D7-BE6B-86369C89B29C}"/>
              </a:ext>
            </a:extLst>
          </p:cNvPr>
          <p:cNvSpPr txBox="1"/>
          <p:nvPr/>
        </p:nvSpPr>
        <p:spPr>
          <a:xfrm>
            <a:off x="9973087" y="1037627"/>
            <a:ext cx="1599264" cy="461665"/>
          </a:xfrm>
          <a:prstGeom prst="rect">
            <a:avLst/>
          </a:prstGeom>
          <a:noFill/>
        </p:spPr>
        <p:txBody>
          <a:bodyPr wrap="square" rtlCol="0">
            <a:spAutoFit/>
          </a:bodyPr>
          <a:lstStyle/>
          <a:p>
            <a:r>
              <a:rPr lang="en-US" sz="1200" dirty="0"/>
              <a:t>How can I increase server </a:t>
            </a:r>
            <a:r>
              <a:rPr lang="en-US" sz="1200" b="1" dirty="0"/>
              <a:t>utilization</a:t>
            </a:r>
            <a:r>
              <a:rPr lang="en-US" sz="1200" dirty="0"/>
              <a:t>?</a:t>
            </a:r>
          </a:p>
        </p:txBody>
      </p:sp>
      <p:sp>
        <p:nvSpPr>
          <p:cNvPr id="64" name="TextBox 63">
            <a:extLst>
              <a:ext uri="{FF2B5EF4-FFF2-40B4-BE49-F238E27FC236}">
                <a16:creationId xmlns:a16="http://schemas.microsoft.com/office/drawing/2014/main" id="{6CA0CE3F-6665-4954-B399-10BBB949754F}"/>
              </a:ext>
            </a:extLst>
          </p:cNvPr>
          <p:cNvSpPr txBox="1"/>
          <p:nvPr/>
        </p:nvSpPr>
        <p:spPr>
          <a:xfrm>
            <a:off x="814224" y="2269816"/>
            <a:ext cx="1599264" cy="461665"/>
          </a:xfrm>
          <a:prstGeom prst="rect">
            <a:avLst/>
          </a:prstGeom>
          <a:noFill/>
        </p:spPr>
        <p:txBody>
          <a:bodyPr wrap="square" rtlCol="0">
            <a:spAutoFit/>
          </a:bodyPr>
          <a:lstStyle/>
          <a:p>
            <a:r>
              <a:rPr lang="en-US" sz="1200" dirty="0"/>
              <a:t>What </a:t>
            </a:r>
            <a:r>
              <a:rPr lang="en-US" sz="1200" b="1" dirty="0"/>
              <a:t>size</a:t>
            </a:r>
            <a:r>
              <a:rPr lang="en-US" sz="1200" dirty="0"/>
              <a:t> of servers should I </a:t>
            </a:r>
            <a:r>
              <a:rPr lang="en-US" sz="1200" b="1" dirty="0"/>
              <a:t>buy</a:t>
            </a:r>
            <a:r>
              <a:rPr lang="en-US" sz="1200" dirty="0"/>
              <a:t>?</a:t>
            </a:r>
          </a:p>
        </p:txBody>
      </p:sp>
      <p:sp>
        <p:nvSpPr>
          <p:cNvPr id="65" name="TextBox 64">
            <a:extLst>
              <a:ext uri="{FF2B5EF4-FFF2-40B4-BE49-F238E27FC236}">
                <a16:creationId xmlns:a16="http://schemas.microsoft.com/office/drawing/2014/main" id="{4F78D1BB-F948-4909-9FDB-316C6F5C434A}"/>
              </a:ext>
            </a:extLst>
          </p:cNvPr>
          <p:cNvSpPr txBox="1"/>
          <p:nvPr/>
        </p:nvSpPr>
        <p:spPr>
          <a:xfrm rot="20361064">
            <a:off x="5978220" y="1980187"/>
            <a:ext cx="1366787" cy="461665"/>
          </a:xfrm>
          <a:prstGeom prst="rect">
            <a:avLst/>
          </a:prstGeom>
          <a:noFill/>
        </p:spPr>
        <p:txBody>
          <a:bodyPr wrap="square" rtlCol="0">
            <a:spAutoFit/>
          </a:bodyPr>
          <a:lstStyle/>
          <a:p>
            <a:r>
              <a:rPr lang="en-US" sz="1200" dirty="0"/>
              <a:t>Who </a:t>
            </a:r>
            <a:r>
              <a:rPr lang="en-US" sz="1200" b="1" dirty="0"/>
              <a:t>monitors</a:t>
            </a:r>
            <a:r>
              <a:rPr lang="en-US" sz="1200" dirty="0"/>
              <a:t> my App?</a:t>
            </a:r>
          </a:p>
        </p:txBody>
      </p:sp>
      <p:sp>
        <p:nvSpPr>
          <p:cNvPr id="66" name="TextBox 65">
            <a:extLst>
              <a:ext uri="{FF2B5EF4-FFF2-40B4-BE49-F238E27FC236}">
                <a16:creationId xmlns:a16="http://schemas.microsoft.com/office/drawing/2014/main" id="{E7BE92D2-0C41-492F-8494-16ABFA7BBDF5}"/>
              </a:ext>
            </a:extLst>
          </p:cNvPr>
          <p:cNvSpPr txBox="1"/>
          <p:nvPr/>
        </p:nvSpPr>
        <p:spPr>
          <a:xfrm rot="882565">
            <a:off x="2241347" y="5005272"/>
            <a:ext cx="1366787" cy="461665"/>
          </a:xfrm>
          <a:prstGeom prst="rect">
            <a:avLst/>
          </a:prstGeom>
          <a:noFill/>
        </p:spPr>
        <p:txBody>
          <a:bodyPr wrap="square" rtlCol="0">
            <a:spAutoFit/>
          </a:bodyPr>
          <a:lstStyle/>
          <a:p>
            <a:r>
              <a:rPr lang="en-US" sz="1200" dirty="0"/>
              <a:t>Who </a:t>
            </a:r>
            <a:r>
              <a:rPr lang="en-US" sz="1200" b="1" dirty="0"/>
              <a:t>monitors</a:t>
            </a:r>
            <a:r>
              <a:rPr lang="en-US" sz="1200" dirty="0"/>
              <a:t> my servers?</a:t>
            </a:r>
          </a:p>
        </p:txBody>
      </p:sp>
      <p:sp>
        <p:nvSpPr>
          <p:cNvPr id="67" name="TextBox 66">
            <a:extLst>
              <a:ext uri="{FF2B5EF4-FFF2-40B4-BE49-F238E27FC236}">
                <a16:creationId xmlns:a16="http://schemas.microsoft.com/office/drawing/2014/main" id="{A7B27F36-EB56-4D8B-A0F9-60C50881A704}"/>
              </a:ext>
            </a:extLst>
          </p:cNvPr>
          <p:cNvSpPr txBox="1"/>
          <p:nvPr/>
        </p:nvSpPr>
        <p:spPr>
          <a:xfrm rot="515975">
            <a:off x="6796254" y="1072963"/>
            <a:ext cx="1599264" cy="646331"/>
          </a:xfrm>
          <a:prstGeom prst="rect">
            <a:avLst/>
          </a:prstGeom>
          <a:noFill/>
        </p:spPr>
        <p:txBody>
          <a:bodyPr wrap="square" rtlCol="0">
            <a:spAutoFit/>
          </a:bodyPr>
          <a:lstStyle/>
          <a:p>
            <a:r>
              <a:rPr lang="en-US" sz="1200" dirty="0"/>
              <a:t>What happens in case of server </a:t>
            </a:r>
            <a:r>
              <a:rPr lang="en-US" sz="1200" b="1" dirty="0"/>
              <a:t>hardware</a:t>
            </a:r>
            <a:r>
              <a:rPr lang="en-US" sz="1200" dirty="0"/>
              <a:t> failure?</a:t>
            </a:r>
          </a:p>
        </p:txBody>
      </p:sp>
      <p:sp>
        <p:nvSpPr>
          <p:cNvPr id="68" name="TextBox 67">
            <a:extLst>
              <a:ext uri="{FF2B5EF4-FFF2-40B4-BE49-F238E27FC236}">
                <a16:creationId xmlns:a16="http://schemas.microsoft.com/office/drawing/2014/main" id="{A83332F6-369B-4229-AB5E-C243EE1C5A99}"/>
              </a:ext>
            </a:extLst>
          </p:cNvPr>
          <p:cNvSpPr txBox="1"/>
          <p:nvPr/>
        </p:nvSpPr>
        <p:spPr>
          <a:xfrm rot="20361064">
            <a:off x="8011140" y="4690626"/>
            <a:ext cx="1366787" cy="646331"/>
          </a:xfrm>
          <a:prstGeom prst="rect">
            <a:avLst/>
          </a:prstGeom>
          <a:noFill/>
        </p:spPr>
        <p:txBody>
          <a:bodyPr wrap="square" rtlCol="0">
            <a:spAutoFit/>
          </a:bodyPr>
          <a:lstStyle/>
          <a:p>
            <a:r>
              <a:rPr lang="en-US" sz="1200" dirty="0"/>
              <a:t>What happens if the </a:t>
            </a:r>
            <a:r>
              <a:rPr lang="en-US" sz="1200" b="1" dirty="0"/>
              <a:t>power</a:t>
            </a:r>
            <a:r>
              <a:rPr lang="en-US" sz="1200" dirty="0"/>
              <a:t> goes out?</a:t>
            </a:r>
          </a:p>
        </p:txBody>
      </p:sp>
      <p:sp>
        <p:nvSpPr>
          <p:cNvPr id="69" name="TextBox 68">
            <a:extLst>
              <a:ext uri="{FF2B5EF4-FFF2-40B4-BE49-F238E27FC236}">
                <a16:creationId xmlns:a16="http://schemas.microsoft.com/office/drawing/2014/main" id="{844A1ABB-BF54-45FF-B09F-5049FFE0A3C5}"/>
              </a:ext>
            </a:extLst>
          </p:cNvPr>
          <p:cNvSpPr txBox="1"/>
          <p:nvPr/>
        </p:nvSpPr>
        <p:spPr>
          <a:xfrm>
            <a:off x="6443333" y="4363879"/>
            <a:ext cx="1599264" cy="461665"/>
          </a:xfrm>
          <a:prstGeom prst="rect">
            <a:avLst/>
          </a:prstGeom>
          <a:noFill/>
        </p:spPr>
        <p:txBody>
          <a:bodyPr wrap="square" rtlCol="0">
            <a:spAutoFit/>
          </a:bodyPr>
          <a:lstStyle/>
          <a:p>
            <a:r>
              <a:rPr lang="en-US" sz="1200" dirty="0"/>
              <a:t>How often should I </a:t>
            </a:r>
            <a:r>
              <a:rPr lang="en-US" sz="1200" b="1" dirty="0"/>
              <a:t>patch</a:t>
            </a:r>
            <a:r>
              <a:rPr lang="en-US" sz="1200" dirty="0"/>
              <a:t> my servers?</a:t>
            </a:r>
          </a:p>
        </p:txBody>
      </p:sp>
      <p:sp>
        <p:nvSpPr>
          <p:cNvPr id="70" name="TextBox 69">
            <a:extLst>
              <a:ext uri="{FF2B5EF4-FFF2-40B4-BE49-F238E27FC236}">
                <a16:creationId xmlns:a16="http://schemas.microsoft.com/office/drawing/2014/main" id="{152EBE6A-2DEA-4356-A4B1-B0FDCF784AD7}"/>
              </a:ext>
            </a:extLst>
          </p:cNvPr>
          <p:cNvSpPr txBox="1"/>
          <p:nvPr/>
        </p:nvSpPr>
        <p:spPr>
          <a:xfrm rot="20361064">
            <a:off x="4082120" y="5048094"/>
            <a:ext cx="1366787" cy="276999"/>
          </a:xfrm>
          <a:prstGeom prst="rect">
            <a:avLst/>
          </a:prstGeom>
          <a:noFill/>
        </p:spPr>
        <p:txBody>
          <a:bodyPr wrap="square" rtlCol="0">
            <a:spAutoFit/>
          </a:bodyPr>
          <a:lstStyle/>
          <a:p>
            <a:r>
              <a:rPr lang="en-US" sz="1200" dirty="0"/>
              <a:t>Do I need an </a:t>
            </a:r>
            <a:r>
              <a:rPr lang="en-US" sz="1200" b="1" dirty="0"/>
              <a:t>UPS</a:t>
            </a:r>
            <a:r>
              <a:rPr lang="en-US" sz="1200" dirty="0"/>
              <a:t>?</a:t>
            </a:r>
          </a:p>
        </p:txBody>
      </p:sp>
      <p:sp>
        <p:nvSpPr>
          <p:cNvPr id="71" name="TextBox 70">
            <a:extLst>
              <a:ext uri="{FF2B5EF4-FFF2-40B4-BE49-F238E27FC236}">
                <a16:creationId xmlns:a16="http://schemas.microsoft.com/office/drawing/2014/main" id="{F1D90AC8-91F4-41A6-AFC3-52AF8B6431F3}"/>
              </a:ext>
            </a:extLst>
          </p:cNvPr>
          <p:cNvSpPr txBox="1"/>
          <p:nvPr/>
        </p:nvSpPr>
        <p:spPr>
          <a:xfrm>
            <a:off x="4072478" y="1300811"/>
            <a:ext cx="1599264" cy="461665"/>
          </a:xfrm>
          <a:prstGeom prst="rect">
            <a:avLst/>
          </a:prstGeom>
          <a:noFill/>
        </p:spPr>
        <p:txBody>
          <a:bodyPr wrap="square" rtlCol="0">
            <a:spAutoFit/>
          </a:bodyPr>
          <a:lstStyle/>
          <a:p>
            <a:r>
              <a:rPr lang="en-US" sz="1200" dirty="0"/>
              <a:t>How do I </a:t>
            </a:r>
            <a:r>
              <a:rPr lang="en-US" sz="1200" b="1" dirty="0"/>
              <a:t>deploy</a:t>
            </a:r>
            <a:r>
              <a:rPr lang="en-US" sz="1200" dirty="0"/>
              <a:t> new code to my servers?</a:t>
            </a:r>
          </a:p>
        </p:txBody>
      </p:sp>
      <p:sp>
        <p:nvSpPr>
          <p:cNvPr id="72" name="TextBox 71">
            <a:extLst>
              <a:ext uri="{FF2B5EF4-FFF2-40B4-BE49-F238E27FC236}">
                <a16:creationId xmlns:a16="http://schemas.microsoft.com/office/drawing/2014/main" id="{298C591E-6BFA-4A68-A52D-822E7DC00AEB}"/>
              </a:ext>
            </a:extLst>
          </p:cNvPr>
          <p:cNvSpPr txBox="1"/>
          <p:nvPr/>
        </p:nvSpPr>
        <p:spPr>
          <a:xfrm rot="1381992">
            <a:off x="9973087" y="4261917"/>
            <a:ext cx="1599264" cy="461665"/>
          </a:xfrm>
          <a:prstGeom prst="rect">
            <a:avLst/>
          </a:prstGeom>
          <a:noFill/>
        </p:spPr>
        <p:txBody>
          <a:bodyPr wrap="square" rtlCol="0">
            <a:spAutoFit/>
          </a:bodyPr>
          <a:lstStyle/>
          <a:p>
            <a:r>
              <a:rPr lang="en-US" sz="1200" dirty="0"/>
              <a:t>What </a:t>
            </a:r>
            <a:r>
              <a:rPr lang="en-US" sz="1200" b="1" dirty="0"/>
              <a:t>storage</a:t>
            </a:r>
            <a:r>
              <a:rPr lang="en-US" sz="1200" dirty="0"/>
              <a:t> do I need to use?</a:t>
            </a:r>
          </a:p>
        </p:txBody>
      </p:sp>
      <p:sp>
        <p:nvSpPr>
          <p:cNvPr id="73" name="TextBox 72">
            <a:extLst>
              <a:ext uri="{FF2B5EF4-FFF2-40B4-BE49-F238E27FC236}">
                <a16:creationId xmlns:a16="http://schemas.microsoft.com/office/drawing/2014/main" id="{ECD42331-C2F8-410F-9B3F-7F42B8193D19}"/>
              </a:ext>
            </a:extLst>
          </p:cNvPr>
          <p:cNvSpPr txBox="1"/>
          <p:nvPr/>
        </p:nvSpPr>
        <p:spPr>
          <a:xfrm>
            <a:off x="507275" y="5385077"/>
            <a:ext cx="1699133" cy="461665"/>
          </a:xfrm>
          <a:prstGeom prst="rect">
            <a:avLst/>
          </a:prstGeom>
          <a:noFill/>
        </p:spPr>
        <p:txBody>
          <a:bodyPr wrap="square" rtlCol="0">
            <a:spAutoFit/>
          </a:bodyPr>
          <a:lstStyle/>
          <a:p>
            <a:r>
              <a:rPr lang="en-US" sz="1200" dirty="0"/>
              <a:t>It takes how long to </a:t>
            </a:r>
            <a:r>
              <a:rPr lang="en-US" sz="1200" b="1" dirty="0"/>
              <a:t>provision</a:t>
            </a:r>
            <a:r>
              <a:rPr lang="en-US" sz="1200" dirty="0"/>
              <a:t> a new server?</a:t>
            </a:r>
          </a:p>
        </p:txBody>
      </p:sp>
      <p:sp>
        <p:nvSpPr>
          <p:cNvPr id="74" name="TextBox 73">
            <a:extLst>
              <a:ext uri="{FF2B5EF4-FFF2-40B4-BE49-F238E27FC236}">
                <a16:creationId xmlns:a16="http://schemas.microsoft.com/office/drawing/2014/main" id="{D1A6B5CE-C290-41F6-A6E4-E51EF5551759}"/>
              </a:ext>
            </a:extLst>
          </p:cNvPr>
          <p:cNvSpPr txBox="1"/>
          <p:nvPr/>
        </p:nvSpPr>
        <p:spPr>
          <a:xfrm>
            <a:off x="3439484" y="2300819"/>
            <a:ext cx="1699133" cy="461665"/>
          </a:xfrm>
          <a:prstGeom prst="rect">
            <a:avLst/>
          </a:prstGeom>
          <a:noFill/>
        </p:spPr>
        <p:txBody>
          <a:bodyPr wrap="square" rtlCol="0">
            <a:spAutoFit/>
          </a:bodyPr>
          <a:lstStyle/>
          <a:p>
            <a:r>
              <a:rPr lang="en-US" sz="1200" dirty="0"/>
              <a:t>Which </a:t>
            </a:r>
            <a:r>
              <a:rPr lang="en-US" sz="1200" b="1" dirty="0"/>
              <a:t>packages</a:t>
            </a:r>
            <a:r>
              <a:rPr lang="en-US" sz="1200" dirty="0"/>
              <a:t> should be on my server?</a:t>
            </a:r>
          </a:p>
        </p:txBody>
      </p:sp>
      <p:sp>
        <p:nvSpPr>
          <p:cNvPr id="75" name="TextBox 74">
            <a:extLst>
              <a:ext uri="{FF2B5EF4-FFF2-40B4-BE49-F238E27FC236}">
                <a16:creationId xmlns:a16="http://schemas.microsoft.com/office/drawing/2014/main" id="{74E0FCD4-2301-44C7-9E62-9427E5A8AE1E}"/>
              </a:ext>
            </a:extLst>
          </p:cNvPr>
          <p:cNvSpPr txBox="1"/>
          <p:nvPr/>
        </p:nvSpPr>
        <p:spPr>
          <a:xfrm rot="20050489">
            <a:off x="9021068" y="5326355"/>
            <a:ext cx="1699133" cy="461665"/>
          </a:xfrm>
          <a:prstGeom prst="rect">
            <a:avLst/>
          </a:prstGeom>
          <a:noFill/>
        </p:spPr>
        <p:txBody>
          <a:bodyPr wrap="square" rtlCol="0">
            <a:spAutoFit/>
          </a:bodyPr>
          <a:lstStyle/>
          <a:p>
            <a:r>
              <a:rPr lang="en-US" sz="1200" dirty="0"/>
              <a:t>Which </a:t>
            </a:r>
            <a:r>
              <a:rPr lang="en-US" sz="1200" b="1" dirty="0"/>
              <a:t>Operating System</a:t>
            </a:r>
            <a:r>
              <a:rPr lang="en-US" sz="1200" dirty="0"/>
              <a:t> should I use?</a:t>
            </a:r>
          </a:p>
        </p:txBody>
      </p:sp>
      <p:sp>
        <p:nvSpPr>
          <p:cNvPr id="76" name="TextBox 75">
            <a:extLst>
              <a:ext uri="{FF2B5EF4-FFF2-40B4-BE49-F238E27FC236}">
                <a16:creationId xmlns:a16="http://schemas.microsoft.com/office/drawing/2014/main" id="{D91FE789-4BFC-4B63-9306-B68FD923F0F8}"/>
              </a:ext>
            </a:extLst>
          </p:cNvPr>
          <p:cNvSpPr txBox="1"/>
          <p:nvPr/>
        </p:nvSpPr>
        <p:spPr>
          <a:xfrm rot="20327164">
            <a:off x="3879738" y="3276415"/>
            <a:ext cx="1569239" cy="461665"/>
          </a:xfrm>
          <a:prstGeom prst="rect">
            <a:avLst/>
          </a:prstGeom>
          <a:noFill/>
        </p:spPr>
        <p:txBody>
          <a:bodyPr wrap="square" rtlCol="0">
            <a:spAutoFit/>
          </a:bodyPr>
          <a:lstStyle/>
          <a:p>
            <a:r>
              <a:rPr lang="en-US" sz="1200" dirty="0"/>
              <a:t>How many </a:t>
            </a:r>
            <a:r>
              <a:rPr lang="en-US" sz="1200" b="1" dirty="0"/>
              <a:t>servers</a:t>
            </a:r>
            <a:r>
              <a:rPr lang="en-US" sz="1200" dirty="0"/>
              <a:t> do I need?</a:t>
            </a:r>
          </a:p>
        </p:txBody>
      </p:sp>
      <p:sp>
        <p:nvSpPr>
          <p:cNvPr id="77" name="TextBox 76">
            <a:extLst>
              <a:ext uri="{FF2B5EF4-FFF2-40B4-BE49-F238E27FC236}">
                <a16:creationId xmlns:a16="http://schemas.microsoft.com/office/drawing/2014/main" id="{F9F1E2B3-53E1-403B-B089-E3CBE86A7705}"/>
              </a:ext>
            </a:extLst>
          </p:cNvPr>
          <p:cNvSpPr txBox="1"/>
          <p:nvPr/>
        </p:nvSpPr>
        <p:spPr>
          <a:xfrm rot="882565">
            <a:off x="9935095" y="1881920"/>
            <a:ext cx="1627764" cy="461665"/>
          </a:xfrm>
          <a:prstGeom prst="rect">
            <a:avLst/>
          </a:prstGeom>
          <a:noFill/>
        </p:spPr>
        <p:txBody>
          <a:bodyPr wrap="square" rtlCol="0">
            <a:spAutoFit/>
          </a:bodyPr>
          <a:lstStyle/>
          <a:p>
            <a:r>
              <a:rPr lang="en-US" sz="1200" dirty="0"/>
              <a:t>How can I dynamically </a:t>
            </a:r>
            <a:r>
              <a:rPr lang="en-US" sz="1200" b="1" dirty="0"/>
              <a:t>configure</a:t>
            </a:r>
            <a:r>
              <a:rPr lang="en-US" sz="1200" dirty="0"/>
              <a:t> my app?</a:t>
            </a:r>
          </a:p>
        </p:txBody>
      </p:sp>
      <p:sp>
        <p:nvSpPr>
          <p:cNvPr id="51" name="TextBox 50">
            <a:extLst>
              <a:ext uri="{FF2B5EF4-FFF2-40B4-BE49-F238E27FC236}">
                <a16:creationId xmlns:a16="http://schemas.microsoft.com/office/drawing/2014/main" id="{00BDD4AD-04A7-4422-A85B-A97CF36271B2}"/>
              </a:ext>
            </a:extLst>
          </p:cNvPr>
          <p:cNvSpPr txBox="1"/>
          <p:nvPr/>
        </p:nvSpPr>
        <p:spPr>
          <a:xfrm>
            <a:off x="122091" y="6135061"/>
            <a:ext cx="2291397" cy="461665"/>
          </a:xfrm>
          <a:prstGeom prst="rect">
            <a:avLst/>
          </a:prstGeom>
          <a:noFill/>
        </p:spPr>
        <p:txBody>
          <a:bodyPr wrap="none" rtlCol="0">
            <a:spAutoFit/>
          </a:bodyPr>
          <a:lstStyle/>
          <a:p>
            <a:r>
              <a:rPr lang="en-US" sz="2400" dirty="0">
                <a:solidFill>
                  <a:schemeClr val="accent6">
                    <a:lumMod val="75000"/>
                  </a:schemeClr>
                </a:solidFill>
                <a:latin typeface="Kamerik205 8" panose="020B0803030600020004" pitchFamily="34" charset="0"/>
              </a:rPr>
              <a:t>On-Premises</a:t>
            </a:r>
          </a:p>
        </p:txBody>
      </p:sp>
      <p:cxnSp>
        <p:nvCxnSpPr>
          <p:cNvPr id="56" name="Straight Arrow Connector 55">
            <a:extLst>
              <a:ext uri="{FF2B5EF4-FFF2-40B4-BE49-F238E27FC236}">
                <a16:creationId xmlns:a16="http://schemas.microsoft.com/office/drawing/2014/main" id="{B6684142-270D-40E8-A1FF-D19A461A06C5}"/>
              </a:ext>
            </a:extLst>
          </p:cNvPr>
          <p:cNvCxnSpPr/>
          <p:nvPr/>
        </p:nvCxnSpPr>
        <p:spPr>
          <a:xfrm>
            <a:off x="0" y="6135061"/>
            <a:ext cx="2834640" cy="0"/>
          </a:xfrm>
          <a:prstGeom prst="straightConnector1">
            <a:avLst/>
          </a:prstGeom>
          <a:ln w="28575">
            <a:solidFill>
              <a:srgbClr val="548235"/>
            </a:solidFill>
            <a:tailEnd type="triangle"/>
          </a:ln>
        </p:spPr>
        <p:style>
          <a:lnRef idx="1">
            <a:schemeClr val="accent6"/>
          </a:lnRef>
          <a:fillRef idx="0">
            <a:schemeClr val="accent6"/>
          </a:fillRef>
          <a:effectRef idx="0">
            <a:schemeClr val="accent6"/>
          </a:effectRef>
          <a:fontRef idx="minor">
            <a:schemeClr val="tx1"/>
          </a:fontRef>
        </p:style>
      </p:cxnSp>
      <p:sp>
        <p:nvSpPr>
          <p:cNvPr id="78" name="Oval 77">
            <a:extLst>
              <a:ext uri="{FF2B5EF4-FFF2-40B4-BE49-F238E27FC236}">
                <a16:creationId xmlns:a16="http://schemas.microsoft.com/office/drawing/2014/main" id="{AB53202F-D654-46F8-8D1D-8C168B7CF96E}"/>
              </a:ext>
            </a:extLst>
          </p:cNvPr>
          <p:cNvSpPr/>
          <p:nvPr/>
        </p:nvSpPr>
        <p:spPr>
          <a:xfrm>
            <a:off x="1296225" y="6041019"/>
            <a:ext cx="204865" cy="196265"/>
          </a:xfrm>
          <a:prstGeom prst="ellipse">
            <a:avLst/>
          </a:prstGeom>
          <a:solidFill>
            <a:srgbClr val="C9C9C9"/>
          </a:solidFill>
          <a:ln w="38100">
            <a:solidFill>
              <a:srgbClr val="5482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58768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500"/>
                                        <p:tgtEl>
                                          <p:spTgt spid="5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5"/>
                                        </p:tgtEl>
                                        <p:attrNameLst>
                                          <p:attrName>style.visibility</p:attrName>
                                        </p:attrNameLst>
                                      </p:cBhvr>
                                      <p:to>
                                        <p:strVal val="visible"/>
                                      </p:to>
                                    </p:set>
                                    <p:animEffect transition="in" filter="fade">
                                      <p:cBhvr>
                                        <p:cTn id="12" dur="500"/>
                                        <p:tgtEl>
                                          <p:spTgt spid="5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26"/>
                                        </p:tgtEl>
                                        <p:attrNameLst>
                                          <p:attrName>style.visibility</p:attrName>
                                        </p:attrNameLst>
                                      </p:cBhvr>
                                      <p:to>
                                        <p:strVal val="visible"/>
                                      </p:to>
                                    </p:set>
                                    <p:animEffect transition="in" filter="fade">
                                      <p:cBhvr>
                                        <p:cTn id="17" dur="500"/>
                                        <p:tgtEl>
                                          <p:spTgt spid="1026"/>
                                        </p:tgtEl>
                                      </p:cBhvr>
                                    </p:animEffect>
                                  </p:childTnLst>
                                </p:cTn>
                              </p:par>
                            </p:childTnLst>
                          </p:cTn>
                        </p:par>
                        <p:par>
                          <p:cTn id="18" fill="hold">
                            <p:stCondLst>
                              <p:cond delay="500"/>
                            </p:stCondLst>
                            <p:childTnLst>
                              <p:par>
                                <p:cTn id="19" presetID="10" presetClass="entr" presetSubtype="0" fill="hold" nodeType="afterEffect">
                                  <p:stCondLst>
                                    <p:cond delay="0"/>
                                  </p:stCondLst>
                                  <p:childTnLst>
                                    <p:set>
                                      <p:cBhvr>
                                        <p:cTn id="20" dur="1" fill="hold">
                                          <p:stCondLst>
                                            <p:cond delay="0"/>
                                          </p:stCondLst>
                                        </p:cTn>
                                        <p:tgtEl>
                                          <p:spTgt spid="1028"/>
                                        </p:tgtEl>
                                        <p:attrNameLst>
                                          <p:attrName>style.visibility</p:attrName>
                                        </p:attrNameLst>
                                      </p:cBhvr>
                                      <p:to>
                                        <p:strVal val="visible"/>
                                      </p:to>
                                    </p:set>
                                    <p:animEffect transition="in" filter="fade">
                                      <p:cBhvr>
                                        <p:cTn id="21" dur="500"/>
                                        <p:tgtEl>
                                          <p:spTgt spid="1028"/>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48"/>
                                        </p:tgtEl>
                                        <p:attrNameLst>
                                          <p:attrName>style.visibility</p:attrName>
                                        </p:attrNameLst>
                                      </p:cBhvr>
                                      <p:to>
                                        <p:strVal val="visible"/>
                                      </p:to>
                                    </p:set>
                                    <p:animEffect transition="in" filter="fade">
                                      <p:cBhvr>
                                        <p:cTn id="26" dur="500"/>
                                        <p:tgtEl>
                                          <p:spTgt spid="48"/>
                                        </p:tgtEl>
                                      </p:cBhvr>
                                    </p:animEffect>
                                  </p:childTnLst>
                                </p:cTn>
                              </p:par>
                            </p:childTnLst>
                          </p:cTn>
                        </p:par>
                        <p:par>
                          <p:cTn id="27" fill="hold">
                            <p:stCondLst>
                              <p:cond delay="500"/>
                            </p:stCondLst>
                            <p:childTnLst>
                              <p:par>
                                <p:cTn id="28" presetID="10" presetClass="entr" presetSubtype="0" fill="hold" nodeType="afterEffect">
                                  <p:stCondLst>
                                    <p:cond delay="0"/>
                                  </p:stCondLst>
                                  <p:childTnLst>
                                    <p:set>
                                      <p:cBhvr>
                                        <p:cTn id="29" dur="1" fill="hold">
                                          <p:stCondLst>
                                            <p:cond delay="0"/>
                                          </p:stCondLst>
                                        </p:cTn>
                                        <p:tgtEl>
                                          <p:spTgt spid="44"/>
                                        </p:tgtEl>
                                        <p:attrNameLst>
                                          <p:attrName>style.visibility</p:attrName>
                                        </p:attrNameLst>
                                      </p:cBhvr>
                                      <p:to>
                                        <p:strVal val="visible"/>
                                      </p:to>
                                    </p:set>
                                    <p:animEffect transition="in" filter="fade">
                                      <p:cBhvr>
                                        <p:cTn id="30" dur="500"/>
                                        <p:tgtEl>
                                          <p:spTgt spid="44"/>
                                        </p:tgtEl>
                                      </p:cBhvr>
                                    </p:animEffect>
                                  </p:childTnLst>
                                </p:cTn>
                              </p:par>
                            </p:childTnLst>
                          </p:cTn>
                        </p:par>
                        <p:par>
                          <p:cTn id="31" fill="hold">
                            <p:stCondLst>
                              <p:cond delay="1000"/>
                            </p:stCondLst>
                            <p:childTnLst>
                              <p:par>
                                <p:cTn id="32" presetID="10" presetClass="entr" presetSubtype="0" fill="hold" nodeType="afterEffect">
                                  <p:stCondLst>
                                    <p:cond delay="0"/>
                                  </p:stCondLst>
                                  <p:childTnLst>
                                    <p:set>
                                      <p:cBhvr>
                                        <p:cTn id="33" dur="1" fill="hold">
                                          <p:stCondLst>
                                            <p:cond delay="0"/>
                                          </p:stCondLst>
                                        </p:cTn>
                                        <p:tgtEl>
                                          <p:spTgt spid="1030"/>
                                        </p:tgtEl>
                                        <p:attrNameLst>
                                          <p:attrName>style.visibility</p:attrName>
                                        </p:attrNameLst>
                                      </p:cBhvr>
                                      <p:to>
                                        <p:strVal val="visible"/>
                                      </p:to>
                                    </p:set>
                                    <p:animEffect transition="in" filter="fade">
                                      <p:cBhvr>
                                        <p:cTn id="34" dur="500"/>
                                        <p:tgtEl>
                                          <p:spTgt spid="1030"/>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52"/>
                                        </p:tgtEl>
                                        <p:attrNameLst>
                                          <p:attrName>style.visibility</p:attrName>
                                        </p:attrNameLst>
                                      </p:cBhvr>
                                      <p:to>
                                        <p:strVal val="visible"/>
                                      </p:to>
                                    </p:set>
                                    <p:animEffect transition="in" filter="fade">
                                      <p:cBhvr>
                                        <p:cTn id="39" dur="500"/>
                                        <p:tgtEl>
                                          <p:spTgt spid="52"/>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grpId="0" nodeType="clickEffect">
                                  <p:stCondLst>
                                    <p:cond delay="0"/>
                                  </p:stCondLst>
                                  <p:childTnLst>
                                    <p:set>
                                      <p:cBhvr>
                                        <p:cTn id="43" dur="1" fill="hold">
                                          <p:stCondLst>
                                            <p:cond delay="0"/>
                                          </p:stCondLst>
                                        </p:cTn>
                                        <p:tgtEl>
                                          <p:spTgt spid="50"/>
                                        </p:tgtEl>
                                        <p:attrNameLst>
                                          <p:attrName>style.visibility</p:attrName>
                                        </p:attrNameLst>
                                      </p:cBhvr>
                                      <p:to>
                                        <p:strVal val="visible"/>
                                      </p:to>
                                    </p:set>
                                    <p:animEffect transition="in" filter="wipe(left)">
                                      <p:cBhvr>
                                        <p:cTn id="44" dur="500"/>
                                        <p:tgtEl>
                                          <p:spTgt spid="50"/>
                                        </p:tgtEl>
                                      </p:cBhvr>
                                    </p:animEffect>
                                  </p:childTnLst>
                                </p:cTn>
                              </p:par>
                            </p:childTnLst>
                          </p:cTn>
                        </p:par>
                        <p:par>
                          <p:cTn id="45" fill="hold">
                            <p:stCondLst>
                              <p:cond delay="500"/>
                            </p:stCondLst>
                            <p:childTnLst>
                              <p:par>
                                <p:cTn id="46" presetID="22" presetClass="entr" presetSubtype="8" fill="hold" grpId="0" nodeType="afterEffect">
                                  <p:stCondLst>
                                    <p:cond delay="0"/>
                                  </p:stCondLst>
                                  <p:childTnLst>
                                    <p:set>
                                      <p:cBhvr>
                                        <p:cTn id="47" dur="1" fill="hold">
                                          <p:stCondLst>
                                            <p:cond delay="0"/>
                                          </p:stCondLst>
                                        </p:cTn>
                                        <p:tgtEl>
                                          <p:spTgt spid="57"/>
                                        </p:tgtEl>
                                        <p:attrNameLst>
                                          <p:attrName>style.visibility</p:attrName>
                                        </p:attrNameLst>
                                      </p:cBhvr>
                                      <p:to>
                                        <p:strVal val="visible"/>
                                      </p:to>
                                    </p:set>
                                    <p:animEffect transition="in" filter="wipe(left)">
                                      <p:cBhvr>
                                        <p:cTn id="48" dur="500"/>
                                        <p:tgtEl>
                                          <p:spTgt spid="57"/>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8" fill="hold" grpId="0" nodeType="clickEffect">
                                  <p:stCondLst>
                                    <p:cond delay="0"/>
                                  </p:stCondLst>
                                  <p:childTnLst>
                                    <p:set>
                                      <p:cBhvr>
                                        <p:cTn id="52" dur="1" fill="hold">
                                          <p:stCondLst>
                                            <p:cond delay="0"/>
                                          </p:stCondLst>
                                        </p:cTn>
                                        <p:tgtEl>
                                          <p:spTgt spid="58"/>
                                        </p:tgtEl>
                                        <p:attrNameLst>
                                          <p:attrName>style.visibility</p:attrName>
                                        </p:attrNameLst>
                                      </p:cBhvr>
                                      <p:to>
                                        <p:strVal val="visible"/>
                                      </p:to>
                                    </p:set>
                                    <p:animEffect transition="in" filter="wipe(left)">
                                      <p:cBhvr>
                                        <p:cTn id="53" dur="500"/>
                                        <p:tgtEl>
                                          <p:spTgt spid="58"/>
                                        </p:tgtEl>
                                      </p:cBhvr>
                                    </p:animEffect>
                                  </p:childTnLst>
                                </p:cTn>
                              </p:par>
                            </p:childTnLst>
                          </p:cTn>
                        </p:par>
                        <p:par>
                          <p:cTn id="54" fill="hold">
                            <p:stCondLst>
                              <p:cond delay="500"/>
                            </p:stCondLst>
                            <p:childTnLst>
                              <p:par>
                                <p:cTn id="55" presetID="22" presetClass="entr" presetSubtype="8" fill="hold" grpId="0" nodeType="afterEffect">
                                  <p:stCondLst>
                                    <p:cond delay="0"/>
                                  </p:stCondLst>
                                  <p:childTnLst>
                                    <p:set>
                                      <p:cBhvr>
                                        <p:cTn id="56" dur="1" fill="hold">
                                          <p:stCondLst>
                                            <p:cond delay="0"/>
                                          </p:stCondLst>
                                        </p:cTn>
                                        <p:tgtEl>
                                          <p:spTgt spid="59"/>
                                        </p:tgtEl>
                                        <p:attrNameLst>
                                          <p:attrName>style.visibility</p:attrName>
                                        </p:attrNameLst>
                                      </p:cBhvr>
                                      <p:to>
                                        <p:strVal val="visible"/>
                                      </p:to>
                                    </p:set>
                                    <p:animEffect transition="in" filter="wipe(left)">
                                      <p:cBhvr>
                                        <p:cTn id="57" dur="500"/>
                                        <p:tgtEl>
                                          <p:spTgt spid="59"/>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60"/>
                                        </p:tgtEl>
                                        <p:attrNameLst>
                                          <p:attrName>style.visibility</p:attrName>
                                        </p:attrNameLst>
                                      </p:cBhvr>
                                      <p:to>
                                        <p:strVal val="visible"/>
                                      </p:to>
                                    </p:set>
                                    <p:animEffect transition="in" filter="wipe(left)">
                                      <p:cBhvr>
                                        <p:cTn id="62" dur="500"/>
                                        <p:tgtEl>
                                          <p:spTgt spid="60"/>
                                        </p:tgtEl>
                                      </p:cBhvr>
                                    </p:animEffect>
                                  </p:childTnLst>
                                </p:cTn>
                              </p:par>
                            </p:childTnLst>
                          </p:cTn>
                        </p:par>
                        <p:par>
                          <p:cTn id="63" fill="hold">
                            <p:stCondLst>
                              <p:cond delay="500"/>
                            </p:stCondLst>
                            <p:childTnLst>
                              <p:par>
                                <p:cTn id="64" presetID="22" presetClass="entr" presetSubtype="8" fill="hold" grpId="0" nodeType="afterEffect">
                                  <p:stCondLst>
                                    <p:cond delay="0"/>
                                  </p:stCondLst>
                                  <p:childTnLst>
                                    <p:set>
                                      <p:cBhvr>
                                        <p:cTn id="65" dur="1" fill="hold">
                                          <p:stCondLst>
                                            <p:cond delay="0"/>
                                          </p:stCondLst>
                                        </p:cTn>
                                        <p:tgtEl>
                                          <p:spTgt spid="61"/>
                                        </p:tgtEl>
                                        <p:attrNameLst>
                                          <p:attrName>style.visibility</p:attrName>
                                        </p:attrNameLst>
                                      </p:cBhvr>
                                      <p:to>
                                        <p:strVal val="visible"/>
                                      </p:to>
                                    </p:set>
                                    <p:animEffect transition="in" filter="wipe(left)">
                                      <p:cBhvr>
                                        <p:cTn id="66" dur="500"/>
                                        <p:tgtEl>
                                          <p:spTgt spid="61"/>
                                        </p:tgtEl>
                                      </p:cBhvr>
                                    </p:animEffect>
                                  </p:childTnLst>
                                </p:cTn>
                              </p:par>
                            </p:childTnLst>
                          </p:cTn>
                        </p:par>
                        <p:par>
                          <p:cTn id="67" fill="hold">
                            <p:stCondLst>
                              <p:cond delay="1000"/>
                            </p:stCondLst>
                            <p:childTnLst>
                              <p:par>
                                <p:cTn id="68" presetID="22" presetClass="entr" presetSubtype="8" fill="hold" grpId="0" nodeType="afterEffect">
                                  <p:stCondLst>
                                    <p:cond delay="0"/>
                                  </p:stCondLst>
                                  <p:childTnLst>
                                    <p:set>
                                      <p:cBhvr>
                                        <p:cTn id="69" dur="1" fill="hold">
                                          <p:stCondLst>
                                            <p:cond delay="0"/>
                                          </p:stCondLst>
                                        </p:cTn>
                                        <p:tgtEl>
                                          <p:spTgt spid="62"/>
                                        </p:tgtEl>
                                        <p:attrNameLst>
                                          <p:attrName>style.visibility</p:attrName>
                                        </p:attrNameLst>
                                      </p:cBhvr>
                                      <p:to>
                                        <p:strVal val="visible"/>
                                      </p:to>
                                    </p:set>
                                    <p:animEffect transition="in" filter="wipe(left)">
                                      <p:cBhvr>
                                        <p:cTn id="70" dur="500"/>
                                        <p:tgtEl>
                                          <p:spTgt spid="62"/>
                                        </p:tgtEl>
                                      </p:cBhvr>
                                    </p:animEffect>
                                  </p:childTnLst>
                                </p:cTn>
                              </p:par>
                            </p:childTnLst>
                          </p:cTn>
                        </p:par>
                        <p:par>
                          <p:cTn id="71" fill="hold">
                            <p:stCondLst>
                              <p:cond delay="1500"/>
                            </p:stCondLst>
                            <p:childTnLst>
                              <p:par>
                                <p:cTn id="72" presetID="22" presetClass="entr" presetSubtype="8" fill="hold" grpId="0" nodeType="afterEffect">
                                  <p:stCondLst>
                                    <p:cond delay="0"/>
                                  </p:stCondLst>
                                  <p:childTnLst>
                                    <p:set>
                                      <p:cBhvr>
                                        <p:cTn id="73" dur="1" fill="hold">
                                          <p:stCondLst>
                                            <p:cond delay="0"/>
                                          </p:stCondLst>
                                        </p:cTn>
                                        <p:tgtEl>
                                          <p:spTgt spid="63"/>
                                        </p:tgtEl>
                                        <p:attrNameLst>
                                          <p:attrName>style.visibility</p:attrName>
                                        </p:attrNameLst>
                                      </p:cBhvr>
                                      <p:to>
                                        <p:strVal val="visible"/>
                                      </p:to>
                                    </p:set>
                                    <p:animEffect transition="in" filter="wipe(left)">
                                      <p:cBhvr>
                                        <p:cTn id="74" dur="500"/>
                                        <p:tgtEl>
                                          <p:spTgt spid="63"/>
                                        </p:tgtEl>
                                      </p:cBhvr>
                                    </p:animEffect>
                                  </p:childTnLst>
                                </p:cTn>
                              </p:par>
                            </p:childTnLst>
                          </p:cTn>
                        </p:par>
                        <p:par>
                          <p:cTn id="75" fill="hold">
                            <p:stCondLst>
                              <p:cond delay="2000"/>
                            </p:stCondLst>
                            <p:childTnLst>
                              <p:par>
                                <p:cTn id="76" presetID="22" presetClass="entr" presetSubtype="8" fill="hold" grpId="0" nodeType="afterEffect">
                                  <p:stCondLst>
                                    <p:cond delay="0"/>
                                  </p:stCondLst>
                                  <p:childTnLst>
                                    <p:set>
                                      <p:cBhvr>
                                        <p:cTn id="77" dur="1" fill="hold">
                                          <p:stCondLst>
                                            <p:cond delay="0"/>
                                          </p:stCondLst>
                                        </p:cTn>
                                        <p:tgtEl>
                                          <p:spTgt spid="64"/>
                                        </p:tgtEl>
                                        <p:attrNameLst>
                                          <p:attrName>style.visibility</p:attrName>
                                        </p:attrNameLst>
                                      </p:cBhvr>
                                      <p:to>
                                        <p:strVal val="visible"/>
                                      </p:to>
                                    </p:set>
                                    <p:animEffect transition="in" filter="wipe(left)">
                                      <p:cBhvr>
                                        <p:cTn id="78" dur="500"/>
                                        <p:tgtEl>
                                          <p:spTgt spid="64"/>
                                        </p:tgtEl>
                                      </p:cBhvr>
                                    </p:animEffect>
                                  </p:childTnLst>
                                </p:cTn>
                              </p:par>
                            </p:childTnLst>
                          </p:cTn>
                        </p:par>
                      </p:childTnLst>
                    </p:cTn>
                  </p:par>
                  <p:par>
                    <p:cTn id="79" fill="hold">
                      <p:stCondLst>
                        <p:cond delay="indefinite"/>
                      </p:stCondLst>
                      <p:childTnLst>
                        <p:par>
                          <p:cTn id="80" fill="hold">
                            <p:stCondLst>
                              <p:cond delay="0"/>
                            </p:stCondLst>
                            <p:childTnLst>
                              <p:par>
                                <p:cTn id="81" presetID="22" presetClass="entr" presetSubtype="8" fill="hold" grpId="0" nodeType="clickEffect">
                                  <p:stCondLst>
                                    <p:cond delay="0"/>
                                  </p:stCondLst>
                                  <p:childTnLst>
                                    <p:set>
                                      <p:cBhvr>
                                        <p:cTn id="82" dur="1" fill="hold">
                                          <p:stCondLst>
                                            <p:cond delay="0"/>
                                          </p:stCondLst>
                                        </p:cTn>
                                        <p:tgtEl>
                                          <p:spTgt spid="65"/>
                                        </p:tgtEl>
                                        <p:attrNameLst>
                                          <p:attrName>style.visibility</p:attrName>
                                        </p:attrNameLst>
                                      </p:cBhvr>
                                      <p:to>
                                        <p:strVal val="visible"/>
                                      </p:to>
                                    </p:set>
                                    <p:animEffect transition="in" filter="wipe(left)">
                                      <p:cBhvr>
                                        <p:cTn id="83" dur="500"/>
                                        <p:tgtEl>
                                          <p:spTgt spid="65"/>
                                        </p:tgtEl>
                                      </p:cBhvr>
                                    </p:animEffect>
                                  </p:childTnLst>
                                </p:cTn>
                              </p:par>
                            </p:childTnLst>
                          </p:cTn>
                        </p:par>
                        <p:par>
                          <p:cTn id="84" fill="hold">
                            <p:stCondLst>
                              <p:cond delay="500"/>
                            </p:stCondLst>
                            <p:childTnLst>
                              <p:par>
                                <p:cTn id="85" presetID="22" presetClass="entr" presetSubtype="8" fill="hold" grpId="0" nodeType="afterEffect">
                                  <p:stCondLst>
                                    <p:cond delay="0"/>
                                  </p:stCondLst>
                                  <p:childTnLst>
                                    <p:set>
                                      <p:cBhvr>
                                        <p:cTn id="86" dur="1" fill="hold">
                                          <p:stCondLst>
                                            <p:cond delay="0"/>
                                          </p:stCondLst>
                                        </p:cTn>
                                        <p:tgtEl>
                                          <p:spTgt spid="66"/>
                                        </p:tgtEl>
                                        <p:attrNameLst>
                                          <p:attrName>style.visibility</p:attrName>
                                        </p:attrNameLst>
                                      </p:cBhvr>
                                      <p:to>
                                        <p:strVal val="visible"/>
                                      </p:to>
                                    </p:set>
                                    <p:animEffect transition="in" filter="wipe(left)">
                                      <p:cBhvr>
                                        <p:cTn id="87" dur="500"/>
                                        <p:tgtEl>
                                          <p:spTgt spid="66"/>
                                        </p:tgtEl>
                                      </p:cBhvr>
                                    </p:animEffect>
                                  </p:childTnLst>
                                </p:cTn>
                              </p:par>
                            </p:childTnLst>
                          </p:cTn>
                        </p:par>
                        <p:par>
                          <p:cTn id="88" fill="hold">
                            <p:stCondLst>
                              <p:cond delay="1000"/>
                            </p:stCondLst>
                            <p:childTnLst>
                              <p:par>
                                <p:cTn id="89" presetID="22" presetClass="entr" presetSubtype="8" fill="hold" grpId="0" nodeType="afterEffect">
                                  <p:stCondLst>
                                    <p:cond delay="0"/>
                                  </p:stCondLst>
                                  <p:childTnLst>
                                    <p:set>
                                      <p:cBhvr>
                                        <p:cTn id="90" dur="1" fill="hold">
                                          <p:stCondLst>
                                            <p:cond delay="0"/>
                                          </p:stCondLst>
                                        </p:cTn>
                                        <p:tgtEl>
                                          <p:spTgt spid="67"/>
                                        </p:tgtEl>
                                        <p:attrNameLst>
                                          <p:attrName>style.visibility</p:attrName>
                                        </p:attrNameLst>
                                      </p:cBhvr>
                                      <p:to>
                                        <p:strVal val="visible"/>
                                      </p:to>
                                    </p:set>
                                    <p:animEffect transition="in" filter="wipe(left)">
                                      <p:cBhvr>
                                        <p:cTn id="91" dur="500"/>
                                        <p:tgtEl>
                                          <p:spTgt spid="67"/>
                                        </p:tgtEl>
                                      </p:cBhvr>
                                    </p:animEffect>
                                  </p:childTnLst>
                                </p:cTn>
                              </p:par>
                            </p:childTnLst>
                          </p:cTn>
                        </p:par>
                        <p:par>
                          <p:cTn id="92" fill="hold">
                            <p:stCondLst>
                              <p:cond delay="1500"/>
                            </p:stCondLst>
                            <p:childTnLst>
                              <p:par>
                                <p:cTn id="93" presetID="22" presetClass="entr" presetSubtype="8" fill="hold" grpId="0" nodeType="afterEffect">
                                  <p:stCondLst>
                                    <p:cond delay="0"/>
                                  </p:stCondLst>
                                  <p:childTnLst>
                                    <p:set>
                                      <p:cBhvr>
                                        <p:cTn id="94" dur="1" fill="hold">
                                          <p:stCondLst>
                                            <p:cond delay="0"/>
                                          </p:stCondLst>
                                        </p:cTn>
                                        <p:tgtEl>
                                          <p:spTgt spid="68"/>
                                        </p:tgtEl>
                                        <p:attrNameLst>
                                          <p:attrName>style.visibility</p:attrName>
                                        </p:attrNameLst>
                                      </p:cBhvr>
                                      <p:to>
                                        <p:strVal val="visible"/>
                                      </p:to>
                                    </p:set>
                                    <p:animEffect transition="in" filter="wipe(left)">
                                      <p:cBhvr>
                                        <p:cTn id="95" dur="500"/>
                                        <p:tgtEl>
                                          <p:spTgt spid="68"/>
                                        </p:tgtEl>
                                      </p:cBhvr>
                                    </p:animEffect>
                                  </p:childTnLst>
                                </p:cTn>
                              </p:par>
                            </p:childTnLst>
                          </p:cTn>
                        </p:par>
                      </p:childTnLst>
                    </p:cTn>
                  </p:par>
                  <p:par>
                    <p:cTn id="96" fill="hold">
                      <p:stCondLst>
                        <p:cond delay="indefinite"/>
                      </p:stCondLst>
                      <p:childTnLst>
                        <p:par>
                          <p:cTn id="97" fill="hold">
                            <p:stCondLst>
                              <p:cond delay="0"/>
                            </p:stCondLst>
                            <p:childTnLst>
                              <p:par>
                                <p:cTn id="98" presetID="22" presetClass="entr" presetSubtype="8" fill="hold" grpId="0" nodeType="clickEffect">
                                  <p:stCondLst>
                                    <p:cond delay="0"/>
                                  </p:stCondLst>
                                  <p:childTnLst>
                                    <p:set>
                                      <p:cBhvr>
                                        <p:cTn id="99" dur="1" fill="hold">
                                          <p:stCondLst>
                                            <p:cond delay="0"/>
                                          </p:stCondLst>
                                        </p:cTn>
                                        <p:tgtEl>
                                          <p:spTgt spid="69"/>
                                        </p:tgtEl>
                                        <p:attrNameLst>
                                          <p:attrName>style.visibility</p:attrName>
                                        </p:attrNameLst>
                                      </p:cBhvr>
                                      <p:to>
                                        <p:strVal val="visible"/>
                                      </p:to>
                                    </p:set>
                                    <p:animEffect transition="in" filter="wipe(left)">
                                      <p:cBhvr>
                                        <p:cTn id="100" dur="250"/>
                                        <p:tgtEl>
                                          <p:spTgt spid="69"/>
                                        </p:tgtEl>
                                      </p:cBhvr>
                                    </p:animEffect>
                                  </p:childTnLst>
                                </p:cTn>
                              </p:par>
                            </p:childTnLst>
                          </p:cTn>
                        </p:par>
                        <p:par>
                          <p:cTn id="101" fill="hold">
                            <p:stCondLst>
                              <p:cond delay="250"/>
                            </p:stCondLst>
                            <p:childTnLst>
                              <p:par>
                                <p:cTn id="102" presetID="22" presetClass="entr" presetSubtype="8" fill="hold" grpId="0" nodeType="afterEffect">
                                  <p:stCondLst>
                                    <p:cond delay="0"/>
                                  </p:stCondLst>
                                  <p:childTnLst>
                                    <p:set>
                                      <p:cBhvr>
                                        <p:cTn id="103" dur="1" fill="hold">
                                          <p:stCondLst>
                                            <p:cond delay="0"/>
                                          </p:stCondLst>
                                        </p:cTn>
                                        <p:tgtEl>
                                          <p:spTgt spid="70"/>
                                        </p:tgtEl>
                                        <p:attrNameLst>
                                          <p:attrName>style.visibility</p:attrName>
                                        </p:attrNameLst>
                                      </p:cBhvr>
                                      <p:to>
                                        <p:strVal val="visible"/>
                                      </p:to>
                                    </p:set>
                                    <p:animEffect transition="in" filter="wipe(left)">
                                      <p:cBhvr>
                                        <p:cTn id="104" dur="250"/>
                                        <p:tgtEl>
                                          <p:spTgt spid="70"/>
                                        </p:tgtEl>
                                      </p:cBhvr>
                                    </p:animEffect>
                                  </p:childTnLst>
                                </p:cTn>
                              </p:par>
                            </p:childTnLst>
                          </p:cTn>
                        </p:par>
                        <p:par>
                          <p:cTn id="105" fill="hold">
                            <p:stCondLst>
                              <p:cond delay="500"/>
                            </p:stCondLst>
                            <p:childTnLst>
                              <p:par>
                                <p:cTn id="106" presetID="22" presetClass="entr" presetSubtype="8" fill="hold" grpId="0" nodeType="afterEffect">
                                  <p:stCondLst>
                                    <p:cond delay="0"/>
                                  </p:stCondLst>
                                  <p:childTnLst>
                                    <p:set>
                                      <p:cBhvr>
                                        <p:cTn id="107" dur="1" fill="hold">
                                          <p:stCondLst>
                                            <p:cond delay="0"/>
                                          </p:stCondLst>
                                        </p:cTn>
                                        <p:tgtEl>
                                          <p:spTgt spid="71"/>
                                        </p:tgtEl>
                                        <p:attrNameLst>
                                          <p:attrName>style.visibility</p:attrName>
                                        </p:attrNameLst>
                                      </p:cBhvr>
                                      <p:to>
                                        <p:strVal val="visible"/>
                                      </p:to>
                                    </p:set>
                                    <p:animEffect transition="in" filter="wipe(left)">
                                      <p:cBhvr>
                                        <p:cTn id="108" dur="250"/>
                                        <p:tgtEl>
                                          <p:spTgt spid="71"/>
                                        </p:tgtEl>
                                      </p:cBhvr>
                                    </p:animEffect>
                                  </p:childTnLst>
                                </p:cTn>
                              </p:par>
                            </p:childTnLst>
                          </p:cTn>
                        </p:par>
                        <p:par>
                          <p:cTn id="109" fill="hold">
                            <p:stCondLst>
                              <p:cond delay="750"/>
                            </p:stCondLst>
                            <p:childTnLst>
                              <p:par>
                                <p:cTn id="110" presetID="22" presetClass="entr" presetSubtype="8" fill="hold" grpId="0" nodeType="afterEffect">
                                  <p:stCondLst>
                                    <p:cond delay="0"/>
                                  </p:stCondLst>
                                  <p:childTnLst>
                                    <p:set>
                                      <p:cBhvr>
                                        <p:cTn id="111" dur="1" fill="hold">
                                          <p:stCondLst>
                                            <p:cond delay="0"/>
                                          </p:stCondLst>
                                        </p:cTn>
                                        <p:tgtEl>
                                          <p:spTgt spid="72"/>
                                        </p:tgtEl>
                                        <p:attrNameLst>
                                          <p:attrName>style.visibility</p:attrName>
                                        </p:attrNameLst>
                                      </p:cBhvr>
                                      <p:to>
                                        <p:strVal val="visible"/>
                                      </p:to>
                                    </p:set>
                                    <p:animEffect transition="in" filter="wipe(left)">
                                      <p:cBhvr>
                                        <p:cTn id="112" dur="250"/>
                                        <p:tgtEl>
                                          <p:spTgt spid="72"/>
                                        </p:tgtEl>
                                      </p:cBhvr>
                                    </p:animEffect>
                                  </p:childTnLst>
                                </p:cTn>
                              </p:par>
                            </p:childTnLst>
                          </p:cTn>
                        </p:par>
                        <p:par>
                          <p:cTn id="113" fill="hold">
                            <p:stCondLst>
                              <p:cond delay="1000"/>
                            </p:stCondLst>
                            <p:childTnLst>
                              <p:par>
                                <p:cTn id="114" presetID="22" presetClass="entr" presetSubtype="8" fill="hold" grpId="0" nodeType="afterEffect">
                                  <p:stCondLst>
                                    <p:cond delay="0"/>
                                  </p:stCondLst>
                                  <p:childTnLst>
                                    <p:set>
                                      <p:cBhvr>
                                        <p:cTn id="115" dur="1" fill="hold">
                                          <p:stCondLst>
                                            <p:cond delay="0"/>
                                          </p:stCondLst>
                                        </p:cTn>
                                        <p:tgtEl>
                                          <p:spTgt spid="73"/>
                                        </p:tgtEl>
                                        <p:attrNameLst>
                                          <p:attrName>style.visibility</p:attrName>
                                        </p:attrNameLst>
                                      </p:cBhvr>
                                      <p:to>
                                        <p:strVal val="visible"/>
                                      </p:to>
                                    </p:set>
                                    <p:animEffect transition="in" filter="wipe(left)">
                                      <p:cBhvr>
                                        <p:cTn id="116" dur="250"/>
                                        <p:tgtEl>
                                          <p:spTgt spid="73"/>
                                        </p:tgtEl>
                                      </p:cBhvr>
                                    </p:animEffect>
                                  </p:childTnLst>
                                </p:cTn>
                              </p:par>
                            </p:childTnLst>
                          </p:cTn>
                        </p:par>
                        <p:par>
                          <p:cTn id="117" fill="hold">
                            <p:stCondLst>
                              <p:cond delay="1250"/>
                            </p:stCondLst>
                            <p:childTnLst>
                              <p:par>
                                <p:cTn id="118" presetID="22" presetClass="entr" presetSubtype="8" fill="hold" grpId="0" nodeType="afterEffect">
                                  <p:stCondLst>
                                    <p:cond delay="0"/>
                                  </p:stCondLst>
                                  <p:childTnLst>
                                    <p:set>
                                      <p:cBhvr>
                                        <p:cTn id="119" dur="1" fill="hold">
                                          <p:stCondLst>
                                            <p:cond delay="0"/>
                                          </p:stCondLst>
                                        </p:cTn>
                                        <p:tgtEl>
                                          <p:spTgt spid="74"/>
                                        </p:tgtEl>
                                        <p:attrNameLst>
                                          <p:attrName>style.visibility</p:attrName>
                                        </p:attrNameLst>
                                      </p:cBhvr>
                                      <p:to>
                                        <p:strVal val="visible"/>
                                      </p:to>
                                    </p:set>
                                    <p:animEffect transition="in" filter="wipe(left)">
                                      <p:cBhvr>
                                        <p:cTn id="120" dur="250"/>
                                        <p:tgtEl>
                                          <p:spTgt spid="74"/>
                                        </p:tgtEl>
                                      </p:cBhvr>
                                    </p:animEffect>
                                  </p:childTnLst>
                                </p:cTn>
                              </p:par>
                            </p:childTnLst>
                          </p:cTn>
                        </p:par>
                        <p:par>
                          <p:cTn id="121" fill="hold">
                            <p:stCondLst>
                              <p:cond delay="1500"/>
                            </p:stCondLst>
                            <p:childTnLst>
                              <p:par>
                                <p:cTn id="122" presetID="22" presetClass="entr" presetSubtype="8" fill="hold" grpId="0" nodeType="afterEffect">
                                  <p:stCondLst>
                                    <p:cond delay="0"/>
                                  </p:stCondLst>
                                  <p:childTnLst>
                                    <p:set>
                                      <p:cBhvr>
                                        <p:cTn id="123" dur="1" fill="hold">
                                          <p:stCondLst>
                                            <p:cond delay="0"/>
                                          </p:stCondLst>
                                        </p:cTn>
                                        <p:tgtEl>
                                          <p:spTgt spid="75"/>
                                        </p:tgtEl>
                                        <p:attrNameLst>
                                          <p:attrName>style.visibility</p:attrName>
                                        </p:attrNameLst>
                                      </p:cBhvr>
                                      <p:to>
                                        <p:strVal val="visible"/>
                                      </p:to>
                                    </p:set>
                                    <p:animEffect transition="in" filter="wipe(left)">
                                      <p:cBhvr>
                                        <p:cTn id="124" dur="250"/>
                                        <p:tgtEl>
                                          <p:spTgt spid="75"/>
                                        </p:tgtEl>
                                      </p:cBhvr>
                                    </p:animEffect>
                                  </p:childTnLst>
                                </p:cTn>
                              </p:par>
                            </p:childTnLst>
                          </p:cTn>
                        </p:par>
                        <p:par>
                          <p:cTn id="125" fill="hold">
                            <p:stCondLst>
                              <p:cond delay="1750"/>
                            </p:stCondLst>
                            <p:childTnLst>
                              <p:par>
                                <p:cTn id="126" presetID="22" presetClass="entr" presetSubtype="8" fill="hold" grpId="0" nodeType="afterEffect">
                                  <p:stCondLst>
                                    <p:cond delay="0"/>
                                  </p:stCondLst>
                                  <p:childTnLst>
                                    <p:set>
                                      <p:cBhvr>
                                        <p:cTn id="127" dur="1" fill="hold">
                                          <p:stCondLst>
                                            <p:cond delay="0"/>
                                          </p:stCondLst>
                                        </p:cTn>
                                        <p:tgtEl>
                                          <p:spTgt spid="76"/>
                                        </p:tgtEl>
                                        <p:attrNameLst>
                                          <p:attrName>style.visibility</p:attrName>
                                        </p:attrNameLst>
                                      </p:cBhvr>
                                      <p:to>
                                        <p:strVal val="visible"/>
                                      </p:to>
                                    </p:set>
                                    <p:animEffect transition="in" filter="wipe(left)">
                                      <p:cBhvr>
                                        <p:cTn id="128" dur="250"/>
                                        <p:tgtEl>
                                          <p:spTgt spid="76"/>
                                        </p:tgtEl>
                                      </p:cBhvr>
                                    </p:animEffect>
                                  </p:childTnLst>
                                </p:cTn>
                              </p:par>
                            </p:childTnLst>
                          </p:cTn>
                        </p:par>
                        <p:par>
                          <p:cTn id="129" fill="hold">
                            <p:stCondLst>
                              <p:cond delay="2000"/>
                            </p:stCondLst>
                            <p:childTnLst>
                              <p:par>
                                <p:cTn id="130" presetID="22" presetClass="entr" presetSubtype="8" fill="hold" grpId="0" nodeType="afterEffect">
                                  <p:stCondLst>
                                    <p:cond delay="0"/>
                                  </p:stCondLst>
                                  <p:childTnLst>
                                    <p:set>
                                      <p:cBhvr>
                                        <p:cTn id="131" dur="1" fill="hold">
                                          <p:stCondLst>
                                            <p:cond delay="0"/>
                                          </p:stCondLst>
                                        </p:cTn>
                                        <p:tgtEl>
                                          <p:spTgt spid="77"/>
                                        </p:tgtEl>
                                        <p:attrNameLst>
                                          <p:attrName>style.visibility</p:attrName>
                                        </p:attrNameLst>
                                      </p:cBhvr>
                                      <p:to>
                                        <p:strVal val="visible"/>
                                      </p:to>
                                    </p:set>
                                    <p:animEffect transition="in" filter="wipe(left)">
                                      <p:cBhvr>
                                        <p:cTn id="132" dur="250"/>
                                        <p:tgtEl>
                                          <p:spTgt spid="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55" grpId="0"/>
      <p:bldP spid="50" grpId="0"/>
      <p:bldP spid="57" grpId="0"/>
      <p:bldP spid="58" grpId="0"/>
      <p:bldP spid="59" grpId="0"/>
      <p:bldP spid="60" grpId="0"/>
      <p:bldP spid="61" grpId="0"/>
      <p:bldP spid="62" grpId="0"/>
      <p:bldP spid="63" grpId="0"/>
      <p:bldP spid="64" grpId="0"/>
      <p:bldP spid="65" grpId="0"/>
      <p:bldP spid="66" grpId="0"/>
      <p:bldP spid="67" grpId="0"/>
      <p:bldP spid="68" grpId="0"/>
      <p:bldP spid="69" grpId="0"/>
      <p:bldP spid="70" grpId="0"/>
      <p:bldP spid="71" grpId="0"/>
      <p:bldP spid="72" grpId="0"/>
      <p:bldP spid="73" grpId="0"/>
      <p:bldP spid="74" grpId="0"/>
      <p:bldP spid="75" grpId="0"/>
      <p:bldP spid="76" grpId="0"/>
      <p:bldP spid="77" grpId="0"/>
      <p:bldP spid="51"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E37240-536C-4F6E-9F2C-797A11F6EEDE}"/>
              </a:ext>
            </a:extLst>
          </p:cNvPr>
          <p:cNvSpPr>
            <a:spLocks noGrp="1"/>
          </p:cNvSpPr>
          <p:nvPr>
            <p:ph type="title"/>
          </p:nvPr>
        </p:nvSpPr>
        <p:spPr/>
        <p:txBody>
          <a:bodyPr/>
          <a:lstStyle/>
          <a:p>
            <a:r>
              <a:rPr lang="en-US" dirty="0"/>
              <a:t>Features of Azure Function</a:t>
            </a:r>
          </a:p>
        </p:txBody>
      </p:sp>
      <p:sp>
        <p:nvSpPr>
          <p:cNvPr id="14" name="TextBox 13">
            <a:extLst>
              <a:ext uri="{FF2B5EF4-FFF2-40B4-BE49-F238E27FC236}">
                <a16:creationId xmlns:a16="http://schemas.microsoft.com/office/drawing/2014/main" id="{88C2078A-BA41-415F-AF6C-C44A20E91E16}"/>
              </a:ext>
            </a:extLst>
          </p:cNvPr>
          <p:cNvSpPr txBox="1"/>
          <p:nvPr/>
        </p:nvSpPr>
        <p:spPr>
          <a:xfrm>
            <a:off x="4512201" y="1690688"/>
            <a:ext cx="3167598" cy="769441"/>
          </a:xfrm>
          <a:prstGeom prst="rect">
            <a:avLst/>
          </a:prstGeom>
          <a:noFill/>
        </p:spPr>
        <p:txBody>
          <a:bodyPr wrap="none" rtlCol="0">
            <a:spAutoFit/>
          </a:bodyPr>
          <a:lstStyle/>
          <a:p>
            <a:r>
              <a:rPr lang="en-US" sz="4400" dirty="0">
                <a:solidFill>
                  <a:srgbClr val="FF0000"/>
                </a:solidFill>
              </a:rPr>
              <a:t>Open-Source</a:t>
            </a:r>
          </a:p>
        </p:txBody>
      </p:sp>
      <p:pic>
        <p:nvPicPr>
          <p:cNvPr id="6" name="Picture 5">
            <a:extLst>
              <a:ext uri="{FF2B5EF4-FFF2-40B4-BE49-F238E27FC236}">
                <a16:creationId xmlns:a16="http://schemas.microsoft.com/office/drawing/2014/main" id="{46108D27-AC37-4E79-AD3C-3335A9D6CF1F}"/>
              </a:ext>
            </a:extLst>
          </p:cNvPr>
          <p:cNvPicPr>
            <a:picLocks noChangeAspect="1"/>
          </p:cNvPicPr>
          <p:nvPr/>
        </p:nvPicPr>
        <p:blipFill>
          <a:blip r:embed="rId3"/>
          <a:stretch>
            <a:fillRect/>
          </a:stretch>
        </p:blipFill>
        <p:spPr>
          <a:xfrm>
            <a:off x="3417175" y="2460129"/>
            <a:ext cx="5357649" cy="4138847"/>
          </a:xfrm>
          <a:prstGeom prst="rect">
            <a:avLst/>
          </a:prstGeom>
        </p:spPr>
      </p:pic>
    </p:spTree>
    <p:extLst>
      <p:ext uri="{BB962C8B-B14F-4D97-AF65-F5344CB8AC3E}">
        <p14:creationId xmlns:p14="http://schemas.microsoft.com/office/powerpoint/2010/main" val="3325656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par>
                          <p:cTn id="8" fill="hold">
                            <p:stCondLst>
                              <p:cond delay="500"/>
                            </p:stCondLst>
                            <p:childTnLst>
                              <p:par>
                                <p:cTn id="9" presetID="1" presetClass="entr" presetSubtype="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78F37-9209-4AB8-99D7-9ACD41541867}"/>
              </a:ext>
            </a:extLst>
          </p:cNvPr>
          <p:cNvSpPr>
            <a:spLocks noGrp="1"/>
          </p:cNvSpPr>
          <p:nvPr>
            <p:ph type="title"/>
          </p:nvPr>
        </p:nvSpPr>
        <p:spPr/>
        <p:txBody>
          <a:bodyPr/>
          <a:lstStyle/>
          <a:p>
            <a:r>
              <a:rPr lang="en-US" dirty="0"/>
              <a:t>Triggers &amp; Bindings</a:t>
            </a:r>
          </a:p>
        </p:txBody>
      </p:sp>
    </p:spTree>
    <p:extLst>
      <p:ext uri="{BB962C8B-B14F-4D97-AF65-F5344CB8AC3E}">
        <p14:creationId xmlns:p14="http://schemas.microsoft.com/office/powerpoint/2010/main" val="66386553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78F37-9209-4AB8-99D7-9ACD41541867}"/>
              </a:ext>
            </a:extLst>
          </p:cNvPr>
          <p:cNvSpPr>
            <a:spLocks noGrp="1"/>
          </p:cNvSpPr>
          <p:nvPr>
            <p:ph type="title"/>
          </p:nvPr>
        </p:nvSpPr>
        <p:spPr/>
        <p:txBody>
          <a:bodyPr/>
          <a:lstStyle/>
          <a:p>
            <a:r>
              <a:rPr lang="en-US" dirty="0"/>
              <a:t>Triggers &amp; Bindings</a:t>
            </a:r>
          </a:p>
        </p:txBody>
      </p:sp>
      <p:sp>
        <p:nvSpPr>
          <p:cNvPr id="27" name="Rectangle: Rounded Corners 26">
            <a:extLst>
              <a:ext uri="{FF2B5EF4-FFF2-40B4-BE49-F238E27FC236}">
                <a16:creationId xmlns:a16="http://schemas.microsoft.com/office/drawing/2014/main" id="{A392AEE4-3418-41CF-B604-B7FDBDDABCD8}"/>
              </a:ext>
            </a:extLst>
          </p:cNvPr>
          <p:cNvSpPr/>
          <p:nvPr/>
        </p:nvSpPr>
        <p:spPr>
          <a:xfrm>
            <a:off x="4031875" y="2685163"/>
            <a:ext cx="4123766" cy="211445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4800" b="1" dirty="0"/>
              <a:t>Blob Storage</a:t>
            </a:r>
          </a:p>
        </p:txBody>
      </p:sp>
    </p:spTree>
    <p:extLst>
      <p:ext uri="{BB962C8B-B14F-4D97-AF65-F5344CB8AC3E}">
        <p14:creationId xmlns:p14="http://schemas.microsoft.com/office/powerpoint/2010/main" val="602338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78F37-9209-4AB8-99D7-9ACD41541867}"/>
              </a:ext>
            </a:extLst>
          </p:cNvPr>
          <p:cNvSpPr>
            <a:spLocks noGrp="1"/>
          </p:cNvSpPr>
          <p:nvPr>
            <p:ph type="title"/>
          </p:nvPr>
        </p:nvSpPr>
        <p:spPr/>
        <p:txBody>
          <a:bodyPr/>
          <a:lstStyle/>
          <a:p>
            <a:r>
              <a:rPr lang="en-US" dirty="0"/>
              <a:t>Triggers &amp; Bindings</a:t>
            </a:r>
          </a:p>
        </p:txBody>
      </p:sp>
      <p:sp>
        <p:nvSpPr>
          <p:cNvPr id="28" name="Rectangle: Rounded Corners 27">
            <a:extLst>
              <a:ext uri="{FF2B5EF4-FFF2-40B4-BE49-F238E27FC236}">
                <a16:creationId xmlns:a16="http://schemas.microsoft.com/office/drawing/2014/main" id="{475DEB76-4AF3-4BA9-904D-EE0B87840828}"/>
              </a:ext>
            </a:extLst>
          </p:cNvPr>
          <p:cNvSpPr/>
          <p:nvPr/>
        </p:nvSpPr>
        <p:spPr>
          <a:xfrm>
            <a:off x="4031875" y="2685163"/>
            <a:ext cx="4123766" cy="211445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4800" b="1" dirty="0"/>
              <a:t>Blob Storage</a:t>
            </a:r>
          </a:p>
        </p:txBody>
      </p:sp>
    </p:spTree>
    <p:extLst>
      <p:ext uri="{BB962C8B-B14F-4D97-AF65-F5344CB8AC3E}">
        <p14:creationId xmlns:p14="http://schemas.microsoft.com/office/powerpoint/2010/main" val="1547207909"/>
      </p:ext>
    </p:extLst>
  </p:cSld>
  <p:clrMapOvr>
    <a:masterClrMapping/>
  </p:clrMapOvr>
  <mc:AlternateContent xmlns:mc="http://schemas.openxmlformats.org/markup-compatibility/2006">
    <mc:Choice xmlns:p14="http://schemas.microsoft.com/office/powerpoint/2010/main" Requires="p14">
      <p:transition spd="slow" p14:dur="2000" advTm="0"/>
    </mc:Choice>
    <mc:Fallback>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afterEffect">
                                  <p:stCondLst>
                                    <p:cond delay="0"/>
                                  </p:stCondLst>
                                  <p:childTnLst>
                                    <p:animMotion origin="layout" path="M 4.16667E-7 -1.85185E-6 L -0.33763 -0.22592 " pathEditMode="relative" rAng="0" ptsTypes="AA">
                                      <p:cBhvr>
                                        <p:cTn id="6" dur="1000" fill="hold"/>
                                        <p:tgtEl>
                                          <p:spTgt spid="28"/>
                                        </p:tgtEl>
                                        <p:attrNameLst>
                                          <p:attrName>ppt_x</p:attrName>
                                          <p:attrName>ppt_y</p:attrName>
                                        </p:attrNameLst>
                                      </p:cBhvr>
                                      <p:rCtr x="-16888" y="-11296"/>
                                    </p:animMotion>
                                  </p:childTnLst>
                                </p:cTn>
                              </p:par>
                            </p:childTnLst>
                          </p:cTn>
                        </p:par>
                        <p:par>
                          <p:cTn id="7" fill="hold">
                            <p:stCondLst>
                              <p:cond delay="1000"/>
                            </p:stCondLst>
                            <p:childTnLst>
                              <p:par>
                                <p:cTn id="8" presetID="1" presetClass="exit" presetSubtype="0" fill="hold" grpId="1" nodeType="afterEffect">
                                  <p:stCondLst>
                                    <p:cond delay="0"/>
                                  </p:stCondLst>
                                  <p:childTnLst>
                                    <p:set>
                                      <p:cBhvr>
                                        <p:cTn id="9" dur="1" fill="hold">
                                          <p:stCondLst>
                                            <p:cond delay="0"/>
                                          </p:stCondLst>
                                        </p:cTn>
                                        <p:tgtEl>
                                          <p:spTgt spid="2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8" grpId="1"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78F37-9209-4AB8-99D7-9ACD41541867}"/>
              </a:ext>
            </a:extLst>
          </p:cNvPr>
          <p:cNvSpPr>
            <a:spLocks noGrp="1"/>
          </p:cNvSpPr>
          <p:nvPr>
            <p:ph type="title"/>
          </p:nvPr>
        </p:nvSpPr>
        <p:spPr/>
        <p:txBody>
          <a:bodyPr/>
          <a:lstStyle/>
          <a:p>
            <a:r>
              <a:rPr lang="en-US" dirty="0"/>
              <a:t>Triggers &amp; Bindings</a:t>
            </a:r>
          </a:p>
        </p:txBody>
      </p:sp>
      <p:sp>
        <p:nvSpPr>
          <p:cNvPr id="3" name="Rectangle: Rounded Corners 2">
            <a:extLst>
              <a:ext uri="{FF2B5EF4-FFF2-40B4-BE49-F238E27FC236}">
                <a16:creationId xmlns:a16="http://schemas.microsoft.com/office/drawing/2014/main" id="{35BD80C3-F424-45D2-9C05-CE7CAB3696E7}"/>
              </a:ext>
            </a:extLst>
          </p:cNvPr>
          <p:cNvSpPr/>
          <p:nvPr/>
        </p:nvSpPr>
        <p:spPr>
          <a:xfrm>
            <a:off x="712693" y="1690688"/>
            <a:ext cx="2528047" cy="94129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Blob Storage</a:t>
            </a:r>
          </a:p>
        </p:txBody>
      </p:sp>
      <p:sp>
        <p:nvSpPr>
          <p:cNvPr id="27" name="Rectangle: Rounded Corners 26">
            <a:extLst>
              <a:ext uri="{FF2B5EF4-FFF2-40B4-BE49-F238E27FC236}">
                <a16:creationId xmlns:a16="http://schemas.microsoft.com/office/drawing/2014/main" id="{A392AEE4-3418-41CF-B604-B7FDBDDABCD8}"/>
              </a:ext>
            </a:extLst>
          </p:cNvPr>
          <p:cNvSpPr/>
          <p:nvPr/>
        </p:nvSpPr>
        <p:spPr>
          <a:xfrm>
            <a:off x="4031875" y="2685163"/>
            <a:ext cx="4123766" cy="211445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4800" b="1" dirty="0"/>
              <a:t>Cosmos DB</a:t>
            </a:r>
          </a:p>
        </p:txBody>
      </p:sp>
    </p:spTree>
    <p:extLst>
      <p:ext uri="{BB962C8B-B14F-4D97-AF65-F5344CB8AC3E}">
        <p14:creationId xmlns:p14="http://schemas.microsoft.com/office/powerpoint/2010/main" val="1526022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78F37-9209-4AB8-99D7-9ACD41541867}"/>
              </a:ext>
            </a:extLst>
          </p:cNvPr>
          <p:cNvSpPr>
            <a:spLocks noGrp="1"/>
          </p:cNvSpPr>
          <p:nvPr>
            <p:ph type="title"/>
          </p:nvPr>
        </p:nvSpPr>
        <p:spPr/>
        <p:txBody>
          <a:bodyPr/>
          <a:lstStyle/>
          <a:p>
            <a:r>
              <a:rPr lang="en-US" dirty="0"/>
              <a:t>Triggers &amp; Bindings</a:t>
            </a:r>
          </a:p>
        </p:txBody>
      </p:sp>
      <p:sp>
        <p:nvSpPr>
          <p:cNvPr id="3" name="Rectangle: Rounded Corners 2">
            <a:extLst>
              <a:ext uri="{FF2B5EF4-FFF2-40B4-BE49-F238E27FC236}">
                <a16:creationId xmlns:a16="http://schemas.microsoft.com/office/drawing/2014/main" id="{35BD80C3-F424-45D2-9C05-CE7CAB3696E7}"/>
              </a:ext>
            </a:extLst>
          </p:cNvPr>
          <p:cNvSpPr/>
          <p:nvPr/>
        </p:nvSpPr>
        <p:spPr>
          <a:xfrm>
            <a:off x="712693" y="1690688"/>
            <a:ext cx="2528047" cy="94129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Blob Storage</a:t>
            </a:r>
          </a:p>
        </p:txBody>
      </p:sp>
      <p:sp>
        <p:nvSpPr>
          <p:cNvPr id="28" name="Rectangle: Rounded Corners 27">
            <a:extLst>
              <a:ext uri="{FF2B5EF4-FFF2-40B4-BE49-F238E27FC236}">
                <a16:creationId xmlns:a16="http://schemas.microsoft.com/office/drawing/2014/main" id="{475DEB76-4AF3-4BA9-904D-EE0B87840828}"/>
              </a:ext>
            </a:extLst>
          </p:cNvPr>
          <p:cNvSpPr/>
          <p:nvPr/>
        </p:nvSpPr>
        <p:spPr>
          <a:xfrm>
            <a:off x="4031875" y="2685163"/>
            <a:ext cx="4123766" cy="211445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4800" b="1" dirty="0"/>
              <a:t>Cosmos DB</a:t>
            </a:r>
          </a:p>
        </p:txBody>
      </p:sp>
    </p:spTree>
    <p:extLst>
      <p:ext uri="{BB962C8B-B14F-4D97-AF65-F5344CB8AC3E}">
        <p14:creationId xmlns:p14="http://schemas.microsoft.com/office/powerpoint/2010/main" val="3774991678"/>
      </p:ext>
    </p:extLst>
  </p:cSld>
  <p:clrMapOvr>
    <a:masterClrMapping/>
  </p:clrMapOvr>
  <mc:AlternateContent xmlns:mc="http://schemas.openxmlformats.org/markup-compatibility/2006">
    <mc:Choice xmlns:p14="http://schemas.microsoft.com/office/powerpoint/2010/main" Requires="p14">
      <p:transition spd="slow" p14:dur="2000" advTm="0"/>
    </mc:Choice>
    <mc:Fallback>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afterEffect">
                                  <p:stCondLst>
                                    <p:cond delay="0"/>
                                  </p:stCondLst>
                                  <p:childTnLst>
                                    <p:animMotion origin="layout" path="M 4.16667E-7 -1.85185E-6 L -0.11484 -0.23981 " pathEditMode="relative" rAng="0" ptsTypes="AA">
                                      <p:cBhvr>
                                        <p:cTn id="6" dur="1000" fill="hold"/>
                                        <p:tgtEl>
                                          <p:spTgt spid="28"/>
                                        </p:tgtEl>
                                        <p:attrNameLst>
                                          <p:attrName>ppt_x</p:attrName>
                                          <p:attrName>ppt_y</p:attrName>
                                        </p:attrNameLst>
                                      </p:cBhvr>
                                      <p:rCtr x="-5742" y="-11991"/>
                                    </p:animMotion>
                                  </p:childTnLst>
                                </p:cTn>
                              </p:par>
                            </p:childTnLst>
                          </p:cTn>
                        </p:par>
                        <p:par>
                          <p:cTn id="7" fill="hold">
                            <p:stCondLst>
                              <p:cond delay="1000"/>
                            </p:stCondLst>
                            <p:childTnLst>
                              <p:par>
                                <p:cTn id="8" presetID="1" presetClass="exit" presetSubtype="0" fill="hold" grpId="1" nodeType="afterEffect">
                                  <p:stCondLst>
                                    <p:cond delay="0"/>
                                  </p:stCondLst>
                                  <p:childTnLst>
                                    <p:set>
                                      <p:cBhvr>
                                        <p:cTn id="9" dur="1" fill="hold">
                                          <p:stCondLst>
                                            <p:cond delay="0"/>
                                          </p:stCondLst>
                                        </p:cTn>
                                        <p:tgtEl>
                                          <p:spTgt spid="2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8" grpId="1"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78F37-9209-4AB8-99D7-9ACD41541867}"/>
              </a:ext>
            </a:extLst>
          </p:cNvPr>
          <p:cNvSpPr>
            <a:spLocks noGrp="1"/>
          </p:cNvSpPr>
          <p:nvPr>
            <p:ph type="title"/>
          </p:nvPr>
        </p:nvSpPr>
        <p:spPr/>
        <p:txBody>
          <a:bodyPr/>
          <a:lstStyle/>
          <a:p>
            <a:r>
              <a:rPr lang="en-US" dirty="0"/>
              <a:t>Triggers &amp; Bindings</a:t>
            </a:r>
          </a:p>
        </p:txBody>
      </p:sp>
      <p:sp>
        <p:nvSpPr>
          <p:cNvPr id="3" name="Rectangle: Rounded Corners 2">
            <a:extLst>
              <a:ext uri="{FF2B5EF4-FFF2-40B4-BE49-F238E27FC236}">
                <a16:creationId xmlns:a16="http://schemas.microsoft.com/office/drawing/2014/main" id="{35BD80C3-F424-45D2-9C05-CE7CAB3696E7}"/>
              </a:ext>
            </a:extLst>
          </p:cNvPr>
          <p:cNvSpPr/>
          <p:nvPr/>
        </p:nvSpPr>
        <p:spPr>
          <a:xfrm>
            <a:off x="712693" y="1690688"/>
            <a:ext cx="2528047" cy="94129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Blob Storage</a:t>
            </a:r>
          </a:p>
        </p:txBody>
      </p:sp>
      <p:sp>
        <p:nvSpPr>
          <p:cNvPr id="4" name="Rectangle: Rounded Corners 3">
            <a:extLst>
              <a:ext uri="{FF2B5EF4-FFF2-40B4-BE49-F238E27FC236}">
                <a16:creationId xmlns:a16="http://schemas.microsoft.com/office/drawing/2014/main" id="{22669FC7-5788-4560-8664-85714D71A121}"/>
              </a:ext>
            </a:extLst>
          </p:cNvPr>
          <p:cNvSpPr/>
          <p:nvPr/>
        </p:nvSpPr>
        <p:spPr>
          <a:xfrm>
            <a:off x="3567953" y="1690688"/>
            <a:ext cx="2528047" cy="94129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Azure Cosmos DB</a:t>
            </a:r>
          </a:p>
        </p:txBody>
      </p:sp>
      <p:sp>
        <p:nvSpPr>
          <p:cNvPr id="27" name="Rectangle: Rounded Corners 26">
            <a:extLst>
              <a:ext uri="{FF2B5EF4-FFF2-40B4-BE49-F238E27FC236}">
                <a16:creationId xmlns:a16="http://schemas.microsoft.com/office/drawing/2014/main" id="{A392AEE4-3418-41CF-B604-B7FDBDDABCD8}"/>
              </a:ext>
            </a:extLst>
          </p:cNvPr>
          <p:cNvSpPr/>
          <p:nvPr/>
        </p:nvSpPr>
        <p:spPr>
          <a:xfrm>
            <a:off x="4031875" y="2685163"/>
            <a:ext cx="4123766" cy="211445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4800" b="1" dirty="0" err="1"/>
              <a:t>Dapr</a:t>
            </a:r>
            <a:endParaRPr lang="en-US" sz="4800" b="1" dirty="0"/>
          </a:p>
        </p:txBody>
      </p:sp>
    </p:spTree>
    <p:extLst>
      <p:ext uri="{BB962C8B-B14F-4D97-AF65-F5344CB8AC3E}">
        <p14:creationId xmlns:p14="http://schemas.microsoft.com/office/powerpoint/2010/main" val="1771001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78F37-9209-4AB8-99D7-9ACD41541867}"/>
              </a:ext>
            </a:extLst>
          </p:cNvPr>
          <p:cNvSpPr>
            <a:spLocks noGrp="1"/>
          </p:cNvSpPr>
          <p:nvPr>
            <p:ph type="title"/>
          </p:nvPr>
        </p:nvSpPr>
        <p:spPr/>
        <p:txBody>
          <a:bodyPr/>
          <a:lstStyle/>
          <a:p>
            <a:r>
              <a:rPr lang="en-US" dirty="0"/>
              <a:t>Triggers &amp; Bindings</a:t>
            </a:r>
          </a:p>
        </p:txBody>
      </p:sp>
      <p:sp>
        <p:nvSpPr>
          <p:cNvPr id="3" name="Rectangle: Rounded Corners 2">
            <a:extLst>
              <a:ext uri="{FF2B5EF4-FFF2-40B4-BE49-F238E27FC236}">
                <a16:creationId xmlns:a16="http://schemas.microsoft.com/office/drawing/2014/main" id="{35BD80C3-F424-45D2-9C05-CE7CAB3696E7}"/>
              </a:ext>
            </a:extLst>
          </p:cNvPr>
          <p:cNvSpPr/>
          <p:nvPr/>
        </p:nvSpPr>
        <p:spPr>
          <a:xfrm>
            <a:off x="712693" y="1690688"/>
            <a:ext cx="2528047" cy="94129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Blob Storage</a:t>
            </a:r>
          </a:p>
        </p:txBody>
      </p:sp>
      <p:sp>
        <p:nvSpPr>
          <p:cNvPr id="4" name="Rectangle: Rounded Corners 3">
            <a:extLst>
              <a:ext uri="{FF2B5EF4-FFF2-40B4-BE49-F238E27FC236}">
                <a16:creationId xmlns:a16="http://schemas.microsoft.com/office/drawing/2014/main" id="{22669FC7-5788-4560-8664-85714D71A121}"/>
              </a:ext>
            </a:extLst>
          </p:cNvPr>
          <p:cNvSpPr/>
          <p:nvPr/>
        </p:nvSpPr>
        <p:spPr>
          <a:xfrm>
            <a:off x="3567953" y="1690688"/>
            <a:ext cx="2528047" cy="94129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Azure Cosmos DB</a:t>
            </a:r>
          </a:p>
        </p:txBody>
      </p:sp>
      <p:sp>
        <p:nvSpPr>
          <p:cNvPr id="28" name="Rectangle: Rounded Corners 27">
            <a:extLst>
              <a:ext uri="{FF2B5EF4-FFF2-40B4-BE49-F238E27FC236}">
                <a16:creationId xmlns:a16="http://schemas.microsoft.com/office/drawing/2014/main" id="{475DEB76-4AF3-4BA9-904D-EE0B87840828}"/>
              </a:ext>
            </a:extLst>
          </p:cNvPr>
          <p:cNvSpPr/>
          <p:nvPr/>
        </p:nvSpPr>
        <p:spPr>
          <a:xfrm>
            <a:off x="4031875" y="2685163"/>
            <a:ext cx="4123766" cy="211445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4800" b="1" dirty="0" err="1"/>
              <a:t>Dapr</a:t>
            </a:r>
            <a:endParaRPr lang="en-US" sz="4800" b="1" dirty="0"/>
          </a:p>
        </p:txBody>
      </p:sp>
    </p:spTree>
    <p:extLst>
      <p:ext uri="{BB962C8B-B14F-4D97-AF65-F5344CB8AC3E}">
        <p14:creationId xmlns:p14="http://schemas.microsoft.com/office/powerpoint/2010/main" val="1269809219"/>
      </p:ext>
    </p:extLst>
  </p:cSld>
  <p:clrMapOvr>
    <a:masterClrMapping/>
  </p:clrMapOvr>
  <mc:AlternateContent xmlns:mc="http://schemas.openxmlformats.org/markup-compatibility/2006">
    <mc:Choice xmlns:p14="http://schemas.microsoft.com/office/powerpoint/2010/main" Requires="p14">
      <p:transition spd="slow" p14:dur="2000" advTm="0"/>
    </mc:Choice>
    <mc:Fallback>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afterEffect">
                                  <p:stCondLst>
                                    <p:cond delay="0"/>
                                  </p:stCondLst>
                                  <p:childTnLst>
                                    <p:animMotion origin="layout" path="M 4.16667E-7 -1.85185E-6 L 0.13112 -0.22801 " pathEditMode="relative" rAng="0" ptsTypes="AA">
                                      <p:cBhvr>
                                        <p:cTn id="6" dur="1000" fill="hold"/>
                                        <p:tgtEl>
                                          <p:spTgt spid="28"/>
                                        </p:tgtEl>
                                        <p:attrNameLst>
                                          <p:attrName>ppt_x</p:attrName>
                                          <p:attrName>ppt_y</p:attrName>
                                        </p:attrNameLst>
                                      </p:cBhvr>
                                      <p:rCtr x="6549" y="-11412"/>
                                    </p:animMotion>
                                  </p:childTnLst>
                                </p:cTn>
                              </p:par>
                            </p:childTnLst>
                          </p:cTn>
                        </p:par>
                        <p:par>
                          <p:cTn id="7" fill="hold">
                            <p:stCondLst>
                              <p:cond delay="1000"/>
                            </p:stCondLst>
                            <p:childTnLst>
                              <p:par>
                                <p:cTn id="8" presetID="1" presetClass="exit" presetSubtype="0" fill="hold" grpId="1" nodeType="afterEffect">
                                  <p:stCondLst>
                                    <p:cond delay="0"/>
                                  </p:stCondLst>
                                  <p:childTnLst>
                                    <p:set>
                                      <p:cBhvr>
                                        <p:cTn id="9" dur="1" fill="hold">
                                          <p:stCondLst>
                                            <p:cond delay="0"/>
                                          </p:stCondLst>
                                        </p:cTn>
                                        <p:tgtEl>
                                          <p:spTgt spid="2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8" grpId="1"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78F37-9209-4AB8-99D7-9ACD41541867}"/>
              </a:ext>
            </a:extLst>
          </p:cNvPr>
          <p:cNvSpPr>
            <a:spLocks noGrp="1"/>
          </p:cNvSpPr>
          <p:nvPr>
            <p:ph type="title"/>
          </p:nvPr>
        </p:nvSpPr>
        <p:spPr/>
        <p:txBody>
          <a:bodyPr/>
          <a:lstStyle/>
          <a:p>
            <a:r>
              <a:rPr lang="en-US" dirty="0"/>
              <a:t>Triggers &amp; Bindings</a:t>
            </a:r>
          </a:p>
        </p:txBody>
      </p:sp>
      <p:sp>
        <p:nvSpPr>
          <p:cNvPr id="3" name="Rectangle: Rounded Corners 2">
            <a:extLst>
              <a:ext uri="{FF2B5EF4-FFF2-40B4-BE49-F238E27FC236}">
                <a16:creationId xmlns:a16="http://schemas.microsoft.com/office/drawing/2014/main" id="{35BD80C3-F424-45D2-9C05-CE7CAB3696E7}"/>
              </a:ext>
            </a:extLst>
          </p:cNvPr>
          <p:cNvSpPr/>
          <p:nvPr/>
        </p:nvSpPr>
        <p:spPr>
          <a:xfrm>
            <a:off x="712693" y="1690688"/>
            <a:ext cx="2528047" cy="94129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Blob Storage</a:t>
            </a:r>
          </a:p>
        </p:txBody>
      </p:sp>
      <p:sp>
        <p:nvSpPr>
          <p:cNvPr id="4" name="Rectangle: Rounded Corners 3">
            <a:extLst>
              <a:ext uri="{FF2B5EF4-FFF2-40B4-BE49-F238E27FC236}">
                <a16:creationId xmlns:a16="http://schemas.microsoft.com/office/drawing/2014/main" id="{22669FC7-5788-4560-8664-85714D71A121}"/>
              </a:ext>
            </a:extLst>
          </p:cNvPr>
          <p:cNvSpPr/>
          <p:nvPr/>
        </p:nvSpPr>
        <p:spPr>
          <a:xfrm>
            <a:off x="3567953" y="1690688"/>
            <a:ext cx="2528047" cy="94129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Azure Cosmos DB</a:t>
            </a:r>
          </a:p>
        </p:txBody>
      </p:sp>
      <p:sp>
        <p:nvSpPr>
          <p:cNvPr id="5" name="Rectangle: Rounded Corners 4">
            <a:extLst>
              <a:ext uri="{FF2B5EF4-FFF2-40B4-BE49-F238E27FC236}">
                <a16:creationId xmlns:a16="http://schemas.microsoft.com/office/drawing/2014/main" id="{AD57E3E1-3612-47A4-A653-710D01B83DF2}"/>
              </a:ext>
            </a:extLst>
          </p:cNvPr>
          <p:cNvSpPr/>
          <p:nvPr/>
        </p:nvSpPr>
        <p:spPr>
          <a:xfrm>
            <a:off x="6423212" y="1744008"/>
            <a:ext cx="2528047" cy="94129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err="1"/>
              <a:t>Dapr</a:t>
            </a:r>
            <a:endParaRPr lang="en-US" sz="2400" b="1" dirty="0"/>
          </a:p>
        </p:txBody>
      </p:sp>
      <p:sp>
        <p:nvSpPr>
          <p:cNvPr id="27" name="Rectangle: Rounded Corners 26">
            <a:extLst>
              <a:ext uri="{FF2B5EF4-FFF2-40B4-BE49-F238E27FC236}">
                <a16:creationId xmlns:a16="http://schemas.microsoft.com/office/drawing/2014/main" id="{A392AEE4-3418-41CF-B604-B7FDBDDABCD8}"/>
              </a:ext>
            </a:extLst>
          </p:cNvPr>
          <p:cNvSpPr/>
          <p:nvPr/>
        </p:nvSpPr>
        <p:spPr>
          <a:xfrm>
            <a:off x="4031875" y="2685163"/>
            <a:ext cx="4123766" cy="211445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4800" b="1" dirty="0"/>
              <a:t>Event Grid</a:t>
            </a:r>
          </a:p>
        </p:txBody>
      </p:sp>
    </p:spTree>
    <p:extLst>
      <p:ext uri="{BB962C8B-B14F-4D97-AF65-F5344CB8AC3E}">
        <p14:creationId xmlns:p14="http://schemas.microsoft.com/office/powerpoint/2010/main" val="4261652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78F37-9209-4AB8-99D7-9ACD41541867}"/>
              </a:ext>
            </a:extLst>
          </p:cNvPr>
          <p:cNvSpPr>
            <a:spLocks noGrp="1"/>
          </p:cNvSpPr>
          <p:nvPr>
            <p:ph type="title"/>
          </p:nvPr>
        </p:nvSpPr>
        <p:spPr/>
        <p:txBody>
          <a:bodyPr/>
          <a:lstStyle/>
          <a:p>
            <a:r>
              <a:rPr lang="en-US" dirty="0"/>
              <a:t>Triggers &amp; Bindings</a:t>
            </a:r>
          </a:p>
        </p:txBody>
      </p:sp>
      <p:sp>
        <p:nvSpPr>
          <p:cNvPr id="3" name="Rectangle: Rounded Corners 2">
            <a:extLst>
              <a:ext uri="{FF2B5EF4-FFF2-40B4-BE49-F238E27FC236}">
                <a16:creationId xmlns:a16="http://schemas.microsoft.com/office/drawing/2014/main" id="{35BD80C3-F424-45D2-9C05-CE7CAB3696E7}"/>
              </a:ext>
            </a:extLst>
          </p:cNvPr>
          <p:cNvSpPr/>
          <p:nvPr/>
        </p:nvSpPr>
        <p:spPr>
          <a:xfrm>
            <a:off x="712693" y="1690688"/>
            <a:ext cx="2528047" cy="94129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Blob Storage</a:t>
            </a:r>
          </a:p>
        </p:txBody>
      </p:sp>
      <p:sp>
        <p:nvSpPr>
          <p:cNvPr id="4" name="Rectangle: Rounded Corners 3">
            <a:extLst>
              <a:ext uri="{FF2B5EF4-FFF2-40B4-BE49-F238E27FC236}">
                <a16:creationId xmlns:a16="http://schemas.microsoft.com/office/drawing/2014/main" id="{22669FC7-5788-4560-8664-85714D71A121}"/>
              </a:ext>
            </a:extLst>
          </p:cNvPr>
          <p:cNvSpPr/>
          <p:nvPr/>
        </p:nvSpPr>
        <p:spPr>
          <a:xfrm>
            <a:off x="3567953" y="1690688"/>
            <a:ext cx="2528047" cy="94129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Azure Cosmos DB</a:t>
            </a:r>
          </a:p>
        </p:txBody>
      </p:sp>
      <p:sp>
        <p:nvSpPr>
          <p:cNvPr id="5" name="Rectangle: Rounded Corners 4">
            <a:extLst>
              <a:ext uri="{FF2B5EF4-FFF2-40B4-BE49-F238E27FC236}">
                <a16:creationId xmlns:a16="http://schemas.microsoft.com/office/drawing/2014/main" id="{AD57E3E1-3612-47A4-A653-710D01B83DF2}"/>
              </a:ext>
            </a:extLst>
          </p:cNvPr>
          <p:cNvSpPr/>
          <p:nvPr/>
        </p:nvSpPr>
        <p:spPr>
          <a:xfrm>
            <a:off x="6423212" y="1744008"/>
            <a:ext cx="2528047" cy="94129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err="1"/>
              <a:t>Dapr</a:t>
            </a:r>
            <a:endParaRPr lang="en-US" sz="2400" b="1" dirty="0"/>
          </a:p>
        </p:txBody>
      </p:sp>
      <p:sp>
        <p:nvSpPr>
          <p:cNvPr id="28" name="Rectangle: Rounded Corners 27">
            <a:extLst>
              <a:ext uri="{FF2B5EF4-FFF2-40B4-BE49-F238E27FC236}">
                <a16:creationId xmlns:a16="http://schemas.microsoft.com/office/drawing/2014/main" id="{475DEB76-4AF3-4BA9-904D-EE0B87840828}"/>
              </a:ext>
            </a:extLst>
          </p:cNvPr>
          <p:cNvSpPr/>
          <p:nvPr/>
        </p:nvSpPr>
        <p:spPr>
          <a:xfrm>
            <a:off x="4031875" y="2685163"/>
            <a:ext cx="4123766" cy="211445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4800" b="1" dirty="0"/>
              <a:t>Event Grid</a:t>
            </a:r>
          </a:p>
        </p:txBody>
      </p:sp>
    </p:spTree>
    <p:extLst>
      <p:ext uri="{BB962C8B-B14F-4D97-AF65-F5344CB8AC3E}">
        <p14:creationId xmlns:p14="http://schemas.microsoft.com/office/powerpoint/2010/main" val="2800819445"/>
      </p:ext>
    </p:extLst>
  </p:cSld>
  <p:clrMapOvr>
    <a:masterClrMapping/>
  </p:clrMapOvr>
  <mc:AlternateContent xmlns:mc="http://schemas.openxmlformats.org/markup-compatibility/2006">
    <mc:Choice xmlns:p14="http://schemas.microsoft.com/office/powerpoint/2010/main" Requires="p14">
      <p:transition spd="slow" p14:dur="2000" advTm="0"/>
    </mc:Choice>
    <mc:Fallback>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afterEffect">
                                  <p:stCondLst>
                                    <p:cond delay="0"/>
                                  </p:stCondLst>
                                  <p:childTnLst>
                                    <p:animMotion origin="layout" path="M 4.16667E-7 -1.85185E-6 L 0.37044 -0.22801 " pathEditMode="relative" rAng="0" ptsTypes="AA">
                                      <p:cBhvr>
                                        <p:cTn id="6" dur="1000" fill="hold"/>
                                        <p:tgtEl>
                                          <p:spTgt spid="28"/>
                                        </p:tgtEl>
                                        <p:attrNameLst>
                                          <p:attrName>ppt_x</p:attrName>
                                          <p:attrName>ppt_y</p:attrName>
                                        </p:attrNameLst>
                                      </p:cBhvr>
                                      <p:rCtr x="18516" y="-11412"/>
                                    </p:animMotion>
                                  </p:childTnLst>
                                </p:cTn>
                              </p:par>
                            </p:childTnLst>
                          </p:cTn>
                        </p:par>
                        <p:par>
                          <p:cTn id="7" fill="hold">
                            <p:stCondLst>
                              <p:cond delay="1000"/>
                            </p:stCondLst>
                            <p:childTnLst>
                              <p:par>
                                <p:cTn id="8" presetID="1" presetClass="exit" presetSubtype="0" fill="hold" grpId="1" nodeType="afterEffect">
                                  <p:stCondLst>
                                    <p:cond delay="0"/>
                                  </p:stCondLst>
                                  <p:childTnLst>
                                    <p:set>
                                      <p:cBhvr>
                                        <p:cTn id="9" dur="1" fill="hold">
                                          <p:stCondLst>
                                            <p:cond delay="0"/>
                                          </p:stCondLst>
                                        </p:cTn>
                                        <p:tgtEl>
                                          <p:spTgt spid="2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8" grpId="1"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26 Rectángulo redondeado">
            <a:extLst>
              <a:ext uri="{FF2B5EF4-FFF2-40B4-BE49-F238E27FC236}">
                <a16:creationId xmlns:a16="http://schemas.microsoft.com/office/drawing/2014/main" id="{F9371EAB-AEE2-4206-8D2E-4E43D70A1B3E}"/>
              </a:ext>
            </a:extLst>
          </p:cNvPr>
          <p:cNvSpPr>
            <a:spLocks noChangeAspect="1"/>
          </p:cNvSpPr>
          <p:nvPr/>
        </p:nvSpPr>
        <p:spPr>
          <a:xfrm>
            <a:off x="4998355" y="2587660"/>
            <a:ext cx="2279245" cy="1442428"/>
          </a:xfrm>
          <a:custGeom>
            <a:avLst/>
            <a:gdLst/>
            <a:ahLst/>
            <a:cxnLst/>
            <a:rect l="l" t="t" r="r" b="b"/>
            <a:pathLst>
              <a:path w="1455402" h="921056">
                <a:moveTo>
                  <a:pt x="0" y="639115"/>
                </a:moveTo>
                <a:cubicBezTo>
                  <a:pt x="0" y="639115"/>
                  <a:pt x="0" y="639116"/>
                  <a:pt x="0" y="639116"/>
                </a:cubicBezTo>
                <a:lnTo>
                  <a:pt x="0" y="639116"/>
                </a:lnTo>
                <a:close/>
                <a:moveTo>
                  <a:pt x="653304" y="0"/>
                </a:moveTo>
                <a:lnTo>
                  <a:pt x="783808" y="0"/>
                </a:lnTo>
                <a:cubicBezTo>
                  <a:pt x="977130" y="0"/>
                  <a:pt x="1133846" y="156717"/>
                  <a:pt x="1133846" y="350038"/>
                </a:cubicBezTo>
                <a:lnTo>
                  <a:pt x="1133126" y="357176"/>
                </a:lnTo>
                <a:lnTo>
                  <a:pt x="1173462" y="357176"/>
                </a:lnTo>
                <a:cubicBezTo>
                  <a:pt x="1329172" y="357176"/>
                  <a:pt x="1455402" y="483405"/>
                  <a:pt x="1455402" y="639116"/>
                </a:cubicBezTo>
                <a:lnTo>
                  <a:pt x="1455400" y="639116"/>
                </a:lnTo>
                <a:cubicBezTo>
                  <a:pt x="1455400" y="794827"/>
                  <a:pt x="1329170" y="921056"/>
                  <a:pt x="1173460" y="921056"/>
                </a:cubicBezTo>
                <a:lnTo>
                  <a:pt x="281940" y="921055"/>
                </a:lnTo>
                <a:cubicBezTo>
                  <a:pt x="126230" y="921055"/>
                  <a:pt x="0" y="794827"/>
                  <a:pt x="0" y="639116"/>
                </a:cubicBezTo>
                <a:cubicBezTo>
                  <a:pt x="0" y="483405"/>
                  <a:pt x="126230" y="357176"/>
                  <a:pt x="281940" y="357176"/>
                </a:cubicBezTo>
                <a:lnTo>
                  <a:pt x="303986" y="357176"/>
                </a:lnTo>
                <a:cubicBezTo>
                  <a:pt x="303290" y="354811"/>
                  <a:pt x="303266" y="352428"/>
                  <a:pt x="303266" y="350038"/>
                </a:cubicBezTo>
                <a:cubicBezTo>
                  <a:pt x="303266" y="156717"/>
                  <a:pt x="459982" y="0"/>
                  <a:pt x="653304" y="0"/>
                </a:cubicBezTo>
                <a:close/>
              </a:path>
            </a:pathLst>
          </a:custGeom>
          <a:solidFill>
            <a:srgbClr val="FFFFFF">
              <a:alpha val="50000"/>
            </a:srgbClr>
          </a:solidFill>
          <a:ln>
            <a:noFill/>
          </a:ln>
          <a:effectLst>
            <a:glow rad="952500">
              <a:schemeClr val="bg1">
                <a:alpha val="34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pic>
        <p:nvPicPr>
          <p:cNvPr id="3" name="Picture 2">
            <a:extLst>
              <a:ext uri="{FF2B5EF4-FFF2-40B4-BE49-F238E27FC236}">
                <a16:creationId xmlns:a16="http://schemas.microsoft.com/office/drawing/2014/main" id="{DB19D587-0398-4FD6-8489-BC22E3C7B4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42075" y="3074679"/>
            <a:ext cx="554770" cy="1017078"/>
          </a:xfrm>
          <a:prstGeom prst="rect">
            <a:avLst/>
          </a:prstGeom>
        </p:spPr>
      </p:pic>
      <p:pic>
        <p:nvPicPr>
          <p:cNvPr id="4" name="Picture 3">
            <a:extLst>
              <a:ext uri="{FF2B5EF4-FFF2-40B4-BE49-F238E27FC236}">
                <a16:creationId xmlns:a16="http://schemas.microsoft.com/office/drawing/2014/main" id="{F3A80521-DB20-49D9-8DD8-85F2CDA1F7B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75248" y="2529995"/>
            <a:ext cx="1645738" cy="1645738"/>
          </a:xfrm>
          <a:prstGeom prst="rect">
            <a:avLst/>
          </a:prstGeom>
        </p:spPr>
      </p:pic>
      <p:pic>
        <p:nvPicPr>
          <p:cNvPr id="5" name="Picture 2">
            <a:extLst>
              <a:ext uri="{FF2B5EF4-FFF2-40B4-BE49-F238E27FC236}">
                <a16:creationId xmlns:a16="http://schemas.microsoft.com/office/drawing/2014/main" id="{10C8435A-100C-4E94-8F90-4DD28E35563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08831" y="2636980"/>
            <a:ext cx="961674" cy="96167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CF470317-FC4B-4FBE-8712-82ECC95016E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08332" y="3382036"/>
            <a:ext cx="870627" cy="96167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98DD4ED3-8904-4346-8A75-B9FBFF4D506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445525" y="3798572"/>
            <a:ext cx="1119673" cy="586371"/>
          </a:xfrm>
          <a:prstGeom prst="rect">
            <a:avLst/>
          </a:prstGeom>
          <a:noFill/>
          <a:extLst>
            <a:ext uri="{909E8E84-426E-40DD-AFC4-6F175D3DCCD1}">
              <a14:hiddenFill xmlns:a14="http://schemas.microsoft.com/office/drawing/2010/main">
                <a:solidFill>
                  <a:srgbClr val="FFFFFF"/>
                </a:solidFill>
              </a14:hiddenFill>
            </a:ext>
          </a:extLst>
        </p:spPr>
      </p:pic>
      <p:sp>
        <p:nvSpPr>
          <p:cNvPr id="8" name="26 Rectángulo redondeado">
            <a:extLst>
              <a:ext uri="{FF2B5EF4-FFF2-40B4-BE49-F238E27FC236}">
                <a16:creationId xmlns:a16="http://schemas.microsoft.com/office/drawing/2014/main" id="{B1020BD7-6490-44C7-B558-6A6DFA08AD9F}"/>
              </a:ext>
            </a:extLst>
          </p:cNvPr>
          <p:cNvSpPr>
            <a:spLocks noChangeAspect="1"/>
          </p:cNvSpPr>
          <p:nvPr/>
        </p:nvSpPr>
        <p:spPr>
          <a:xfrm>
            <a:off x="5040642" y="4990082"/>
            <a:ext cx="2094581" cy="1325563"/>
          </a:xfrm>
          <a:custGeom>
            <a:avLst/>
            <a:gdLst/>
            <a:ahLst/>
            <a:cxnLst/>
            <a:rect l="l" t="t" r="r" b="b"/>
            <a:pathLst>
              <a:path w="1455402" h="921056">
                <a:moveTo>
                  <a:pt x="0" y="639115"/>
                </a:moveTo>
                <a:cubicBezTo>
                  <a:pt x="0" y="639115"/>
                  <a:pt x="0" y="639116"/>
                  <a:pt x="0" y="639116"/>
                </a:cubicBezTo>
                <a:lnTo>
                  <a:pt x="0" y="639116"/>
                </a:lnTo>
                <a:close/>
                <a:moveTo>
                  <a:pt x="653304" y="0"/>
                </a:moveTo>
                <a:lnTo>
                  <a:pt x="783808" y="0"/>
                </a:lnTo>
                <a:cubicBezTo>
                  <a:pt x="977130" y="0"/>
                  <a:pt x="1133846" y="156717"/>
                  <a:pt x="1133846" y="350038"/>
                </a:cubicBezTo>
                <a:lnTo>
                  <a:pt x="1133126" y="357176"/>
                </a:lnTo>
                <a:lnTo>
                  <a:pt x="1173462" y="357176"/>
                </a:lnTo>
                <a:cubicBezTo>
                  <a:pt x="1329172" y="357176"/>
                  <a:pt x="1455402" y="483405"/>
                  <a:pt x="1455402" y="639116"/>
                </a:cubicBezTo>
                <a:lnTo>
                  <a:pt x="1455400" y="639116"/>
                </a:lnTo>
                <a:cubicBezTo>
                  <a:pt x="1455400" y="794827"/>
                  <a:pt x="1329170" y="921056"/>
                  <a:pt x="1173460" y="921056"/>
                </a:cubicBezTo>
                <a:lnTo>
                  <a:pt x="281940" y="921055"/>
                </a:lnTo>
                <a:cubicBezTo>
                  <a:pt x="126230" y="921055"/>
                  <a:pt x="0" y="794827"/>
                  <a:pt x="0" y="639116"/>
                </a:cubicBezTo>
                <a:cubicBezTo>
                  <a:pt x="0" y="483405"/>
                  <a:pt x="126230" y="357176"/>
                  <a:pt x="281940" y="357176"/>
                </a:cubicBezTo>
                <a:lnTo>
                  <a:pt x="303986" y="357176"/>
                </a:lnTo>
                <a:cubicBezTo>
                  <a:pt x="303290" y="354811"/>
                  <a:pt x="303266" y="352428"/>
                  <a:pt x="303266" y="350038"/>
                </a:cubicBezTo>
                <a:cubicBezTo>
                  <a:pt x="303266" y="156717"/>
                  <a:pt x="459982" y="0"/>
                  <a:pt x="653304" y="0"/>
                </a:cubicBezTo>
                <a:close/>
              </a:path>
            </a:pathLst>
          </a:custGeom>
          <a:solidFill>
            <a:srgbClr val="FFFFFF">
              <a:alpha val="50000"/>
            </a:srgbClr>
          </a:solidFill>
          <a:ln>
            <a:noFill/>
          </a:ln>
          <a:effectLst>
            <a:glow rad="952500">
              <a:schemeClr val="bg1">
                <a:alpha val="34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sp>
        <p:nvSpPr>
          <p:cNvPr id="9" name="TextBox 8">
            <a:extLst>
              <a:ext uri="{FF2B5EF4-FFF2-40B4-BE49-F238E27FC236}">
                <a16:creationId xmlns:a16="http://schemas.microsoft.com/office/drawing/2014/main" id="{725B1A18-29F4-443F-B1CC-0EB9DB81266D}"/>
              </a:ext>
            </a:extLst>
          </p:cNvPr>
          <p:cNvSpPr txBox="1"/>
          <p:nvPr/>
        </p:nvSpPr>
        <p:spPr>
          <a:xfrm>
            <a:off x="5528097" y="2767280"/>
            <a:ext cx="1119673" cy="1323439"/>
          </a:xfrm>
          <a:prstGeom prst="rect">
            <a:avLst/>
          </a:prstGeom>
          <a:noFill/>
        </p:spPr>
        <p:txBody>
          <a:bodyPr wrap="square">
            <a:spAutoFit/>
          </a:bodyPr>
          <a:lstStyle/>
          <a:p>
            <a:r>
              <a:rPr lang="en-US" sz="8000" b="1" dirty="0">
                <a:solidFill>
                  <a:schemeClr val="tx2"/>
                </a:solidFill>
                <a:latin typeface="Font Awesome 5 Free Solid" panose="02000503000000000000" pitchFamily="50" charset="0"/>
              </a:rPr>
              <a:t></a:t>
            </a:r>
            <a:endParaRPr lang="en-US" sz="3600" dirty="0"/>
          </a:p>
        </p:txBody>
      </p:sp>
      <p:sp>
        <p:nvSpPr>
          <p:cNvPr id="10" name="TextBox 9">
            <a:extLst>
              <a:ext uri="{FF2B5EF4-FFF2-40B4-BE49-F238E27FC236}">
                <a16:creationId xmlns:a16="http://schemas.microsoft.com/office/drawing/2014/main" id="{914BB948-BF0E-4054-BA15-0E370F26475F}"/>
              </a:ext>
            </a:extLst>
          </p:cNvPr>
          <p:cNvSpPr txBox="1"/>
          <p:nvPr/>
        </p:nvSpPr>
        <p:spPr>
          <a:xfrm>
            <a:off x="122091" y="6135061"/>
            <a:ext cx="2291397" cy="461665"/>
          </a:xfrm>
          <a:prstGeom prst="rect">
            <a:avLst/>
          </a:prstGeom>
          <a:noFill/>
        </p:spPr>
        <p:txBody>
          <a:bodyPr wrap="none" rtlCol="0">
            <a:spAutoFit/>
          </a:bodyPr>
          <a:lstStyle/>
          <a:p>
            <a:r>
              <a:rPr lang="en-US" sz="2400" dirty="0">
                <a:solidFill>
                  <a:schemeClr val="accent6">
                    <a:lumMod val="75000"/>
                  </a:schemeClr>
                </a:solidFill>
                <a:latin typeface="Kamerik205 8" panose="020B0803030600020004" pitchFamily="34" charset="0"/>
              </a:rPr>
              <a:t>On-Premises</a:t>
            </a:r>
          </a:p>
        </p:txBody>
      </p:sp>
      <p:cxnSp>
        <p:nvCxnSpPr>
          <p:cNvPr id="11" name="Straight Arrow Connector 10">
            <a:extLst>
              <a:ext uri="{FF2B5EF4-FFF2-40B4-BE49-F238E27FC236}">
                <a16:creationId xmlns:a16="http://schemas.microsoft.com/office/drawing/2014/main" id="{6E635E60-B96B-4CF7-AEA6-5F0B868B47B9}"/>
              </a:ext>
            </a:extLst>
          </p:cNvPr>
          <p:cNvCxnSpPr>
            <a:cxnSpLocks/>
          </p:cNvCxnSpPr>
          <p:nvPr/>
        </p:nvCxnSpPr>
        <p:spPr>
          <a:xfrm>
            <a:off x="0" y="6135061"/>
            <a:ext cx="4581625" cy="4090"/>
          </a:xfrm>
          <a:prstGeom prst="straightConnector1">
            <a:avLst/>
          </a:prstGeom>
          <a:ln w="28575">
            <a:solidFill>
              <a:srgbClr val="548235"/>
            </a:solidFill>
            <a:tailEnd type="triangle"/>
          </a:ln>
        </p:spPr>
        <p:style>
          <a:lnRef idx="1">
            <a:schemeClr val="accent6"/>
          </a:lnRef>
          <a:fillRef idx="0">
            <a:schemeClr val="accent6"/>
          </a:fillRef>
          <a:effectRef idx="0">
            <a:schemeClr val="accent6"/>
          </a:effectRef>
          <a:fontRef idx="minor">
            <a:schemeClr val="tx1"/>
          </a:fontRef>
        </p:style>
      </p:cxnSp>
      <p:sp>
        <p:nvSpPr>
          <p:cNvPr id="12" name="Oval 11">
            <a:extLst>
              <a:ext uri="{FF2B5EF4-FFF2-40B4-BE49-F238E27FC236}">
                <a16:creationId xmlns:a16="http://schemas.microsoft.com/office/drawing/2014/main" id="{8B81F72C-1EAD-4CDF-8A9E-7C17CFD88F3C}"/>
              </a:ext>
            </a:extLst>
          </p:cNvPr>
          <p:cNvSpPr/>
          <p:nvPr/>
        </p:nvSpPr>
        <p:spPr>
          <a:xfrm>
            <a:off x="3876526" y="6038973"/>
            <a:ext cx="204865" cy="196265"/>
          </a:xfrm>
          <a:prstGeom prst="ellipse">
            <a:avLst/>
          </a:prstGeom>
          <a:solidFill>
            <a:srgbClr val="C9C9C9"/>
          </a:solidFill>
          <a:ln w="38100">
            <a:solidFill>
              <a:srgbClr val="5482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6B0E6DAE-7B0E-434E-A6AA-1D8E55E2C2D6}"/>
              </a:ext>
            </a:extLst>
          </p:cNvPr>
          <p:cNvSpPr txBox="1"/>
          <p:nvPr/>
        </p:nvSpPr>
        <p:spPr>
          <a:xfrm>
            <a:off x="3507875" y="6128856"/>
            <a:ext cx="859531" cy="461665"/>
          </a:xfrm>
          <a:prstGeom prst="rect">
            <a:avLst/>
          </a:prstGeom>
          <a:noFill/>
        </p:spPr>
        <p:txBody>
          <a:bodyPr wrap="none" rtlCol="0">
            <a:spAutoFit/>
          </a:bodyPr>
          <a:lstStyle/>
          <a:p>
            <a:r>
              <a:rPr lang="en-US" sz="2400" dirty="0">
                <a:solidFill>
                  <a:schemeClr val="accent6">
                    <a:lumMod val="75000"/>
                  </a:schemeClr>
                </a:solidFill>
                <a:latin typeface="Kamerik205 8" panose="020B0803030600020004" pitchFamily="34" charset="0"/>
              </a:rPr>
              <a:t>IaaS</a:t>
            </a:r>
          </a:p>
        </p:txBody>
      </p:sp>
      <p:sp>
        <p:nvSpPr>
          <p:cNvPr id="16" name="Title 1">
            <a:extLst>
              <a:ext uri="{FF2B5EF4-FFF2-40B4-BE49-F238E27FC236}">
                <a16:creationId xmlns:a16="http://schemas.microsoft.com/office/drawing/2014/main" id="{4C4F0797-A98F-4BFB-863C-AE0A6E26CD01}"/>
              </a:ext>
            </a:extLst>
          </p:cNvPr>
          <p:cNvSpPr>
            <a:spLocks noGrp="1"/>
          </p:cNvSpPr>
          <p:nvPr>
            <p:ph type="title"/>
          </p:nvPr>
        </p:nvSpPr>
        <p:spPr>
          <a:xfrm>
            <a:off x="72436" y="-164427"/>
            <a:ext cx="10515600" cy="1325563"/>
          </a:xfrm>
        </p:spPr>
        <p:txBody>
          <a:bodyPr>
            <a:normAutofit/>
          </a:bodyPr>
          <a:lstStyle/>
          <a:p>
            <a:r>
              <a:rPr lang="en-US" sz="4000" dirty="0"/>
              <a:t>The evolution of application platforms</a:t>
            </a:r>
          </a:p>
        </p:txBody>
      </p:sp>
      <p:sp>
        <p:nvSpPr>
          <p:cNvPr id="17" name="TextBox 16">
            <a:extLst>
              <a:ext uri="{FF2B5EF4-FFF2-40B4-BE49-F238E27FC236}">
                <a16:creationId xmlns:a16="http://schemas.microsoft.com/office/drawing/2014/main" id="{BBF6DD23-42FB-4E51-AF2E-7056121309A9}"/>
              </a:ext>
            </a:extLst>
          </p:cNvPr>
          <p:cNvSpPr txBox="1"/>
          <p:nvPr/>
        </p:nvSpPr>
        <p:spPr>
          <a:xfrm>
            <a:off x="4081391" y="903958"/>
            <a:ext cx="3560526" cy="276999"/>
          </a:xfrm>
          <a:prstGeom prst="rect">
            <a:avLst/>
          </a:prstGeom>
          <a:noFill/>
        </p:spPr>
        <p:txBody>
          <a:bodyPr wrap="none" rtlCol="0">
            <a:spAutoFit/>
          </a:bodyPr>
          <a:lstStyle/>
          <a:p>
            <a:pPr algn="ctr"/>
            <a:r>
              <a:rPr lang="en-US" sz="1200" dirty="0"/>
              <a:t>What is the right </a:t>
            </a:r>
            <a:r>
              <a:rPr lang="en-US" sz="1200" b="1" dirty="0"/>
              <a:t>size</a:t>
            </a:r>
            <a:r>
              <a:rPr lang="en-US" sz="1200" dirty="0"/>
              <a:t> of servers for my business needs</a:t>
            </a:r>
          </a:p>
        </p:txBody>
      </p:sp>
      <p:sp>
        <p:nvSpPr>
          <p:cNvPr id="18" name="TextBox 17">
            <a:extLst>
              <a:ext uri="{FF2B5EF4-FFF2-40B4-BE49-F238E27FC236}">
                <a16:creationId xmlns:a16="http://schemas.microsoft.com/office/drawing/2014/main" id="{6252A4A4-9DD5-477A-9F97-112A01454C4F}"/>
              </a:ext>
            </a:extLst>
          </p:cNvPr>
          <p:cNvSpPr txBox="1"/>
          <p:nvPr/>
        </p:nvSpPr>
        <p:spPr>
          <a:xfrm>
            <a:off x="4055676" y="1200278"/>
            <a:ext cx="3560525" cy="276999"/>
          </a:xfrm>
          <a:prstGeom prst="rect">
            <a:avLst/>
          </a:prstGeom>
          <a:noFill/>
        </p:spPr>
        <p:txBody>
          <a:bodyPr wrap="square" rtlCol="0">
            <a:spAutoFit/>
          </a:bodyPr>
          <a:lstStyle/>
          <a:p>
            <a:pPr algn="ctr"/>
            <a:r>
              <a:rPr lang="en-US" sz="1200" dirty="0"/>
              <a:t>How can I increase server </a:t>
            </a:r>
            <a:r>
              <a:rPr lang="en-US" sz="1200" b="1" dirty="0"/>
              <a:t>utilization?</a:t>
            </a:r>
            <a:endParaRPr lang="en-US" sz="1200" dirty="0"/>
          </a:p>
        </p:txBody>
      </p:sp>
      <p:sp>
        <p:nvSpPr>
          <p:cNvPr id="19" name="TextBox 18">
            <a:extLst>
              <a:ext uri="{FF2B5EF4-FFF2-40B4-BE49-F238E27FC236}">
                <a16:creationId xmlns:a16="http://schemas.microsoft.com/office/drawing/2014/main" id="{5B95A3BD-8FB9-457C-B15F-3C6D0E0163DF}"/>
              </a:ext>
            </a:extLst>
          </p:cNvPr>
          <p:cNvSpPr txBox="1"/>
          <p:nvPr/>
        </p:nvSpPr>
        <p:spPr>
          <a:xfrm>
            <a:off x="4055675" y="1489166"/>
            <a:ext cx="3560525" cy="276999"/>
          </a:xfrm>
          <a:prstGeom prst="rect">
            <a:avLst/>
          </a:prstGeom>
          <a:noFill/>
        </p:spPr>
        <p:txBody>
          <a:bodyPr wrap="square" rtlCol="0">
            <a:spAutoFit/>
          </a:bodyPr>
          <a:lstStyle/>
          <a:p>
            <a:pPr algn="ctr"/>
            <a:r>
              <a:rPr lang="en-US" sz="1200" dirty="0"/>
              <a:t>How </a:t>
            </a:r>
            <a:r>
              <a:rPr lang="en-US" sz="1200" b="1" dirty="0"/>
              <a:t>many</a:t>
            </a:r>
            <a:r>
              <a:rPr lang="en-US" sz="1200" dirty="0"/>
              <a:t> servers do I need?</a:t>
            </a:r>
          </a:p>
        </p:txBody>
      </p:sp>
      <p:sp>
        <p:nvSpPr>
          <p:cNvPr id="20" name="TextBox 19">
            <a:extLst>
              <a:ext uri="{FF2B5EF4-FFF2-40B4-BE49-F238E27FC236}">
                <a16:creationId xmlns:a16="http://schemas.microsoft.com/office/drawing/2014/main" id="{81FD2E90-5AA2-4719-8DC7-CE9E0D3B6A95}"/>
              </a:ext>
            </a:extLst>
          </p:cNvPr>
          <p:cNvSpPr txBox="1"/>
          <p:nvPr/>
        </p:nvSpPr>
        <p:spPr>
          <a:xfrm>
            <a:off x="4081392" y="1791772"/>
            <a:ext cx="3560525" cy="276999"/>
          </a:xfrm>
          <a:prstGeom prst="rect">
            <a:avLst/>
          </a:prstGeom>
          <a:noFill/>
        </p:spPr>
        <p:txBody>
          <a:bodyPr wrap="square" rtlCol="0">
            <a:spAutoFit/>
          </a:bodyPr>
          <a:lstStyle/>
          <a:p>
            <a:pPr algn="ctr"/>
            <a:r>
              <a:rPr lang="en-US" sz="1200" dirty="0"/>
              <a:t>How can I </a:t>
            </a:r>
            <a:r>
              <a:rPr lang="en-US" sz="1200" b="1" dirty="0"/>
              <a:t>scale</a:t>
            </a:r>
            <a:r>
              <a:rPr lang="en-US" sz="1200" dirty="0"/>
              <a:t> my application?</a:t>
            </a:r>
          </a:p>
        </p:txBody>
      </p:sp>
      <p:sp>
        <p:nvSpPr>
          <p:cNvPr id="21" name="TextBox 20">
            <a:extLst>
              <a:ext uri="{FF2B5EF4-FFF2-40B4-BE49-F238E27FC236}">
                <a16:creationId xmlns:a16="http://schemas.microsoft.com/office/drawing/2014/main" id="{4D51CA66-495B-4C7A-A671-2CE79C19B40F}"/>
              </a:ext>
            </a:extLst>
          </p:cNvPr>
          <p:cNvSpPr txBox="1"/>
          <p:nvPr/>
        </p:nvSpPr>
        <p:spPr>
          <a:xfrm>
            <a:off x="887678" y="4713083"/>
            <a:ext cx="2539413" cy="276999"/>
          </a:xfrm>
          <a:prstGeom prst="rect">
            <a:avLst/>
          </a:prstGeom>
          <a:noFill/>
        </p:spPr>
        <p:txBody>
          <a:bodyPr wrap="none" rtlCol="0">
            <a:spAutoFit/>
          </a:bodyPr>
          <a:lstStyle/>
          <a:p>
            <a:pPr algn="ctr"/>
            <a:r>
              <a:rPr lang="en-US" sz="1200" dirty="0"/>
              <a:t>How often should I </a:t>
            </a:r>
            <a:r>
              <a:rPr lang="en-US" sz="1200" b="1" dirty="0"/>
              <a:t>patch</a:t>
            </a:r>
            <a:r>
              <a:rPr lang="en-US" sz="1200" dirty="0"/>
              <a:t> my servers?</a:t>
            </a:r>
          </a:p>
        </p:txBody>
      </p:sp>
      <p:sp>
        <p:nvSpPr>
          <p:cNvPr id="22" name="TextBox 21">
            <a:extLst>
              <a:ext uri="{FF2B5EF4-FFF2-40B4-BE49-F238E27FC236}">
                <a16:creationId xmlns:a16="http://schemas.microsoft.com/office/drawing/2014/main" id="{4B454F2C-DDCB-4901-88DF-7363DFE7BB8E}"/>
              </a:ext>
            </a:extLst>
          </p:cNvPr>
          <p:cNvSpPr txBox="1"/>
          <p:nvPr/>
        </p:nvSpPr>
        <p:spPr>
          <a:xfrm>
            <a:off x="863925" y="4990082"/>
            <a:ext cx="2586927" cy="276999"/>
          </a:xfrm>
          <a:prstGeom prst="rect">
            <a:avLst/>
          </a:prstGeom>
          <a:noFill/>
        </p:spPr>
        <p:txBody>
          <a:bodyPr wrap="none" rtlCol="0">
            <a:spAutoFit/>
          </a:bodyPr>
          <a:lstStyle/>
          <a:p>
            <a:pPr algn="ctr"/>
            <a:r>
              <a:rPr lang="en-US" sz="1200" dirty="0"/>
              <a:t>How often should I </a:t>
            </a:r>
            <a:r>
              <a:rPr lang="en-US" sz="1200" b="1" dirty="0"/>
              <a:t>backup</a:t>
            </a:r>
            <a:r>
              <a:rPr lang="en-US" sz="1200" dirty="0"/>
              <a:t> my server?</a:t>
            </a:r>
          </a:p>
        </p:txBody>
      </p:sp>
      <p:sp>
        <p:nvSpPr>
          <p:cNvPr id="23" name="TextBox 22">
            <a:extLst>
              <a:ext uri="{FF2B5EF4-FFF2-40B4-BE49-F238E27FC236}">
                <a16:creationId xmlns:a16="http://schemas.microsoft.com/office/drawing/2014/main" id="{24BCE4CC-C9A3-404E-B47E-953ACCB6EF37}"/>
              </a:ext>
            </a:extLst>
          </p:cNvPr>
          <p:cNvSpPr txBox="1"/>
          <p:nvPr/>
        </p:nvSpPr>
        <p:spPr>
          <a:xfrm>
            <a:off x="812530" y="5285572"/>
            <a:ext cx="2689712" cy="276999"/>
          </a:xfrm>
          <a:prstGeom prst="rect">
            <a:avLst/>
          </a:prstGeom>
          <a:noFill/>
        </p:spPr>
        <p:txBody>
          <a:bodyPr wrap="none" rtlCol="0">
            <a:spAutoFit/>
          </a:bodyPr>
          <a:lstStyle/>
          <a:p>
            <a:pPr algn="ctr"/>
            <a:r>
              <a:rPr lang="en-US" sz="1200" dirty="0"/>
              <a:t>Which </a:t>
            </a:r>
            <a:r>
              <a:rPr lang="en-US" sz="1200" b="1" dirty="0"/>
              <a:t>package</a:t>
            </a:r>
            <a:r>
              <a:rPr lang="en-US" sz="1200" dirty="0"/>
              <a:t> should be on my server?</a:t>
            </a:r>
          </a:p>
        </p:txBody>
      </p:sp>
      <p:sp>
        <p:nvSpPr>
          <p:cNvPr id="24" name="TextBox 23">
            <a:extLst>
              <a:ext uri="{FF2B5EF4-FFF2-40B4-BE49-F238E27FC236}">
                <a16:creationId xmlns:a16="http://schemas.microsoft.com/office/drawing/2014/main" id="{AC509224-AC79-4430-9629-29C00692134E}"/>
              </a:ext>
            </a:extLst>
          </p:cNvPr>
          <p:cNvSpPr txBox="1"/>
          <p:nvPr/>
        </p:nvSpPr>
        <p:spPr>
          <a:xfrm>
            <a:off x="7781761" y="4713082"/>
            <a:ext cx="2743123" cy="276999"/>
          </a:xfrm>
          <a:prstGeom prst="rect">
            <a:avLst/>
          </a:prstGeom>
          <a:noFill/>
        </p:spPr>
        <p:txBody>
          <a:bodyPr wrap="none" rtlCol="0">
            <a:spAutoFit/>
          </a:bodyPr>
          <a:lstStyle/>
          <a:p>
            <a:pPr algn="ctr"/>
            <a:r>
              <a:rPr lang="en-US" sz="1200" dirty="0"/>
              <a:t>How do I </a:t>
            </a:r>
            <a:r>
              <a:rPr lang="en-US" sz="1200" b="1" dirty="0"/>
              <a:t>deploy</a:t>
            </a:r>
            <a:r>
              <a:rPr lang="en-US" sz="1200" dirty="0"/>
              <a:t> new code to my server?</a:t>
            </a:r>
          </a:p>
        </p:txBody>
      </p:sp>
      <p:sp>
        <p:nvSpPr>
          <p:cNvPr id="25" name="TextBox 24">
            <a:extLst>
              <a:ext uri="{FF2B5EF4-FFF2-40B4-BE49-F238E27FC236}">
                <a16:creationId xmlns:a16="http://schemas.microsoft.com/office/drawing/2014/main" id="{52FA634A-4912-4125-AAD3-095B58D5C721}"/>
              </a:ext>
            </a:extLst>
          </p:cNvPr>
          <p:cNvSpPr txBox="1"/>
          <p:nvPr/>
        </p:nvSpPr>
        <p:spPr>
          <a:xfrm>
            <a:off x="7825238" y="4990082"/>
            <a:ext cx="2656176" cy="276999"/>
          </a:xfrm>
          <a:prstGeom prst="rect">
            <a:avLst/>
          </a:prstGeom>
          <a:noFill/>
        </p:spPr>
        <p:txBody>
          <a:bodyPr wrap="none" rtlCol="0">
            <a:spAutoFit/>
          </a:bodyPr>
          <a:lstStyle/>
          <a:p>
            <a:pPr algn="ctr"/>
            <a:r>
              <a:rPr lang="en-US" sz="1200" dirty="0"/>
              <a:t>Which </a:t>
            </a:r>
            <a:r>
              <a:rPr lang="en-US" sz="1200" b="1" dirty="0"/>
              <a:t>Operating Systems</a:t>
            </a:r>
            <a:r>
              <a:rPr lang="en-US" sz="1200" dirty="0"/>
              <a:t> should I use?</a:t>
            </a:r>
          </a:p>
        </p:txBody>
      </p:sp>
      <p:sp>
        <p:nvSpPr>
          <p:cNvPr id="26" name="TextBox 25">
            <a:extLst>
              <a:ext uri="{FF2B5EF4-FFF2-40B4-BE49-F238E27FC236}">
                <a16:creationId xmlns:a16="http://schemas.microsoft.com/office/drawing/2014/main" id="{DE27F5ED-3216-4F6B-B6C3-6E47CCF01D2F}"/>
              </a:ext>
            </a:extLst>
          </p:cNvPr>
          <p:cNvSpPr txBox="1"/>
          <p:nvPr/>
        </p:nvSpPr>
        <p:spPr>
          <a:xfrm>
            <a:off x="8094474" y="5285571"/>
            <a:ext cx="2116991" cy="276999"/>
          </a:xfrm>
          <a:prstGeom prst="rect">
            <a:avLst/>
          </a:prstGeom>
          <a:noFill/>
        </p:spPr>
        <p:txBody>
          <a:bodyPr wrap="none" rtlCol="0">
            <a:spAutoFit/>
          </a:bodyPr>
          <a:lstStyle/>
          <a:p>
            <a:pPr algn="ctr"/>
            <a:r>
              <a:rPr lang="en-US" sz="1200" dirty="0"/>
              <a:t>Who </a:t>
            </a:r>
            <a:r>
              <a:rPr lang="en-US" sz="1200" b="1" dirty="0"/>
              <a:t>monitors</a:t>
            </a:r>
            <a:r>
              <a:rPr lang="en-US" sz="1200" dirty="0"/>
              <a:t> my application?</a:t>
            </a:r>
          </a:p>
        </p:txBody>
      </p:sp>
    </p:spTree>
    <p:extLst>
      <p:ext uri="{BB962C8B-B14F-4D97-AF65-F5344CB8AC3E}">
        <p14:creationId xmlns:p14="http://schemas.microsoft.com/office/powerpoint/2010/main" val="526561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fade">
                                      <p:cBhvr>
                                        <p:cTn id="11" dur="500"/>
                                        <p:tgtEl>
                                          <p:spTgt spid="15"/>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fade">
                                      <p:cBhvr>
                                        <p:cTn id="16" dur="500"/>
                                        <p:tgtEl>
                                          <p:spTgt spid="1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500"/>
                                        <p:tgtEl>
                                          <p:spTgt spid="1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500"/>
                                        <p:tgtEl>
                                          <p:spTgt spid="1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fade">
                                      <p:cBhvr>
                                        <p:cTn id="25" dur="500"/>
                                        <p:tgtEl>
                                          <p:spTgt spid="20"/>
                                        </p:tgtEl>
                                      </p:cBhvr>
                                    </p:animEffect>
                                  </p:childTnLst>
                                </p:cTn>
                              </p:par>
                            </p:childTnLst>
                          </p:cTn>
                        </p:par>
                        <p:par>
                          <p:cTn id="26" fill="hold">
                            <p:stCondLst>
                              <p:cond delay="500"/>
                            </p:stCondLst>
                            <p:childTnLst>
                              <p:par>
                                <p:cTn id="27" presetID="10" presetClass="entr" presetSubtype="0" fill="hold" grpId="0" nodeType="afterEffect">
                                  <p:stCondLst>
                                    <p:cond delay="0"/>
                                  </p:stCondLst>
                                  <p:childTnLst>
                                    <p:set>
                                      <p:cBhvr>
                                        <p:cTn id="28" dur="1" fill="hold">
                                          <p:stCondLst>
                                            <p:cond delay="0"/>
                                          </p:stCondLst>
                                        </p:cTn>
                                        <p:tgtEl>
                                          <p:spTgt spid="21"/>
                                        </p:tgtEl>
                                        <p:attrNameLst>
                                          <p:attrName>style.visibility</p:attrName>
                                        </p:attrNameLst>
                                      </p:cBhvr>
                                      <p:to>
                                        <p:strVal val="visible"/>
                                      </p:to>
                                    </p:set>
                                    <p:animEffect transition="in" filter="fade">
                                      <p:cBhvr>
                                        <p:cTn id="29" dur="500"/>
                                        <p:tgtEl>
                                          <p:spTgt spid="21"/>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fade">
                                      <p:cBhvr>
                                        <p:cTn id="32" dur="500"/>
                                        <p:tgtEl>
                                          <p:spTgt spid="22"/>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3"/>
                                        </p:tgtEl>
                                        <p:attrNameLst>
                                          <p:attrName>style.visibility</p:attrName>
                                        </p:attrNameLst>
                                      </p:cBhvr>
                                      <p:to>
                                        <p:strVal val="visible"/>
                                      </p:to>
                                    </p:set>
                                    <p:animEffect transition="in" filter="fade">
                                      <p:cBhvr>
                                        <p:cTn id="35" dur="500"/>
                                        <p:tgtEl>
                                          <p:spTgt spid="23"/>
                                        </p:tgtEl>
                                      </p:cBhvr>
                                    </p:animEffect>
                                  </p:childTnLst>
                                </p:cTn>
                              </p:par>
                            </p:childTnLst>
                          </p:cTn>
                        </p:par>
                        <p:par>
                          <p:cTn id="36" fill="hold">
                            <p:stCondLst>
                              <p:cond delay="1000"/>
                            </p:stCondLst>
                            <p:childTnLst>
                              <p:par>
                                <p:cTn id="37" presetID="10" presetClass="entr" presetSubtype="0" fill="hold" grpId="0" nodeType="afterEffect">
                                  <p:stCondLst>
                                    <p:cond delay="0"/>
                                  </p:stCondLst>
                                  <p:childTnLst>
                                    <p:set>
                                      <p:cBhvr>
                                        <p:cTn id="38" dur="1" fill="hold">
                                          <p:stCondLst>
                                            <p:cond delay="0"/>
                                          </p:stCondLst>
                                        </p:cTn>
                                        <p:tgtEl>
                                          <p:spTgt spid="24"/>
                                        </p:tgtEl>
                                        <p:attrNameLst>
                                          <p:attrName>style.visibility</p:attrName>
                                        </p:attrNameLst>
                                      </p:cBhvr>
                                      <p:to>
                                        <p:strVal val="visible"/>
                                      </p:to>
                                    </p:set>
                                    <p:animEffect transition="in" filter="fade">
                                      <p:cBhvr>
                                        <p:cTn id="39" dur="500"/>
                                        <p:tgtEl>
                                          <p:spTgt spid="24"/>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5"/>
                                        </p:tgtEl>
                                        <p:attrNameLst>
                                          <p:attrName>style.visibility</p:attrName>
                                        </p:attrNameLst>
                                      </p:cBhvr>
                                      <p:to>
                                        <p:strVal val="visible"/>
                                      </p:to>
                                    </p:set>
                                    <p:animEffect transition="in" filter="fade">
                                      <p:cBhvr>
                                        <p:cTn id="42" dur="500"/>
                                        <p:tgtEl>
                                          <p:spTgt spid="25"/>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6"/>
                                        </p:tgtEl>
                                        <p:attrNameLst>
                                          <p:attrName>style.visibility</p:attrName>
                                        </p:attrNameLst>
                                      </p:cBhvr>
                                      <p:to>
                                        <p:strVal val="visible"/>
                                      </p:to>
                                    </p:set>
                                    <p:animEffect transition="in" filter="fade">
                                      <p:cBhvr>
                                        <p:cTn id="45"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3" grpId="0"/>
      <p:bldP spid="17" grpId="0"/>
      <p:bldP spid="18" grpId="0"/>
      <p:bldP spid="19" grpId="0"/>
      <p:bldP spid="20" grpId="0"/>
      <p:bldP spid="21" grpId="0"/>
      <p:bldP spid="22" grpId="0"/>
      <p:bldP spid="23" grpId="0"/>
      <p:bldP spid="24" grpId="0"/>
      <p:bldP spid="25" grpId="0"/>
      <p:bldP spid="26"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78F37-9209-4AB8-99D7-9ACD41541867}"/>
              </a:ext>
            </a:extLst>
          </p:cNvPr>
          <p:cNvSpPr>
            <a:spLocks noGrp="1"/>
          </p:cNvSpPr>
          <p:nvPr>
            <p:ph type="title"/>
          </p:nvPr>
        </p:nvSpPr>
        <p:spPr/>
        <p:txBody>
          <a:bodyPr/>
          <a:lstStyle/>
          <a:p>
            <a:r>
              <a:rPr lang="en-US" dirty="0"/>
              <a:t>Triggers &amp; Bindings</a:t>
            </a:r>
          </a:p>
        </p:txBody>
      </p:sp>
      <p:sp>
        <p:nvSpPr>
          <p:cNvPr id="3" name="Rectangle: Rounded Corners 2">
            <a:extLst>
              <a:ext uri="{FF2B5EF4-FFF2-40B4-BE49-F238E27FC236}">
                <a16:creationId xmlns:a16="http://schemas.microsoft.com/office/drawing/2014/main" id="{35BD80C3-F424-45D2-9C05-CE7CAB3696E7}"/>
              </a:ext>
            </a:extLst>
          </p:cNvPr>
          <p:cNvSpPr/>
          <p:nvPr/>
        </p:nvSpPr>
        <p:spPr>
          <a:xfrm>
            <a:off x="712693" y="1690688"/>
            <a:ext cx="2528047" cy="94129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Blob Storage</a:t>
            </a:r>
          </a:p>
        </p:txBody>
      </p:sp>
      <p:sp>
        <p:nvSpPr>
          <p:cNvPr id="4" name="Rectangle: Rounded Corners 3">
            <a:extLst>
              <a:ext uri="{FF2B5EF4-FFF2-40B4-BE49-F238E27FC236}">
                <a16:creationId xmlns:a16="http://schemas.microsoft.com/office/drawing/2014/main" id="{22669FC7-5788-4560-8664-85714D71A121}"/>
              </a:ext>
            </a:extLst>
          </p:cNvPr>
          <p:cNvSpPr/>
          <p:nvPr/>
        </p:nvSpPr>
        <p:spPr>
          <a:xfrm>
            <a:off x="3567953" y="1690688"/>
            <a:ext cx="2528047" cy="94129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Azure Cosmos DB</a:t>
            </a:r>
          </a:p>
        </p:txBody>
      </p:sp>
      <p:sp>
        <p:nvSpPr>
          <p:cNvPr id="5" name="Rectangle: Rounded Corners 4">
            <a:extLst>
              <a:ext uri="{FF2B5EF4-FFF2-40B4-BE49-F238E27FC236}">
                <a16:creationId xmlns:a16="http://schemas.microsoft.com/office/drawing/2014/main" id="{AD57E3E1-3612-47A4-A653-710D01B83DF2}"/>
              </a:ext>
            </a:extLst>
          </p:cNvPr>
          <p:cNvSpPr/>
          <p:nvPr/>
        </p:nvSpPr>
        <p:spPr>
          <a:xfrm>
            <a:off x="6423212" y="1744008"/>
            <a:ext cx="2528047" cy="94129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err="1"/>
              <a:t>Dapr</a:t>
            </a:r>
            <a:endParaRPr lang="en-US" sz="2400" b="1" dirty="0"/>
          </a:p>
        </p:txBody>
      </p:sp>
      <p:sp>
        <p:nvSpPr>
          <p:cNvPr id="9" name="Rectangle: Rounded Corners 8">
            <a:extLst>
              <a:ext uri="{FF2B5EF4-FFF2-40B4-BE49-F238E27FC236}">
                <a16:creationId xmlns:a16="http://schemas.microsoft.com/office/drawing/2014/main" id="{CE5B729E-38BE-46CA-AE6E-E031CB54BFC4}"/>
              </a:ext>
            </a:extLst>
          </p:cNvPr>
          <p:cNvSpPr/>
          <p:nvPr/>
        </p:nvSpPr>
        <p:spPr>
          <a:xfrm>
            <a:off x="9278471" y="1744008"/>
            <a:ext cx="2528047" cy="94129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Event Grid</a:t>
            </a:r>
          </a:p>
        </p:txBody>
      </p:sp>
      <p:sp>
        <p:nvSpPr>
          <p:cNvPr id="27" name="Rectangle: Rounded Corners 26">
            <a:extLst>
              <a:ext uri="{FF2B5EF4-FFF2-40B4-BE49-F238E27FC236}">
                <a16:creationId xmlns:a16="http://schemas.microsoft.com/office/drawing/2014/main" id="{A392AEE4-3418-41CF-B604-B7FDBDDABCD8}"/>
              </a:ext>
            </a:extLst>
          </p:cNvPr>
          <p:cNvSpPr/>
          <p:nvPr/>
        </p:nvSpPr>
        <p:spPr>
          <a:xfrm>
            <a:off x="4031875" y="2685163"/>
            <a:ext cx="4123766" cy="211445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4800" b="1" dirty="0"/>
              <a:t>Event Hubs</a:t>
            </a:r>
          </a:p>
        </p:txBody>
      </p:sp>
    </p:spTree>
    <p:extLst>
      <p:ext uri="{BB962C8B-B14F-4D97-AF65-F5344CB8AC3E}">
        <p14:creationId xmlns:p14="http://schemas.microsoft.com/office/powerpoint/2010/main" val="214959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78F37-9209-4AB8-99D7-9ACD41541867}"/>
              </a:ext>
            </a:extLst>
          </p:cNvPr>
          <p:cNvSpPr>
            <a:spLocks noGrp="1"/>
          </p:cNvSpPr>
          <p:nvPr>
            <p:ph type="title"/>
          </p:nvPr>
        </p:nvSpPr>
        <p:spPr/>
        <p:txBody>
          <a:bodyPr/>
          <a:lstStyle/>
          <a:p>
            <a:r>
              <a:rPr lang="en-US" dirty="0"/>
              <a:t>Triggers &amp; Bindings</a:t>
            </a:r>
          </a:p>
        </p:txBody>
      </p:sp>
      <p:sp>
        <p:nvSpPr>
          <p:cNvPr id="3" name="Rectangle: Rounded Corners 2">
            <a:extLst>
              <a:ext uri="{FF2B5EF4-FFF2-40B4-BE49-F238E27FC236}">
                <a16:creationId xmlns:a16="http://schemas.microsoft.com/office/drawing/2014/main" id="{35BD80C3-F424-45D2-9C05-CE7CAB3696E7}"/>
              </a:ext>
            </a:extLst>
          </p:cNvPr>
          <p:cNvSpPr/>
          <p:nvPr/>
        </p:nvSpPr>
        <p:spPr>
          <a:xfrm>
            <a:off x="712693" y="1690688"/>
            <a:ext cx="2528047" cy="94129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Blob Storage</a:t>
            </a:r>
          </a:p>
        </p:txBody>
      </p:sp>
      <p:sp>
        <p:nvSpPr>
          <p:cNvPr id="4" name="Rectangle: Rounded Corners 3">
            <a:extLst>
              <a:ext uri="{FF2B5EF4-FFF2-40B4-BE49-F238E27FC236}">
                <a16:creationId xmlns:a16="http://schemas.microsoft.com/office/drawing/2014/main" id="{22669FC7-5788-4560-8664-85714D71A121}"/>
              </a:ext>
            </a:extLst>
          </p:cNvPr>
          <p:cNvSpPr/>
          <p:nvPr/>
        </p:nvSpPr>
        <p:spPr>
          <a:xfrm>
            <a:off x="3567953" y="1690688"/>
            <a:ext cx="2528047" cy="94129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Azure Cosmos DB</a:t>
            </a:r>
          </a:p>
        </p:txBody>
      </p:sp>
      <p:sp>
        <p:nvSpPr>
          <p:cNvPr id="5" name="Rectangle: Rounded Corners 4">
            <a:extLst>
              <a:ext uri="{FF2B5EF4-FFF2-40B4-BE49-F238E27FC236}">
                <a16:creationId xmlns:a16="http://schemas.microsoft.com/office/drawing/2014/main" id="{AD57E3E1-3612-47A4-A653-710D01B83DF2}"/>
              </a:ext>
            </a:extLst>
          </p:cNvPr>
          <p:cNvSpPr/>
          <p:nvPr/>
        </p:nvSpPr>
        <p:spPr>
          <a:xfrm>
            <a:off x="6423212" y="1744008"/>
            <a:ext cx="2528047" cy="94129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err="1"/>
              <a:t>Dapr</a:t>
            </a:r>
            <a:endParaRPr lang="en-US" sz="2400" b="1" dirty="0"/>
          </a:p>
        </p:txBody>
      </p:sp>
      <p:sp>
        <p:nvSpPr>
          <p:cNvPr id="9" name="Rectangle: Rounded Corners 8">
            <a:extLst>
              <a:ext uri="{FF2B5EF4-FFF2-40B4-BE49-F238E27FC236}">
                <a16:creationId xmlns:a16="http://schemas.microsoft.com/office/drawing/2014/main" id="{CE5B729E-38BE-46CA-AE6E-E031CB54BFC4}"/>
              </a:ext>
            </a:extLst>
          </p:cNvPr>
          <p:cNvSpPr/>
          <p:nvPr/>
        </p:nvSpPr>
        <p:spPr>
          <a:xfrm>
            <a:off x="9278471" y="1744008"/>
            <a:ext cx="2528047" cy="94129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Event Grid</a:t>
            </a:r>
          </a:p>
        </p:txBody>
      </p:sp>
      <p:sp>
        <p:nvSpPr>
          <p:cNvPr id="28" name="Rectangle: Rounded Corners 27">
            <a:extLst>
              <a:ext uri="{FF2B5EF4-FFF2-40B4-BE49-F238E27FC236}">
                <a16:creationId xmlns:a16="http://schemas.microsoft.com/office/drawing/2014/main" id="{475DEB76-4AF3-4BA9-904D-EE0B87840828}"/>
              </a:ext>
            </a:extLst>
          </p:cNvPr>
          <p:cNvSpPr/>
          <p:nvPr/>
        </p:nvSpPr>
        <p:spPr>
          <a:xfrm>
            <a:off x="4031875" y="2685163"/>
            <a:ext cx="4123766" cy="211445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4800" b="1" dirty="0"/>
              <a:t>Event Hubs</a:t>
            </a:r>
          </a:p>
        </p:txBody>
      </p:sp>
    </p:spTree>
    <p:extLst>
      <p:ext uri="{BB962C8B-B14F-4D97-AF65-F5344CB8AC3E}">
        <p14:creationId xmlns:p14="http://schemas.microsoft.com/office/powerpoint/2010/main" val="4236314447"/>
      </p:ext>
    </p:extLst>
  </p:cSld>
  <p:clrMapOvr>
    <a:masterClrMapping/>
  </p:clrMapOvr>
  <mc:AlternateContent xmlns:mc="http://schemas.openxmlformats.org/markup-compatibility/2006">
    <mc:Choice xmlns:p14="http://schemas.microsoft.com/office/powerpoint/2010/main" Requires="p14">
      <p:transition spd="slow" p14:dur="2000" advTm="0"/>
    </mc:Choice>
    <mc:Fallback>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afterEffect">
                                  <p:stCondLst>
                                    <p:cond delay="0"/>
                                  </p:stCondLst>
                                  <p:childTnLst>
                                    <p:animMotion origin="layout" path="M 4.16667E-7 -1.85185E-6 L -0.33542 -0.06528 " pathEditMode="relative" rAng="0" ptsTypes="AA">
                                      <p:cBhvr>
                                        <p:cTn id="6" dur="1000" fill="hold"/>
                                        <p:tgtEl>
                                          <p:spTgt spid="28"/>
                                        </p:tgtEl>
                                        <p:attrNameLst>
                                          <p:attrName>ppt_x</p:attrName>
                                          <p:attrName>ppt_y</p:attrName>
                                        </p:attrNameLst>
                                      </p:cBhvr>
                                      <p:rCtr x="-16771" y="-3264"/>
                                    </p:animMotion>
                                  </p:childTnLst>
                                </p:cTn>
                              </p:par>
                            </p:childTnLst>
                          </p:cTn>
                        </p:par>
                        <p:par>
                          <p:cTn id="7" fill="hold">
                            <p:stCondLst>
                              <p:cond delay="1000"/>
                            </p:stCondLst>
                            <p:childTnLst>
                              <p:par>
                                <p:cTn id="8" presetID="1" presetClass="exit" presetSubtype="0" fill="hold" grpId="1" nodeType="afterEffect">
                                  <p:stCondLst>
                                    <p:cond delay="0"/>
                                  </p:stCondLst>
                                  <p:childTnLst>
                                    <p:set>
                                      <p:cBhvr>
                                        <p:cTn id="9" dur="1" fill="hold">
                                          <p:stCondLst>
                                            <p:cond delay="0"/>
                                          </p:stCondLst>
                                        </p:cTn>
                                        <p:tgtEl>
                                          <p:spTgt spid="2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8" grpId="1"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78F37-9209-4AB8-99D7-9ACD41541867}"/>
              </a:ext>
            </a:extLst>
          </p:cNvPr>
          <p:cNvSpPr>
            <a:spLocks noGrp="1"/>
          </p:cNvSpPr>
          <p:nvPr>
            <p:ph type="title"/>
          </p:nvPr>
        </p:nvSpPr>
        <p:spPr/>
        <p:txBody>
          <a:bodyPr/>
          <a:lstStyle/>
          <a:p>
            <a:r>
              <a:rPr lang="en-US" dirty="0"/>
              <a:t>Triggers &amp; Bindings</a:t>
            </a:r>
          </a:p>
        </p:txBody>
      </p:sp>
      <p:sp>
        <p:nvSpPr>
          <p:cNvPr id="3" name="Rectangle: Rounded Corners 2">
            <a:extLst>
              <a:ext uri="{FF2B5EF4-FFF2-40B4-BE49-F238E27FC236}">
                <a16:creationId xmlns:a16="http://schemas.microsoft.com/office/drawing/2014/main" id="{35BD80C3-F424-45D2-9C05-CE7CAB3696E7}"/>
              </a:ext>
            </a:extLst>
          </p:cNvPr>
          <p:cNvSpPr/>
          <p:nvPr/>
        </p:nvSpPr>
        <p:spPr>
          <a:xfrm>
            <a:off x="712693" y="1690688"/>
            <a:ext cx="2528047" cy="94129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Blob Storage</a:t>
            </a:r>
          </a:p>
        </p:txBody>
      </p:sp>
      <p:sp>
        <p:nvSpPr>
          <p:cNvPr id="4" name="Rectangle: Rounded Corners 3">
            <a:extLst>
              <a:ext uri="{FF2B5EF4-FFF2-40B4-BE49-F238E27FC236}">
                <a16:creationId xmlns:a16="http://schemas.microsoft.com/office/drawing/2014/main" id="{22669FC7-5788-4560-8664-85714D71A121}"/>
              </a:ext>
            </a:extLst>
          </p:cNvPr>
          <p:cNvSpPr/>
          <p:nvPr/>
        </p:nvSpPr>
        <p:spPr>
          <a:xfrm>
            <a:off x="3567953" y="1690688"/>
            <a:ext cx="2528047" cy="94129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Azure Cosmos DB</a:t>
            </a:r>
          </a:p>
        </p:txBody>
      </p:sp>
      <p:sp>
        <p:nvSpPr>
          <p:cNvPr id="5" name="Rectangle: Rounded Corners 4">
            <a:extLst>
              <a:ext uri="{FF2B5EF4-FFF2-40B4-BE49-F238E27FC236}">
                <a16:creationId xmlns:a16="http://schemas.microsoft.com/office/drawing/2014/main" id="{AD57E3E1-3612-47A4-A653-710D01B83DF2}"/>
              </a:ext>
            </a:extLst>
          </p:cNvPr>
          <p:cNvSpPr/>
          <p:nvPr/>
        </p:nvSpPr>
        <p:spPr>
          <a:xfrm>
            <a:off x="6423212" y="1744008"/>
            <a:ext cx="2528047" cy="94129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err="1"/>
              <a:t>Dapr</a:t>
            </a:r>
            <a:endParaRPr lang="en-US" sz="2400" b="1" dirty="0"/>
          </a:p>
        </p:txBody>
      </p:sp>
      <p:sp>
        <p:nvSpPr>
          <p:cNvPr id="9" name="Rectangle: Rounded Corners 8">
            <a:extLst>
              <a:ext uri="{FF2B5EF4-FFF2-40B4-BE49-F238E27FC236}">
                <a16:creationId xmlns:a16="http://schemas.microsoft.com/office/drawing/2014/main" id="{CE5B729E-38BE-46CA-AE6E-E031CB54BFC4}"/>
              </a:ext>
            </a:extLst>
          </p:cNvPr>
          <p:cNvSpPr/>
          <p:nvPr/>
        </p:nvSpPr>
        <p:spPr>
          <a:xfrm>
            <a:off x="9278471" y="1744008"/>
            <a:ext cx="2528047" cy="94129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Event Grid</a:t>
            </a:r>
          </a:p>
        </p:txBody>
      </p:sp>
      <p:sp>
        <p:nvSpPr>
          <p:cNvPr id="10" name="Rectangle: Rounded Corners 9">
            <a:extLst>
              <a:ext uri="{FF2B5EF4-FFF2-40B4-BE49-F238E27FC236}">
                <a16:creationId xmlns:a16="http://schemas.microsoft.com/office/drawing/2014/main" id="{553C4235-826B-4460-973B-C6BE6A450B32}"/>
              </a:ext>
            </a:extLst>
          </p:cNvPr>
          <p:cNvSpPr/>
          <p:nvPr/>
        </p:nvSpPr>
        <p:spPr>
          <a:xfrm>
            <a:off x="712693" y="2824116"/>
            <a:ext cx="2528047" cy="94129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Event Hubs</a:t>
            </a:r>
          </a:p>
        </p:txBody>
      </p:sp>
      <p:sp>
        <p:nvSpPr>
          <p:cNvPr id="27" name="Rectangle: Rounded Corners 26">
            <a:extLst>
              <a:ext uri="{FF2B5EF4-FFF2-40B4-BE49-F238E27FC236}">
                <a16:creationId xmlns:a16="http://schemas.microsoft.com/office/drawing/2014/main" id="{A392AEE4-3418-41CF-B604-B7FDBDDABCD8}"/>
              </a:ext>
            </a:extLst>
          </p:cNvPr>
          <p:cNvSpPr/>
          <p:nvPr/>
        </p:nvSpPr>
        <p:spPr>
          <a:xfrm>
            <a:off x="4031875" y="2685163"/>
            <a:ext cx="4123766" cy="211445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4800" b="1" dirty="0"/>
              <a:t>HTTP</a:t>
            </a:r>
          </a:p>
        </p:txBody>
      </p:sp>
    </p:spTree>
    <p:extLst>
      <p:ext uri="{BB962C8B-B14F-4D97-AF65-F5344CB8AC3E}">
        <p14:creationId xmlns:p14="http://schemas.microsoft.com/office/powerpoint/2010/main" val="1362501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78F37-9209-4AB8-99D7-9ACD41541867}"/>
              </a:ext>
            </a:extLst>
          </p:cNvPr>
          <p:cNvSpPr>
            <a:spLocks noGrp="1"/>
          </p:cNvSpPr>
          <p:nvPr>
            <p:ph type="title"/>
          </p:nvPr>
        </p:nvSpPr>
        <p:spPr/>
        <p:txBody>
          <a:bodyPr/>
          <a:lstStyle/>
          <a:p>
            <a:r>
              <a:rPr lang="en-US" dirty="0"/>
              <a:t>Triggers &amp; Bindings</a:t>
            </a:r>
          </a:p>
        </p:txBody>
      </p:sp>
      <p:sp>
        <p:nvSpPr>
          <p:cNvPr id="3" name="Rectangle: Rounded Corners 2">
            <a:extLst>
              <a:ext uri="{FF2B5EF4-FFF2-40B4-BE49-F238E27FC236}">
                <a16:creationId xmlns:a16="http://schemas.microsoft.com/office/drawing/2014/main" id="{35BD80C3-F424-45D2-9C05-CE7CAB3696E7}"/>
              </a:ext>
            </a:extLst>
          </p:cNvPr>
          <p:cNvSpPr/>
          <p:nvPr/>
        </p:nvSpPr>
        <p:spPr>
          <a:xfrm>
            <a:off x="712693" y="1690688"/>
            <a:ext cx="2528047" cy="94129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Blob Storage</a:t>
            </a:r>
          </a:p>
        </p:txBody>
      </p:sp>
      <p:sp>
        <p:nvSpPr>
          <p:cNvPr id="4" name="Rectangle: Rounded Corners 3">
            <a:extLst>
              <a:ext uri="{FF2B5EF4-FFF2-40B4-BE49-F238E27FC236}">
                <a16:creationId xmlns:a16="http://schemas.microsoft.com/office/drawing/2014/main" id="{22669FC7-5788-4560-8664-85714D71A121}"/>
              </a:ext>
            </a:extLst>
          </p:cNvPr>
          <p:cNvSpPr/>
          <p:nvPr/>
        </p:nvSpPr>
        <p:spPr>
          <a:xfrm>
            <a:off x="3567953" y="1690688"/>
            <a:ext cx="2528047" cy="94129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Azure Cosmos DB</a:t>
            </a:r>
          </a:p>
        </p:txBody>
      </p:sp>
      <p:sp>
        <p:nvSpPr>
          <p:cNvPr id="5" name="Rectangle: Rounded Corners 4">
            <a:extLst>
              <a:ext uri="{FF2B5EF4-FFF2-40B4-BE49-F238E27FC236}">
                <a16:creationId xmlns:a16="http://schemas.microsoft.com/office/drawing/2014/main" id="{AD57E3E1-3612-47A4-A653-710D01B83DF2}"/>
              </a:ext>
            </a:extLst>
          </p:cNvPr>
          <p:cNvSpPr/>
          <p:nvPr/>
        </p:nvSpPr>
        <p:spPr>
          <a:xfrm>
            <a:off x="6423212" y="1744008"/>
            <a:ext cx="2528047" cy="94129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err="1"/>
              <a:t>Dapr</a:t>
            </a:r>
            <a:endParaRPr lang="en-US" sz="2400" b="1" dirty="0"/>
          </a:p>
        </p:txBody>
      </p:sp>
      <p:sp>
        <p:nvSpPr>
          <p:cNvPr id="9" name="Rectangle: Rounded Corners 8">
            <a:extLst>
              <a:ext uri="{FF2B5EF4-FFF2-40B4-BE49-F238E27FC236}">
                <a16:creationId xmlns:a16="http://schemas.microsoft.com/office/drawing/2014/main" id="{CE5B729E-38BE-46CA-AE6E-E031CB54BFC4}"/>
              </a:ext>
            </a:extLst>
          </p:cNvPr>
          <p:cNvSpPr/>
          <p:nvPr/>
        </p:nvSpPr>
        <p:spPr>
          <a:xfrm>
            <a:off x="9278471" y="1744008"/>
            <a:ext cx="2528047" cy="94129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Event Grid</a:t>
            </a:r>
          </a:p>
        </p:txBody>
      </p:sp>
      <p:sp>
        <p:nvSpPr>
          <p:cNvPr id="10" name="Rectangle: Rounded Corners 9">
            <a:extLst>
              <a:ext uri="{FF2B5EF4-FFF2-40B4-BE49-F238E27FC236}">
                <a16:creationId xmlns:a16="http://schemas.microsoft.com/office/drawing/2014/main" id="{553C4235-826B-4460-973B-C6BE6A450B32}"/>
              </a:ext>
            </a:extLst>
          </p:cNvPr>
          <p:cNvSpPr/>
          <p:nvPr/>
        </p:nvSpPr>
        <p:spPr>
          <a:xfrm>
            <a:off x="712693" y="2824116"/>
            <a:ext cx="2528047" cy="94129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Event Hubs</a:t>
            </a:r>
          </a:p>
        </p:txBody>
      </p:sp>
      <p:sp>
        <p:nvSpPr>
          <p:cNvPr id="28" name="Rectangle: Rounded Corners 27">
            <a:extLst>
              <a:ext uri="{FF2B5EF4-FFF2-40B4-BE49-F238E27FC236}">
                <a16:creationId xmlns:a16="http://schemas.microsoft.com/office/drawing/2014/main" id="{475DEB76-4AF3-4BA9-904D-EE0B87840828}"/>
              </a:ext>
            </a:extLst>
          </p:cNvPr>
          <p:cNvSpPr/>
          <p:nvPr/>
        </p:nvSpPr>
        <p:spPr>
          <a:xfrm>
            <a:off x="4031875" y="2685163"/>
            <a:ext cx="4123766" cy="211445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4800" b="1" dirty="0"/>
              <a:t>HTTP</a:t>
            </a:r>
          </a:p>
        </p:txBody>
      </p:sp>
    </p:spTree>
    <p:extLst>
      <p:ext uri="{BB962C8B-B14F-4D97-AF65-F5344CB8AC3E}">
        <p14:creationId xmlns:p14="http://schemas.microsoft.com/office/powerpoint/2010/main" val="801296088"/>
      </p:ext>
    </p:extLst>
  </p:cSld>
  <p:clrMapOvr>
    <a:masterClrMapping/>
  </p:clrMapOvr>
  <mc:AlternateContent xmlns:mc="http://schemas.openxmlformats.org/markup-compatibility/2006">
    <mc:Choice xmlns:p14="http://schemas.microsoft.com/office/powerpoint/2010/main" Requires="p14">
      <p:transition spd="slow" p14:dur="2000" advTm="0"/>
    </mc:Choice>
    <mc:Fallback>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afterEffect">
                                  <p:stCondLst>
                                    <p:cond delay="0"/>
                                  </p:stCondLst>
                                  <p:childTnLst>
                                    <p:animMotion origin="layout" path="M 4.16667E-7 -1.85185E-6 L -0.13021 -0.06528 " pathEditMode="relative" rAng="0" ptsTypes="AA">
                                      <p:cBhvr>
                                        <p:cTn id="6" dur="1000" fill="hold"/>
                                        <p:tgtEl>
                                          <p:spTgt spid="28"/>
                                        </p:tgtEl>
                                        <p:attrNameLst>
                                          <p:attrName>ppt_x</p:attrName>
                                          <p:attrName>ppt_y</p:attrName>
                                        </p:attrNameLst>
                                      </p:cBhvr>
                                      <p:rCtr x="-6510" y="-3264"/>
                                    </p:animMotion>
                                  </p:childTnLst>
                                </p:cTn>
                              </p:par>
                            </p:childTnLst>
                          </p:cTn>
                        </p:par>
                        <p:par>
                          <p:cTn id="7" fill="hold">
                            <p:stCondLst>
                              <p:cond delay="1000"/>
                            </p:stCondLst>
                            <p:childTnLst>
                              <p:par>
                                <p:cTn id="8" presetID="1" presetClass="exit" presetSubtype="0" fill="hold" grpId="1" nodeType="afterEffect">
                                  <p:stCondLst>
                                    <p:cond delay="0"/>
                                  </p:stCondLst>
                                  <p:childTnLst>
                                    <p:set>
                                      <p:cBhvr>
                                        <p:cTn id="9" dur="1" fill="hold">
                                          <p:stCondLst>
                                            <p:cond delay="0"/>
                                          </p:stCondLst>
                                        </p:cTn>
                                        <p:tgtEl>
                                          <p:spTgt spid="2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8" grpId="1"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78F37-9209-4AB8-99D7-9ACD41541867}"/>
              </a:ext>
            </a:extLst>
          </p:cNvPr>
          <p:cNvSpPr>
            <a:spLocks noGrp="1"/>
          </p:cNvSpPr>
          <p:nvPr>
            <p:ph type="title"/>
          </p:nvPr>
        </p:nvSpPr>
        <p:spPr/>
        <p:txBody>
          <a:bodyPr/>
          <a:lstStyle/>
          <a:p>
            <a:r>
              <a:rPr lang="en-US" dirty="0"/>
              <a:t>Triggers &amp; Bindings</a:t>
            </a:r>
          </a:p>
        </p:txBody>
      </p:sp>
      <p:sp>
        <p:nvSpPr>
          <p:cNvPr id="3" name="Rectangle: Rounded Corners 2">
            <a:extLst>
              <a:ext uri="{FF2B5EF4-FFF2-40B4-BE49-F238E27FC236}">
                <a16:creationId xmlns:a16="http://schemas.microsoft.com/office/drawing/2014/main" id="{35BD80C3-F424-45D2-9C05-CE7CAB3696E7}"/>
              </a:ext>
            </a:extLst>
          </p:cNvPr>
          <p:cNvSpPr/>
          <p:nvPr/>
        </p:nvSpPr>
        <p:spPr>
          <a:xfrm>
            <a:off x="712693" y="1690688"/>
            <a:ext cx="2528047" cy="94129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Blob Storage</a:t>
            </a:r>
          </a:p>
        </p:txBody>
      </p:sp>
      <p:sp>
        <p:nvSpPr>
          <p:cNvPr id="4" name="Rectangle: Rounded Corners 3">
            <a:extLst>
              <a:ext uri="{FF2B5EF4-FFF2-40B4-BE49-F238E27FC236}">
                <a16:creationId xmlns:a16="http://schemas.microsoft.com/office/drawing/2014/main" id="{22669FC7-5788-4560-8664-85714D71A121}"/>
              </a:ext>
            </a:extLst>
          </p:cNvPr>
          <p:cNvSpPr/>
          <p:nvPr/>
        </p:nvSpPr>
        <p:spPr>
          <a:xfrm>
            <a:off x="3567953" y="1690688"/>
            <a:ext cx="2528047" cy="94129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Azure Cosmos DB</a:t>
            </a:r>
          </a:p>
        </p:txBody>
      </p:sp>
      <p:sp>
        <p:nvSpPr>
          <p:cNvPr id="5" name="Rectangle: Rounded Corners 4">
            <a:extLst>
              <a:ext uri="{FF2B5EF4-FFF2-40B4-BE49-F238E27FC236}">
                <a16:creationId xmlns:a16="http://schemas.microsoft.com/office/drawing/2014/main" id="{AD57E3E1-3612-47A4-A653-710D01B83DF2}"/>
              </a:ext>
            </a:extLst>
          </p:cNvPr>
          <p:cNvSpPr/>
          <p:nvPr/>
        </p:nvSpPr>
        <p:spPr>
          <a:xfrm>
            <a:off x="6423212" y="1744008"/>
            <a:ext cx="2528047" cy="94129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err="1"/>
              <a:t>Dapr</a:t>
            </a:r>
            <a:endParaRPr lang="en-US" sz="2400" b="1" dirty="0"/>
          </a:p>
        </p:txBody>
      </p:sp>
      <p:sp>
        <p:nvSpPr>
          <p:cNvPr id="9" name="Rectangle: Rounded Corners 8">
            <a:extLst>
              <a:ext uri="{FF2B5EF4-FFF2-40B4-BE49-F238E27FC236}">
                <a16:creationId xmlns:a16="http://schemas.microsoft.com/office/drawing/2014/main" id="{CE5B729E-38BE-46CA-AE6E-E031CB54BFC4}"/>
              </a:ext>
            </a:extLst>
          </p:cNvPr>
          <p:cNvSpPr/>
          <p:nvPr/>
        </p:nvSpPr>
        <p:spPr>
          <a:xfrm>
            <a:off x="9278471" y="1744008"/>
            <a:ext cx="2528047" cy="94129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Event Grid</a:t>
            </a:r>
          </a:p>
        </p:txBody>
      </p:sp>
      <p:sp>
        <p:nvSpPr>
          <p:cNvPr id="10" name="Rectangle: Rounded Corners 9">
            <a:extLst>
              <a:ext uri="{FF2B5EF4-FFF2-40B4-BE49-F238E27FC236}">
                <a16:creationId xmlns:a16="http://schemas.microsoft.com/office/drawing/2014/main" id="{553C4235-826B-4460-973B-C6BE6A450B32}"/>
              </a:ext>
            </a:extLst>
          </p:cNvPr>
          <p:cNvSpPr/>
          <p:nvPr/>
        </p:nvSpPr>
        <p:spPr>
          <a:xfrm>
            <a:off x="712693" y="2824116"/>
            <a:ext cx="2528047" cy="94129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Event Hubs</a:t>
            </a:r>
          </a:p>
        </p:txBody>
      </p:sp>
      <p:sp>
        <p:nvSpPr>
          <p:cNvPr id="11" name="Rectangle: Rounded Corners 10">
            <a:extLst>
              <a:ext uri="{FF2B5EF4-FFF2-40B4-BE49-F238E27FC236}">
                <a16:creationId xmlns:a16="http://schemas.microsoft.com/office/drawing/2014/main" id="{9EFB87A7-B293-45FD-BC5D-B603287B7675}"/>
              </a:ext>
            </a:extLst>
          </p:cNvPr>
          <p:cNvSpPr/>
          <p:nvPr/>
        </p:nvSpPr>
        <p:spPr>
          <a:xfrm>
            <a:off x="3567952" y="2801098"/>
            <a:ext cx="2528047" cy="94129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HTTP</a:t>
            </a:r>
          </a:p>
        </p:txBody>
      </p:sp>
      <p:sp>
        <p:nvSpPr>
          <p:cNvPr id="27" name="Rectangle: Rounded Corners 26">
            <a:extLst>
              <a:ext uri="{FF2B5EF4-FFF2-40B4-BE49-F238E27FC236}">
                <a16:creationId xmlns:a16="http://schemas.microsoft.com/office/drawing/2014/main" id="{A392AEE4-3418-41CF-B604-B7FDBDDABCD8}"/>
              </a:ext>
            </a:extLst>
          </p:cNvPr>
          <p:cNvSpPr/>
          <p:nvPr/>
        </p:nvSpPr>
        <p:spPr>
          <a:xfrm>
            <a:off x="4031875" y="2685163"/>
            <a:ext cx="4123766" cy="211445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4800" b="1" dirty="0"/>
              <a:t>IoT Hub</a:t>
            </a:r>
          </a:p>
        </p:txBody>
      </p:sp>
    </p:spTree>
    <p:extLst>
      <p:ext uri="{BB962C8B-B14F-4D97-AF65-F5344CB8AC3E}">
        <p14:creationId xmlns:p14="http://schemas.microsoft.com/office/powerpoint/2010/main" val="562058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78F37-9209-4AB8-99D7-9ACD41541867}"/>
              </a:ext>
            </a:extLst>
          </p:cNvPr>
          <p:cNvSpPr>
            <a:spLocks noGrp="1"/>
          </p:cNvSpPr>
          <p:nvPr>
            <p:ph type="title"/>
          </p:nvPr>
        </p:nvSpPr>
        <p:spPr/>
        <p:txBody>
          <a:bodyPr/>
          <a:lstStyle/>
          <a:p>
            <a:r>
              <a:rPr lang="en-US" dirty="0"/>
              <a:t>Triggers &amp; Bindings</a:t>
            </a:r>
          </a:p>
        </p:txBody>
      </p:sp>
      <p:sp>
        <p:nvSpPr>
          <p:cNvPr id="3" name="Rectangle: Rounded Corners 2">
            <a:extLst>
              <a:ext uri="{FF2B5EF4-FFF2-40B4-BE49-F238E27FC236}">
                <a16:creationId xmlns:a16="http://schemas.microsoft.com/office/drawing/2014/main" id="{35BD80C3-F424-45D2-9C05-CE7CAB3696E7}"/>
              </a:ext>
            </a:extLst>
          </p:cNvPr>
          <p:cNvSpPr/>
          <p:nvPr/>
        </p:nvSpPr>
        <p:spPr>
          <a:xfrm>
            <a:off x="712693" y="1690688"/>
            <a:ext cx="2528047" cy="94129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Blob Storage</a:t>
            </a:r>
          </a:p>
        </p:txBody>
      </p:sp>
      <p:sp>
        <p:nvSpPr>
          <p:cNvPr id="4" name="Rectangle: Rounded Corners 3">
            <a:extLst>
              <a:ext uri="{FF2B5EF4-FFF2-40B4-BE49-F238E27FC236}">
                <a16:creationId xmlns:a16="http://schemas.microsoft.com/office/drawing/2014/main" id="{22669FC7-5788-4560-8664-85714D71A121}"/>
              </a:ext>
            </a:extLst>
          </p:cNvPr>
          <p:cNvSpPr/>
          <p:nvPr/>
        </p:nvSpPr>
        <p:spPr>
          <a:xfrm>
            <a:off x="3567953" y="1690688"/>
            <a:ext cx="2528047" cy="94129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Azure Cosmos DB</a:t>
            </a:r>
          </a:p>
        </p:txBody>
      </p:sp>
      <p:sp>
        <p:nvSpPr>
          <p:cNvPr id="5" name="Rectangle: Rounded Corners 4">
            <a:extLst>
              <a:ext uri="{FF2B5EF4-FFF2-40B4-BE49-F238E27FC236}">
                <a16:creationId xmlns:a16="http://schemas.microsoft.com/office/drawing/2014/main" id="{AD57E3E1-3612-47A4-A653-710D01B83DF2}"/>
              </a:ext>
            </a:extLst>
          </p:cNvPr>
          <p:cNvSpPr/>
          <p:nvPr/>
        </p:nvSpPr>
        <p:spPr>
          <a:xfrm>
            <a:off x="6423212" y="1744008"/>
            <a:ext cx="2528047" cy="94129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err="1"/>
              <a:t>Dapr</a:t>
            </a:r>
            <a:endParaRPr lang="en-US" sz="2400" b="1" dirty="0"/>
          </a:p>
        </p:txBody>
      </p:sp>
      <p:sp>
        <p:nvSpPr>
          <p:cNvPr id="9" name="Rectangle: Rounded Corners 8">
            <a:extLst>
              <a:ext uri="{FF2B5EF4-FFF2-40B4-BE49-F238E27FC236}">
                <a16:creationId xmlns:a16="http://schemas.microsoft.com/office/drawing/2014/main" id="{CE5B729E-38BE-46CA-AE6E-E031CB54BFC4}"/>
              </a:ext>
            </a:extLst>
          </p:cNvPr>
          <p:cNvSpPr/>
          <p:nvPr/>
        </p:nvSpPr>
        <p:spPr>
          <a:xfrm>
            <a:off x="9278471" y="1744008"/>
            <a:ext cx="2528047" cy="94129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Event Grid</a:t>
            </a:r>
          </a:p>
        </p:txBody>
      </p:sp>
      <p:sp>
        <p:nvSpPr>
          <p:cNvPr id="10" name="Rectangle: Rounded Corners 9">
            <a:extLst>
              <a:ext uri="{FF2B5EF4-FFF2-40B4-BE49-F238E27FC236}">
                <a16:creationId xmlns:a16="http://schemas.microsoft.com/office/drawing/2014/main" id="{553C4235-826B-4460-973B-C6BE6A450B32}"/>
              </a:ext>
            </a:extLst>
          </p:cNvPr>
          <p:cNvSpPr/>
          <p:nvPr/>
        </p:nvSpPr>
        <p:spPr>
          <a:xfrm>
            <a:off x="712693" y="2824116"/>
            <a:ext cx="2528047" cy="94129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Event Hubs</a:t>
            </a:r>
          </a:p>
        </p:txBody>
      </p:sp>
      <p:sp>
        <p:nvSpPr>
          <p:cNvPr id="11" name="Rectangle: Rounded Corners 10">
            <a:extLst>
              <a:ext uri="{FF2B5EF4-FFF2-40B4-BE49-F238E27FC236}">
                <a16:creationId xmlns:a16="http://schemas.microsoft.com/office/drawing/2014/main" id="{9EFB87A7-B293-45FD-BC5D-B603287B7675}"/>
              </a:ext>
            </a:extLst>
          </p:cNvPr>
          <p:cNvSpPr/>
          <p:nvPr/>
        </p:nvSpPr>
        <p:spPr>
          <a:xfrm>
            <a:off x="3567952" y="2801098"/>
            <a:ext cx="2528047" cy="94129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HTTP</a:t>
            </a:r>
          </a:p>
        </p:txBody>
      </p:sp>
      <p:sp>
        <p:nvSpPr>
          <p:cNvPr id="28" name="Rectangle: Rounded Corners 27">
            <a:extLst>
              <a:ext uri="{FF2B5EF4-FFF2-40B4-BE49-F238E27FC236}">
                <a16:creationId xmlns:a16="http://schemas.microsoft.com/office/drawing/2014/main" id="{475DEB76-4AF3-4BA9-904D-EE0B87840828}"/>
              </a:ext>
            </a:extLst>
          </p:cNvPr>
          <p:cNvSpPr/>
          <p:nvPr/>
        </p:nvSpPr>
        <p:spPr>
          <a:xfrm>
            <a:off x="4031875" y="2685163"/>
            <a:ext cx="4123766" cy="211445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4800" b="1" dirty="0"/>
              <a:t>IoT Hub</a:t>
            </a:r>
          </a:p>
        </p:txBody>
      </p:sp>
    </p:spTree>
    <p:extLst>
      <p:ext uri="{BB962C8B-B14F-4D97-AF65-F5344CB8AC3E}">
        <p14:creationId xmlns:p14="http://schemas.microsoft.com/office/powerpoint/2010/main" val="1568976226"/>
      </p:ext>
    </p:extLst>
  </p:cSld>
  <p:clrMapOvr>
    <a:masterClrMapping/>
  </p:clrMapOvr>
  <mc:AlternateContent xmlns:mc="http://schemas.openxmlformats.org/markup-compatibility/2006">
    <mc:Choice xmlns:p14="http://schemas.microsoft.com/office/powerpoint/2010/main" Requires="p14">
      <p:transition spd="slow" p14:dur="2000" advTm="0"/>
    </mc:Choice>
    <mc:Fallback>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afterEffect">
                                  <p:stCondLst>
                                    <p:cond delay="0"/>
                                  </p:stCondLst>
                                  <p:childTnLst>
                                    <p:animMotion origin="layout" path="M 4.16667E-7 -1.85185E-6 L 0.14987 -0.06921 " pathEditMode="relative" rAng="0" ptsTypes="AA">
                                      <p:cBhvr>
                                        <p:cTn id="6" dur="1000" fill="hold"/>
                                        <p:tgtEl>
                                          <p:spTgt spid="28"/>
                                        </p:tgtEl>
                                        <p:attrNameLst>
                                          <p:attrName>ppt_x</p:attrName>
                                          <p:attrName>ppt_y</p:attrName>
                                        </p:attrNameLst>
                                      </p:cBhvr>
                                      <p:rCtr x="7487" y="-3472"/>
                                    </p:animMotion>
                                  </p:childTnLst>
                                </p:cTn>
                              </p:par>
                            </p:childTnLst>
                          </p:cTn>
                        </p:par>
                        <p:par>
                          <p:cTn id="7" fill="hold">
                            <p:stCondLst>
                              <p:cond delay="1000"/>
                            </p:stCondLst>
                            <p:childTnLst>
                              <p:par>
                                <p:cTn id="8" presetID="1" presetClass="exit" presetSubtype="0" fill="hold" grpId="1" nodeType="afterEffect">
                                  <p:stCondLst>
                                    <p:cond delay="0"/>
                                  </p:stCondLst>
                                  <p:childTnLst>
                                    <p:set>
                                      <p:cBhvr>
                                        <p:cTn id="9" dur="1" fill="hold">
                                          <p:stCondLst>
                                            <p:cond delay="0"/>
                                          </p:stCondLst>
                                        </p:cTn>
                                        <p:tgtEl>
                                          <p:spTgt spid="2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8" grpId="1"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78F37-9209-4AB8-99D7-9ACD41541867}"/>
              </a:ext>
            </a:extLst>
          </p:cNvPr>
          <p:cNvSpPr>
            <a:spLocks noGrp="1"/>
          </p:cNvSpPr>
          <p:nvPr>
            <p:ph type="title"/>
          </p:nvPr>
        </p:nvSpPr>
        <p:spPr/>
        <p:txBody>
          <a:bodyPr/>
          <a:lstStyle/>
          <a:p>
            <a:r>
              <a:rPr lang="en-US" dirty="0"/>
              <a:t>Triggers &amp; Bindings</a:t>
            </a:r>
          </a:p>
        </p:txBody>
      </p:sp>
      <p:sp>
        <p:nvSpPr>
          <p:cNvPr id="3" name="Rectangle: Rounded Corners 2">
            <a:extLst>
              <a:ext uri="{FF2B5EF4-FFF2-40B4-BE49-F238E27FC236}">
                <a16:creationId xmlns:a16="http://schemas.microsoft.com/office/drawing/2014/main" id="{35BD80C3-F424-45D2-9C05-CE7CAB3696E7}"/>
              </a:ext>
            </a:extLst>
          </p:cNvPr>
          <p:cNvSpPr/>
          <p:nvPr/>
        </p:nvSpPr>
        <p:spPr>
          <a:xfrm>
            <a:off x="712693" y="1690688"/>
            <a:ext cx="2528047" cy="94129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Blob Storage</a:t>
            </a:r>
          </a:p>
        </p:txBody>
      </p:sp>
      <p:sp>
        <p:nvSpPr>
          <p:cNvPr id="4" name="Rectangle: Rounded Corners 3">
            <a:extLst>
              <a:ext uri="{FF2B5EF4-FFF2-40B4-BE49-F238E27FC236}">
                <a16:creationId xmlns:a16="http://schemas.microsoft.com/office/drawing/2014/main" id="{22669FC7-5788-4560-8664-85714D71A121}"/>
              </a:ext>
            </a:extLst>
          </p:cNvPr>
          <p:cNvSpPr/>
          <p:nvPr/>
        </p:nvSpPr>
        <p:spPr>
          <a:xfrm>
            <a:off x="3567953" y="1690688"/>
            <a:ext cx="2528047" cy="94129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Azure Cosmos DB</a:t>
            </a:r>
          </a:p>
        </p:txBody>
      </p:sp>
      <p:sp>
        <p:nvSpPr>
          <p:cNvPr id="5" name="Rectangle: Rounded Corners 4">
            <a:extLst>
              <a:ext uri="{FF2B5EF4-FFF2-40B4-BE49-F238E27FC236}">
                <a16:creationId xmlns:a16="http://schemas.microsoft.com/office/drawing/2014/main" id="{AD57E3E1-3612-47A4-A653-710D01B83DF2}"/>
              </a:ext>
            </a:extLst>
          </p:cNvPr>
          <p:cNvSpPr/>
          <p:nvPr/>
        </p:nvSpPr>
        <p:spPr>
          <a:xfrm>
            <a:off x="6423212" y="1744008"/>
            <a:ext cx="2528047" cy="94129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err="1"/>
              <a:t>Dapr</a:t>
            </a:r>
            <a:endParaRPr lang="en-US" sz="2400" b="1" dirty="0"/>
          </a:p>
        </p:txBody>
      </p:sp>
      <p:sp>
        <p:nvSpPr>
          <p:cNvPr id="9" name="Rectangle: Rounded Corners 8">
            <a:extLst>
              <a:ext uri="{FF2B5EF4-FFF2-40B4-BE49-F238E27FC236}">
                <a16:creationId xmlns:a16="http://schemas.microsoft.com/office/drawing/2014/main" id="{CE5B729E-38BE-46CA-AE6E-E031CB54BFC4}"/>
              </a:ext>
            </a:extLst>
          </p:cNvPr>
          <p:cNvSpPr/>
          <p:nvPr/>
        </p:nvSpPr>
        <p:spPr>
          <a:xfrm>
            <a:off x="9278471" y="1744008"/>
            <a:ext cx="2528047" cy="94129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Event Grid</a:t>
            </a:r>
          </a:p>
        </p:txBody>
      </p:sp>
      <p:sp>
        <p:nvSpPr>
          <p:cNvPr id="10" name="Rectangle: Rounded Corners 9">
            <a:extLst>
              <a:ext uri="{FF2B5EF4-FFF2-40B4-BE49-F238E27FC236}">
                <a16:creationId xmlns:a16="http://schemas.microsoft.com/office/drawing/2014/main" id="{553C4235-826B-4460-973B-C6BE6A450B32}"/>
              </a:ext>
            </a:extLst>
          </p:cNvPr>
          <p:cNvSpPr/>
          <p:nvPr/>
        </p:nvSpPr>
        <p:spPr>
          <a:xfrm>
            <a:off x="712693" y="2824116"/>
            <a:ext cx="2528047" cy="94129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Event Hubs</a:t>
            </a:r>
          </a:p>
        </p:txBody>
      </p:sp>
      <p:sp>
        <p:nvSpPr>
          <p:cNvPr id="11" name="Rectangle: Rounded Corners 10">
            <a:extLst>
              <a:ext uri="{FF2B5EF4-FFF2-40B4-BE49-F238E27FC236}">
                <a16:creationId xmlns:a16="http://schemas.microsoft.com/office/drawing/2014/main" id="{9EFB87A7-B293-45FD-BC5D-B603287B7675}"/>
              </a:ext>
            </a:extLst>
          </p:cNvPr>
          <p:cNvSpPr/>
          <p:nvPr/>
        </p:nvSpPr>
        <p:spPr>
          <a:xfrm>
            <a:off x="3567952" y="2801098"/>
            <a:ext cx="2528047" cy="94129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HTTP</a:t>
            </a:r>
          </a:p>
        </p:txBody>
      </p:sp>
      <p:sp>
        <p:nvSpPr>
          <p:cNvPr id="18" name="Rectangle: Rounded Corners 17">
            <a:extLst>
              <a:ext uri="{FF2B5EF4-FFF2-40B4-BE49-F238E27FC236}">
                <a16:creationId xmlns:a16="http://schemas.microsoft.com/office/drawing/2014/main" id="{1A6D138C-AA74-445E-A539-1DE7FBEBB2D7}"/>
              </a:ext>
            </a:extLst>
          </p:cNvPr>
          <p:cNvSpPr/>
          <p:nvPr/>
        </p:nvSpPr>
        <p:spPr>
          <a:xfrm>
            <a:off x="6423209" y="2801098"/>
            <a:ext cx="2528047" cy="94129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IoT Hub</a:t>
            </a:r>
          </a:p>
        </p:txBody>
      </p:sp>
      <p:sp>
        <p:nvSpPr>
          <p:cNvPr id="27" name="Rectangle: Rounded Corners 26">
            <a:extLst>
              <a:ext uri="{FF2B5EF4-FFF2-40B4-BE49-F238E27FC236}">
                <a16:creationId xmlns:a16="http://schemas.microsoft.com/office/drawing/2014/main" id="{A392AEE4-3418-41CF-B604-B7FDBDDABCD8}"/>
              </a:ext>
            </a:extLst>
          </p:cNvPr>
          <p:cNvSpPr/>
          <p:nvPr/>
        </p:nvSpPr>
        <p:spPr>
          <a:xfrm>
            <a:off x="4031875" y="2685163"/>
            <a:ext cx="4123766" cy="211445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4800" b="1" dirty="0"/>
              <a:t>Kafka</a:t>
            </a:r>
          </a:p>
        </p:txBody>
      </p:sp>
    </p:spTree>
    <p:extLst>
      <p:ext uri="{BB962C8B-B14F-4D97-AF65-F5344CB8AC3E}">
        <p14:creationId xmlns:p14="http://schemas.microsoft.com/office/powerpoint/2010/main" val="1999207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78F37-9209-4AB8-99D7-9ACD41541867}"/>
              </a:ext>
            </a:extLst>
          </p:cNvPr>
          <p:cNvSpPr>
            <a:spLocks noGrp="1"/>
          </p:cNvSpPr>
          <p:nvPr>
            <p:ph type="title"/>
          </p:nvPr>
        </p:nvSpPr>
        <p:spPr/>
        <p:txBody>
          <a:bodyPr/>
          <a:lstStyle/>
          <a:p>
            <a:r>
              <a:rPr lang="en-US" dirty="0"/>
              <a:t>Triggers &amp; Bindings</a:t>
            </a:r>
          </a:p>
        </p:txBody>
      </p:sp>
      <p:sp>
        <p:nvSpPr>
          <p:cNvPr id="3" name="Rectangle: Rounded Corners 2">
            <a:extLst>
              <a:ext uri="{FF2B5EF4-FFF2-40B4-BE49-F238E27FC236}">
                <a16:creationId xmlns:a16="http://schemas.microsoft.com/office/drawing/2014/main" id="{35BD80C3-F424-45D2-9C05-CE7CAB3696E7}"/>
              </a:ext>
            </a:extLst>
          </p:cNvPr>
          <p:cNvSpPr/>
          <p:nvPr/>
        </p:nvSpPr>
        <p:spPr>
          <a:xfrm>
            <a:off x="712693" y="1690688"/>
            <a:ext cx="2528047" cy="94129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Blob Storage</a:t>
            </a:r>
          </a:p>
        </p:txBody>
      </p:sp>
      <p:sp>
        <p:nvSpPr>
          <p:cNvPr id="4" name="Rectangle: Rounded Corners 3">
            <a:extLst>
              <a:ext uri="{FF2B5EF4-FFF2-40B4-BE49-F238E27FC236}">
                <a16:creationId xmlns:a16="http://schemas.microsoft.com/office/drawing/2014/main" id="{22669FC7-5788-4560-8664-85714D71A121}"/>
              </a:ext>
            </a:extLst>
          </p:cNvPr>
          <p:cNvSpPr/>
          <p:nvPr/>
        </p:nvSpPr>
        <p:spPr>
          <a:xfrm>
            <a:off x="3567953" y="1690688"/>
            <a:ext cx="2528047" cy="94129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Azure Cosmos DB</a:t>
            </a:r>
          </a:p>
        </p:txBody>
      </p:sp>
      <p:sp>
        <p:nvSpPr>
          <p:cNvPr id="5" name="Rectangle: Rounded Corners 4">
            <a:extLst>
              <a:ext uri="{FF2B5EF4-FFF2-40B4-BE49-F238E27FC236}">
                <a16:creationId xmlns:a16="http://schemas.microsoft.com/office/drawing/2014/main" id="{AD57E3E1-3612-47A4-A653-710D01B83DF2}"/>
              </a:ext>
            </a:extLst>
          </p:cNvPr>
          <p:cNvSpPr/>
          <p:nvPr/>
        </p:nvSpPr>
        <p:spPr>
          <a:xfrm>
            <a:off x="6423212" y="1744008"/>
            <a:ext cx="2528047" cy="94129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err="1"/>
              <a:t>Dapr</a:t>
            </a:r>
            <a:endParaRPr lang="en-US" sz="2400" b="1" dirty="0"/>
          </a:p>
        </p:txBody>
      </p:sp>
      <p:sp>
        <p:nvSpPr>
          <p:cNvPr id="9" name="Rectangle: Rounded Corners 8">
            <a:extLst>
              <a:ext uri="{FF2B5EF4-FFF2-40B4-BE49-F238E27FC236}">
                <a16:creationId xmlns:a16="http://schemas.microsoft.com/office/drawing/2014/main" id="{CE5B729E-38BE-46CA-AE6E-E031CB54BFC4}"/>
              </a:ext>
            </a:extLst>
          </p:cNvPr>
          <p:cNvSpPr/>
          <p:nvPr/>
        </p:nvSpPr>
        <p:spPr>
          <a:xfrm>
            <a:off x="9278471" y="1744008"/>
            <a:ext cx="2528047" cy="94129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Event Grid</a:t>
            </a:r>
          </a:p>
        </p:txBody>
      </p:sp>
      <p:sp>
        <p:nvSpPr>
          <p:cNvPr id="10" name="Rectangle: Rounded Corners 9">
            <a:extLst>
              <a:ext uri="{FF2B5EF4-FFF2-40B4-BE49-F238E27FC236}">
                <a16:creationId xmlns:a16="http://schemas.microsoft.com/office/drawing/2014/main" id="{553C4235-826B-4460-973B-C6BE6A450B32}"/>
              </a:ext>
            </a:extLst>
          </p:cNvPr>
          <p:cNvSpPr/>
          <p:nvPr/>
        </p:nvSpPr>
        <p:spPr>
          <a:xfrm>
            <a:off x="712693" y="2824116"/>
            <a:ext cx="2528047" cy="94129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Event Hubs</a:t>
            </a:r>
          </a:p>
        </p:txBody>
      </p:sp>
      <p:sp>
        <p:nvSpPr>
          <p:cNvPr id="11" name="Rectangle: Rounded Corners 10">
            <a:extLst>
              <a:ext uri="{FF2B5EF4-FFF2-40B4-BE49-F238E27FC236}">
                <a16:creationId xmlns:a16="http://schemas.microsoft.com/office/drawing/2014/main" id="{9EFB87A7-B293-45FD-BC5D-B603287B7675}"/>
              </a:ext>
            </a:extLst>
          </p:cNvPr>
          <p:cNvSpPr/>
          <p:nvPr/>
        </p:nvSpPr>
        <p:spPr>
          <a:xfrm>
            <a:off x="3567952" y="2801098"/>
            <a:ext cx="2528047" cy="94129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HTTP</a:t>
            </a:r>
          </a:p>
        </p:txBody>
      </p:sp>
      <p:sp>
        <p:nvSpPr>
          <p:cNvPr id="18" name="Rectangle: Rounded Corners 17">
            <a:extLst>
              <a:ext uri="{FF2B5EF4-FFF2-40B4-BE49-F238E27FC236}">
                <a16:creationId xmlns:a16="http://schemas.microsoft.com/office/drawing/2014/main" id="{1A6D138C-AA74-445E-A539-1DE7FBEBB2D7}"/>
              </a:ext>
            </a:extLst>
          </p:cNvPr>
          <p:cNvSpPr/>
          <p:nvPr/>
        </p:nvSpPr>
        <p:spPr>
          <a:xfrm>
            <a:off x="6423209" y="2801098"/>
            <a:ext cx="2528047" cy="94129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IoT Hub</a:t>
            </a:r>
          </a:p>
        </p:txBody>
      </p:sp>
      <p:sp>
        <p:nvSpPr>
          <p:cNvPr id="28" name="Rectangle: Rounded Corners 27">
            <a:extLst>
              <a:ext uri="{FF2B5EF4-FFF2-40B4-BE49-F238E27FC236}">
                <a16:creationId xmlns:a16="http://schemas.microsoft.com/office/drawing/2014/main" id="{475DEB76-4AF3-4BA9-904D-EE0B87840828}"/>
              </a:ext>
            </a:extLst>
          </p:cNvPr>
          <p:cNvSpPr/>
          <p:nvPr/>
        </p:nvSpPr>
        <p:spPr>
          <a:xfrm>
            <a:off x="4031875" y="2685163"/>
            <a:ext cx="4123766" cy="211445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4800" b="1" dirty="0"/>
              <a:t>Kafka</a:t>
            </a:r>
          </a:p>
        </p:txBody>
      </p:sp>
    </p:spTree>
    <p:extLst>
      <p:ext uri="{BB962C8B-B14F-4D97-AF65-F5344CB8AC3E}">
        <p14:creationId xmlns:p14="http://schemas.microsoft.com/office/powerpoint/2010/main" val="1326826120"/>
      </p:ext>
    </p:extLst>
  </p:cSld>
  <p:clrMapOvr>
    <a:masterClrMapping/>
  </p:clrMapOvr>
  <mc:AlternateContent xmlns:mc="http://schemas.openxmlformats.org/markup-compatibility/2006">
    <mc:Choice xmlns:p14="http://schemas.microsoft.com/office/powerpoint/2010/main" Requires="p14">
      <p:transition spd="slow" p14:dur="2000" advTm="0"/>
    </mc:Choice>
    <mc:Fallback>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afterEffect">
                                  <p:stCondLst>
                                    <p:cond delay="0"/>
                                  </p:stCondLst>
                                  <p:childTnLst>
                                    <p:animMotion origin="layout" path="M 4.16667E-7 -1.85185E-6 L 0.36055 -0.06528 " pathEditMode="relative" rAng="0" ptsTypes="AA">
                                      <p:cBhvr>
                                        <p:cTn id="6" dur="1000" fill="hold"/>
                                        <p:tgtEl>
                                          <p:spTgt spid="28"/>
                                        </p:tgtEl>
                                        <p:attrNameLst>
                                          <p:attrName>ppt_x</p:attrName>
                                          <p:attrName>ppt_y</p:attrName>
                                        </p:attrNameLst>
                                      </p:cBhvr>
                                      <p:rCtr x="18021" y="-3264"/>
                                    </p:animMotion>
                                  </p:childTnLst>
                                </p:cTn>
                              </p:par>
                            </p:childTnLst>
                          </p:cTn>
                        </p:par>
                        <p:par>
                          <p:cTn id="7" fill="hold">
                            <p:stCondLst>
                              <p:cond delay="1000"/>
                            </p:stCondLst>
                            <p:childTnLst>
                              <p:par>
                                <p:cTn id="8" presetID="1" presetClass="exit" presetSubtype="0" fill="hold" grpId="1" nodeType="afterEffect">
                                  <p:stCondLst>
                                    <p:cond delay="0"/>
                                  </p:stCondLst>
                                  <p:childTnLst>
                                    <p:set>
                                      <p:cBhvr>
                                        <p:cTn id="9" dur="1" fill="hold">
                                          <p:stCondLst>
                                            <p:cond delay="0"/>
                                          </p:stCondLst>
                                        </p:cTn>
                                        <p:tgtEl>
                                          <p:spTgt spid="2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8" grpId="1"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78F37-9209-4AB8-99D7-9ACD41541867}"/>
              </a:ext>
            </a:extLst>
          </p:cNvPr>
          <p:cNvSpPr>
            <a:spLocks noGrp="1"/>
          </p:cNvSpPr>
          <p:nvPr>
            <p:ph type="title"/>
          </p:nvPr>
        </p:nvSpPr>
        <p:spPr/>
        <p:txBody>
          <a:bodyPr/>
          <a:lstStyle/>
          <a:p>
            <a:r>
              <a:rPr lang="en-US" dirty="0"/>
              <a:t>Triggers &amp; Bindings</a:t>
            </a:r>
          </a:p>
        </p:txBody>
      </p:sp>
      <p:sp>
        <p:nvSpPr>
          <p:cNvPr id="3" name="Rectangle: Rounded Corners 2">
            <a:extLst>
              <a:ext uri="{FF2B5EF4-FFF2-40B4-BE49-F238E27FC236}">
                <a16:creationId xmlns:a16="http://schemas.microsoft.com/office/drawing/2014/main" id="{35BD80C3-F424-45D2-9C05-CE7CAB3696E7}"/>
              </a:ext>
            </a:extLst>
          </p:cNvPr>
          <p:cNvSpPr/>
          <p:nvPr/>
        </p:nvSpPr>
        <p:spPr>
          <a:xfrm>
            <a:off x="712693" y="1690688"/>
            <a:ext cx="2528047" cy="94129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Blob Storage</a:t>
            </a:r>
          </a:p>
        </p:txBody>
      </p:sp>
      <p:sp>
        <p:nvSpPr>
          <p:cNvPr id="4" name="Rectangle: Rounded Corners 3">
            <a:extLst>
              <a:ext uri="{FF2B5EF4-FFF2-40B4-BE49-F238E27FC236}">
                <a16:creationId xmlns:a16="http://schemas.microsoft.com/office/drawing/2014/main" id="{22669FC7-5788-4560-8664-85714D71A121}"/>
              </a:ext>
            </a:extLst>
          </p:cNvPr>
          <p:cNvSpPr/>
          <p:nvPr/>
        </p:nvSpPr>
        <p:spPr>
          <a:xfrm>
            <a:off x="3567953" y="1690688"/>
            <a:ext cx="2528047" cy="94129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Azure Cosmos DB</a:t>
            </a:r>
          </a:p>
        </p:txBody>
      </p:sp>
      <p:sp>
        <p:nvSpPr>
          <p:cNvPr id="5" name="Rectangle: Rounded Corners 4">
            <a:extLst>
              <a:ext uri="{FF2B5EF4-FFF2-40B4-BE49-F238E27FC236}">
                <a16:creationId xmlns:a16="http://schemas.microsoft.com/office/drawing/2014/main" id="{AD57E3E1-3612-47A4-A653-710D01B83DF2}"/>
              </a:ext>
            </a:extLst>
          </p:cNvPr>
          <p:cNvSpPr/>
          <p:nvPr/>
        </p:nvSpPr>
        <p:spPr>
          <a:xfrm>
            <a:off x="6423212" y="1744008"/>
            <a:ext cx="2528047" cy="94129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err="1"/>
              <a:t>Dapr</a:t>
            </a:r>
            <a:endParaRPr lang="en-US" sz="2400" b="1" dirty="0"/>
          </a:p>
        </p:txBody>
      </p:sp>
      <p:sp>
        <p:nvSpPr>
          <p:cNvPr id="9" name="Rectangle: Rounded Corners 8">
            <a:extLst>
              <a:ext uri="{FF2B5EF4-FFF2-40B4-BE49-F238E27FC236}">
                <a16:creationId xmlns:a16="http://schemas.microsoft.com/office/drawing/2014/main" id="{CE5B729E-38BE-46CA-AE6E-E031CB54BFC4}"/>
              </a:ext>
            </a:extLst>
          </p:cNvPr>
          <p:cNvSpPr/>
          <p:nvPr/>
        </p:nvSpPr>
        <p:spPr>
          <a:xfrm>
            <a:off x="9278471" y="1744008"/>
            <a:ext cx="2528047" cy="94129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Event Grid</a:t>
            </a:r>
          </a:p>
        </p:txBody>
      </p:sp>
      <p:sp>
        <p:nvSpPr>
          <p:cNvPr id="10" name="Rectangle: Rounded Corners 9">
            <a:extLst>
              <a:ext uri="{FF2B5EF4-FFF2-40B4-BE49-F238E27FC236}">
                <a16:creationId xmlns:a16="http://schemas.microsoft.com/office/drawing/2014/main" id="{553C4235-826B-4460-973B-C6BE6A450B32}"/>
              </a:ext>
            </a:extLst>
          </p:cNvPr>
          <p:cNvSpPr/>
          <p:nvPr/>
        </p:nvSpPr>
        <p:spPr>
          <a:xfrm>
            <a:off x="712693" y="2824116"/>
            <a:ext cx="2528047" cy="94129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Event Hubs</a:t>
            </a:r>
          </a:p>
        </p:txBody>
      </p:sp>
      <p:sp>
        <p:nvSpPr>
          <p:cNvPr id="11" name="Rectangle: Rounded Corners 10">
            <a:extLst>
              <a:ext uri="{FF2B5EF4-FFF2-40B4-BE49-F238E27FC236}">
                <a16:creationId xmlns:a16="http://schemas.microsoft.com/office/drawing/2014/main" id="{9EFB87A7-B293-45FD-BC5D-B603287B7675}"/>
              </a:ext>
            </a:extLst>
          </p:cNvPr>
          <p:cNvSpPr/>
          <p:nvPr/>
        </p:nvSpPr>
        <p:spPr>
          <a:xfrm>
            <a:off x="3567952" y="2801098"/>
            <a:ext cx="2528047" cy="94129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HTTP</a:t>
            </a:r>
          </a:p>
        </p:txBody>
      </p:sp>
      <p:sp>
        <p:nvSpPr>
          <p:cNvPr id="18" name="Rectangle: Rounded Corners 17">
            <a:extLst>
              <a:ext uri="{FF2B5EF4-FFF2-40B4-BE49-F238E27FC236}">
                <a16:creationId xmlns:a16="http://schemas.microsoft.com/office/drawing/2014/main" id="{1A6D138C-AA74-445E-A539-1DE7FBEBB2D7}"/>
              </a:ext>
            </a:extLst>
          </p:cNvPr>
          <p:cNvSpPr/>
          <p:nvPr/>
        </p:nvSpPr>
        <p:spPr>
          <a:xfrm>
            <a:off x="6423209" y="2801098"/>
            <a:ext cx="2528047" cy="94129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IoT Hub</a:t>
            </a:r>
          </a:p>
        </p:txBody>
      </p:sp>
      <p:sp>
        <p:nvSpPr>
          <p:cNvPr id="19" name="Rectangle: Rounded Corners 18">
            <a:extLst>
              <a:ext uri="{FF2B5EF4-FFF2-40B4-BE49-F238E27FC236}">
                <a16:creationId xmlns:a16="http://schemas.microsoft.com/office/drawing/2014/main" id="{B2471742-6575-4DCA-B6BC-4C4C493D4EC3}"/>
              </a:ext>
            </a:extLst>
          </p:cNvPr>
          <p:cNvSpPr/>
          <p:nvPr/>
        </p:nvSpPr>
        <p:spPr>
          <a:xfrm>
            <a:off x="9278471" y="2801098"/>
            <a:ext cx="2528047" cy="94129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Kafka</a:t>
            </a:r>
          </a:p>
        </p:txBody>
      </p:sp>
      <p:sp>
        <p:nvSpPr>
          <p:cNvPr id="27" name="Rectangle: Rounded Corners 26">
            <a:extLst>
              <a:ext uri="{FF2B5EF4-FFF2-40B4-BE49-F238E27FC236}">
                <a16:creationId xmlns:a16="http://schemas.microsoft.com/office/drawing/2014/main" id="{A392AEE4-3418-41CF-B604-B7FDBDDABCD8}"/>
              </a:ext>
            </a:extLst>
          </p:cNvPr>
          <p:cNvSpPr/>
          <p:nvPr/>
        </p:nvSpPr>
        <p:spPr>
          <a:xfrm>
            <a:off x="4031875" y="2685163"/>
            <a:ext cx="4123766" cy="211445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4800" b="1" dirty="0"/>
              <a:t>Queue Storage</a:t>
            </a:r>
          </a:p>
        </p:txBody>
      </p:sp>
    </p:spTree>
    <p:extLst>
      <p:ext uri="{BB962C8B-B14F-4D97-AF65-F5344CB8AC3E}">
        <p14:creationId xmlns:p14="http://schemas.microsoft.com/office/powerpoint/2010/main" val="1588495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78F37-9209-4AB8-99D7-9ACD41541867}"/>
              </a:ext>
            </a:extLst>
          </p:cNvPr>
          <p:cNvSpPr>
            <a:spLocks noGrp="1"/>
          </p:cNvSpPr>
          <p:nvPr>
            <p:ph type="title"/>
          </p:nvPr>
        </p:nvSpPr>
        <p:spPr/>
        <p:txBody>
          <a:bodyPr/>
          <a:lstStyle/>
          <a:p>
            <a:r>
              <a:rPr lang="en-US" dirty="0"/>
              <a:t>Triggers &amp; Bindings</a:t>
            </a:r>
          </a:p>
        </p:txBody>
      </p:sp>
      <p:sp>
        <p:nvSpPr>
          <p:cNvPr id="3" name="Rectangle: Rounded Corners 2">
            <a:extLst>
              <a:ext uri="{FF2B5EF4-FFF2-40B4-BE49-F238E27FC236}">
                <a16:creationId xmlns:a16="http://schemas.microsoft.com/office/drawing/2014/main" id="{35BD80C3-F424-45D2-9C05-CE7CAB3696E7}"/>
              </a:ext>
            </a:extLst>
          </p:cNvPr>
          <p:cNvSpPr/>
          <p:nvPr/>
        </p:nvSpPr>
        <p:spPr>
          <a:xfrm>
            <a:off x="712693" y="1690688"/>
            <a:ext cx="2528047" cy="94129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Blob Storage</a:t>
            </a:r>
          </a:p>
        </p:txBody>
      </p:sp>
      <p:sp>
        <p:nvSpPr>
          <p:cNvPr id="4" name="Rectangle: Rounded Corners 3">
            <a:extLst>
              <a:ext uri="{FF2B5EF4-FFF2-40B4-BE49-F238E27FC236}">
                <a16:creationId xmlns:a16="http://schemas.microsoft.com/office/drawing/2014/main" id="{22669FC7-5788-4560-8664-85714D71A121}"/>
              </a:ext>
            </a:extLst>
          </p:cNvPr>
          <p:cNvSpPr/>
          <p:nvPr/>
        </p:nvSpPr>
        <p:spPr>
          <a:xfrm>
            <a:off x="3567953" y="1690688"/>
            <a:ext cx="2528047" cy="94129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Azure Cosmos DB</a:t>
            </a:r>
          </a:p>
        </p:txBody>
      </p:sp>
      <p:sp>
        <p:nvSpPr>
          <p:cNvPr id="5" name="Rectangle: Rounded Corners 4">
            <a:extLst>
              <a:ext uri="{FF2B5EF4-FFF2-40B4-BE49-F238E27FC236}">
                <a16:creationId xmlns:a16="http://schemas.microsoft.com/office/drawing/2014/main" id="{AD57E3E1-3612-47A4-A653-710D01B83DF2}"/>
              </a:ext>
            </a:extLst>
          </p:cNvPr>
          <p:cNvSpPr/>
          <p:nvPr/>
        </p:nvSpPr>
        <p:spPr>
          <a:xfrm>
            <a:off x="6423212" y="1744008"/>
            <a:ext cx="2528047" cy="94129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err="1"/>
              <a:t>Dapr</a:t>
            </a:r>
            <a:endParaRPr lang="en-US" sz="2400" b="1" dirty="0"/>
          </a:p>
        </p:txBody>
      </p:sp>
      <p:sp>
        <p:nvSpPr>
          <p:cNvPr id="9" name="Rectangle: Rounded Corners 8">
            <a:extLst>
              <a:ext uri="{FF2B5EF4-FFF2-40B4-BE49-F238E27FC236}">
                <a16:creationId xmlns:a16="http://schemas.microsoft.com/office/drawing/2014/main" id="{CE5B729E-38BE-46CA-AE6E-E031CB54BFC4}"/>
              </a:ext>
            </a:extLst>
          </p:cNvPr>
          <p:cNvSpPr/>
          <p:nvPr/>
        </p:nvSpPr>
        <p:spPr>
          <a:xfrm>
            <a:off x="9278471" y="1744008"/>
            <a:ext cx="2528047" cy="94129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Event Grid</a:t>
            </a:r>
          </a:p>
        </p:txBody>
      </p:sp>
      <p:sp>
        <p:nvSpPr>
          <p:cNvPr id="10" name="Rectangle: Rounded Corners 9">
            <a:extLst>
              <a:ext uri="{FF2B5EF4-FFF2-40B4-BE49-F238E27FC236}">
                <a16:creationId xmlns:a16="http://schemas.microsoft.com/office/drawing/2014/main" id="{553C4235-826B-4460-973B-C6BE6A450B32}"/>
              </a:ext>
            </a:extLst>
          </p:cNvPr>
          <p:cNvSpPr/>
          <p:nvPr/>
        </p:nvSpPr>
        <p:spPr>
          <a:xfrm>
            <a:off x="712693" y="2824116"/>
            <a:ext cx="2528047" cy="94129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Event Hubs</a:t>
            </a:r>
          </a:p>
        </p:txBody>
      </p:sp>
      <p:sp>
        <p:nvSpPr>
          <p:cNvPr id="11" name="Rectangle: Rounded Corners 10">
            <a:extLst>
              <a:ext uri="{FF2B5EF4-FFF2-40B4-BE49-F238E27FC236}">
                <a16:creationId xmlns:a16="http://schemas.microsoft.com/office/drawing/2014/main" id="{9EFB87A7-B293-45FD-BC5D-B603287B7675}"/>
              </a:ext>
            </a:extLst>
          </p:cNvPr>
          <p:cNvSpPr/>
          <p:nvPr/>
        </p:nvSpPr>
        <p:spPr>
          <a:xfrm>
            <a:off x="3567952" y="2801098"/>
            <a:ext cx="2528047" cy="94129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HTTP</a:t>
            </a:r>
          </a:p>
        </p:txBody>
      </p:sp>
      <p:sp>
        <p:nvSpPr>
          <p:cNvPr id="18" name="Rectangle: Rounded Corners 17">
            <a:extLst>
              <a:ext uri="{FF2B5EF4-FFF2-40B4-BE49-F238E27FC236}">
                <a16:creationId xmlns:a16="http://schemas.microsoft.com/office/drawing/2014/main" id="{1A6D138C-AA74-445E-A539-1DE7FBEBB2D7}"/>
              </a:ext>
            </a:extLst>
          </p:cNvPr>
          <p:cNvSpPr/>
          <p:nvPr/>
        </p:nvSpPr>
        <p:spPr>
          <a:xfrm>
            <a:off x="6423209" y="2801098"/>
            <a:ext cx="2528047" cy="94129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IoT Hub</a:t>
            </a:r>
          </a:p>
        </p:txBody>
      </p:sp>
      <p:sp>
        <p:nvSpPr>
          <p:cNvPr id="19" name="Rectangle: Rounded Corners 18">
            <a:extLst>
              <a:ext uri="{FF2B5EF4-FFF2-40B4-BE49-F238E27FC236}">
                <a16:creationId xmlns:a16="http://schemas.microsoft.com/office/drawing/2014/main" id="{B2471742-6575-4DCA-B6BC-4C4C493D4EC3}"/>
              </a:ext>
            </a:extLst>
          </p:cNvPr>
          <p:cNvSpPr/>
          <p:nvPr/>
        </p:nvSpPr>
        <p:spPr>
          <a:xfrm>
            <a:off x="9278471" y="2801098"/>
            <a:ext cx="2528047" cy="94129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Kafka</a:t>
            </a:r>
          </a:p>
        </p:txBody>
      </p:sp>
      <p:sp>
        <p:nvSpPr>
          <p:cNvPr id="28" name="Rectangle: Rounded Corners 27">
            <a:extLst>
              <a:ext uri="{FF2B5EF4-FFF2-40B4-BE49-F238E27FC236}">
                <a16:creationId xmlns:a16="http://schemas.microsoft.com/office/drawing/2014/main" id="{475DEB76-4AF3-4BA9-904D-EE0B87840828}"/>
              </a:ext>
            </a:extLst>
          </p:cNvPr>
          <p:cNvSpPr/>
          <p:nvPr/>
        </p:nvSpPr>
        <p:spPr>
          <a:xfrm>
            <a:off x="4031875" y="2685163"/>
            <a:ext cx="4123766" cy="211445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4800" b="1" dirty="0"/>
              <a:t>Queue Storage</a:t>
            </a:r>
          </a:p>
        </p:txBody>
      </p:sp>
    </p:spTree>
    <p:extLst>
      <p:ext uri="{BB962C8B-B14F-4D97-AF65-F5344CB8AC3E}">
        <p14:creationId xmlns:p14="http://schemas.microsoft.com/office/powerpoint/2010/main" val="3435269209"/>
      </p:ext>
    </p:extLst>
  </p:cSld>
  <p:clrMapOvr>
    <a:masterClrMapping/>
  </p:clrMapOvr>
  <mc:AlternateContent xmlns:mc="http://schemas.openxmlformats.org/markup-compatibility/2006">
    <mc:Choice xmlns:p14="http://schemas.microsoft.com/office/powerpoint/2010/main" Requires="p14">
      <p:transition spd="slow" p14:dur="2000" advTm="0"/>
    </mc:Choice>
    <mc:Fallback>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afterEffect">
                                  <p:stCondLst>
                                    <p:cond delay="0"/>
                                  </p:stCondLst>
                                  <p:childTnLst>
                                    <p:animMotion origin="layout" path="M 4.16667E-7 -1.85185E-6 L -0.33763 0.09954 " pathEditMode="relative" rAng="0" ptsTypes="AA">
                                      <p:cBhvr>
                                        <p:cTn id="6" dur="1000" fill="hold"/>
                                        <p:tgtEl>
                                          <p:spTgt spid="28"/>
                                        </p:tgtEl>
                                        <p:attrNameLst>
                                          <p:attrName>ppt_x</p:attrName>
                                          <p:attrName>ppt_y</p:attrName>
                                        </p:attrNameLst>
                                      </p:cBhvr>
                                      <p:rCtr x="-16888" y="4977"/>
                                    </p:animMotion>
                                  </p:childTnLst>
                                </p:cTn>
                              </p:par>
                            </p:childTnLst>
                          </p:cTn>
                        </p:par>
                        <p:par>
                          <p:cTn id="7" fill="hold">
                            <p:stCondLst>
                              <p:cond delay="1000"/>
                            </p:stCondLst>
                            <p:childTnLst>
                              <p:par>
                                <p:cTn id="8" presetID="1" presetClass="exit" presetSubtype="0" fill="hold" grpId="1" nodeType="afterEffect">
                                  <p:stCondLst>
                                    <p:cond delay="0"/>
                                  </p:stCondLst>
                                  <p:childTnLst>
                                    <p:set>
                                      <p:cBhvr>
                                        <p:cTn id="9" dur="1" fill="hold">
                                          <p:stCondLst>
                                            <p:cond delay="0"/>
                                          </p:stCondLst>
                                        </p:cTn>
                                        <p:tgtEl>
                                          <p:spTgt spid="2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8" grpId="1"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26 Rectángulo redondeado">
            <a:extLst>
              <a:ext uri="{FF2B5EF4-FFF2-40B4-BE49-F238E27FC236}">
                <a16:creationId xmlns:a16="http://schemas.microsoft.com/office/drawing/2014/main" id="{F9371EAB-AEE2-4206-8D2E-4E43D70A1B3E}"/>
              </a:ext>
            </a:extLst>
          </p:cNvPr>
          <p:cNvSpPr>
            <a:spLocks noChangeAspect="1"/>
          </p:cNvSpPr>
          <p:nvPr/>
        </p:nvSpPr>
        <p:spPr>
          <a:xfrm>
            <a:off x="4998355" y="2587660"/>
            <a:ext cx="2279245" cy="1442428"/>
          </a:xfrm>
          <a:custGeom>
            <a:avLst/>
            <a:gdLst/>
            <a:ahLst/>
            <a:cxnLst/>
            <a:rect l="l" t="t" r="r" b="b"/>
            <a:pathLst>
              <a:path w="1455402" h="921056">
                <a:moveTo>
                  <a:pt x="0" y="639115"/>
                </a:moveTo>
                <a:cubicBezTo>
                  <a:pt x="0" y="639115"/>
                  <a:pt x="0" y="639116"/>
                  <a:pt x="0" y="639116"/>
                </a:cubicBezTo>
                <a:lnTo>
                  <a:pt x="0" y="639116"/>
                </a:lnTo>
                <a:close/>
                <a:moveTo>
                  <a:pt x="653304" y="0"/>
                </a:moveTo>
                <a:lnTo>
                  <a:pt x="783808" y="0"/>
                </a:lnTo>
                <a:cubicBezTo>
                  <a:pt x="977130" y="0"/>
                  <a:pt x="1133846" y="156717"/>
                  <a:pt x="1133846" y="350038"/>
                </a:cubicBezTo>
                <a:lnTo>
                  <a:pt x="1133126" y="357176"/>
                </a:lnTo>
                <a:lnTo>
                  <a:pt x="1173462" y="357176"/>
                </a:lnTo>
                <a:cubicBezTo>
                  <a:pt x="1329172" y="357176"/>
                  <a:pt x="1455402" y="483405"/>
                  <a:pt x="1455402" y="639116"/>
                </a:cubicBezTo>
                <a:lnTo>
                  <a:pt x="1455400" y="639116"/>
                </a:lnTo>
                <a:cubicBezTo>
                  <a:pt x="1455400" y="794827"/>
                  <a:pt x="1329170" y="921056"/>
                  <a:pt x="1173460" y="921056"/>
                </a:cubicBezTo>
                <a:lnTo>
                  <a:pt x="281940" y="921055"/>
                </a:lnTo>
                <a:cubicBezTo>
                  <a:pt x="126230" y="921055"/>
                  <a:pt x="0" y="794827"/>
                  <a:pt x="0" y="639116"/>
                </a:cubicBezTo>
                <a:cubicBezTo>
                  <a:pt x="0" y="483405"/>
                  <a:pt x="126230" y="357176"/>
                  <a:pt x="281940" y="357176"/>
                </a:cubicBezTo>
                <a:lnTo>
                  <a:pt x="303986" y="357176"/>
                </a:lnTo>
                <a:cubicBezTo>
                  <a:pt x="303290" y="354811"/>
                  <a:pt x="303266" y="352428"/>
                  <a:pt x="303266" y="350038"/>
                </a:cubicBezTo>
                <a:cubicBezTo>
                  <a:pt x="303266" y="156717"/>
                  <a:pt x="459982" y="0"/>
                  <a:pt x="653304" y="0"/>
                </a:cubicBezTo>
                <a:close/>
              </a:path>
            </a:pathLst>
          </a:custGeom>
          <a:solidFill>
            <a:srgbClr val="FFFFFF">
              <a:alpha val="50000"/>
            </a:srgbClr>
          </a:solidFill>
          <a:ln>
            <a:noFill/>
          </a:ln>
          <a:effectLst>
            <a:glow rad="952500">
              <a:schemeClr val="bg1">
                <a:alpha val="34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pic>
        <p:nvPicPr>
          <p:cNvPr id="3" name="Picture 2">
            <a:extLst>
              <a:ext uri="{FF2B5EF4-FFF2-40B4-BE49-F238E27FC236}">
                <a16:creationId xmlns:a16="http://schemas.microsoft.com/office/drawing/2014/main" id="{DB19D587-0398-4FD6-8489-BC22E3C7B4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42075" y="3074679"/>
            <a:ext cx="554770" cy="1017078"/>
          </a:xfrm>
          <a:prstGeom prst="rect">
            <a:avLst/>
          </a:prstGeom>
        </p:spPr>
      </p:pic>
      <p:pic>
        <p:nvPicPr>
          <p:cNvPr id="4" name="Picture 3">
            <a:extLst>
              <a:ext uri="{FF2B5EF4-FFF2-40B4-BE49-F238E27FC236}">
                <a16:creationId xmlns:a16="http://schemas.microsoft.com/office/drawing/2014/main" id="{F3A80521-DB20-49D9-8DD8-85F2CDA1F7B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75248" y="2529995"/>
            <a:ext cx="1645738" cy="1645738"/>
          </a:xfrm>
          <a:prstGeom prst="rect">
            <a:avLst/>
          </a:prstGeom>
        </p:spPr>
      </p:pic>
      <p:pic>
        <p:nvPicPr>
          <p:cNvPr id="5" name="Picture 2">
            <a:extLst>
              <a:ext uri="{FF2B5EF4-FFF2-40B4-BE49-F238E27FC236}">
                <a16:creationId xmlns:a16="http://schemas.microsoft.com/office/drawing/2014/main" id="{10C8435A-100C-4E94-8F90-4DD28E35563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08831" y="2636980"/>
            <a:ext cx="961674" cy="96167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CF470317-FC4B-4FBE-8712-82ECC95016E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08332" y="3382036"/>
            <a:ext cx="870627" cy="96167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98DD4ED3-8904-4346-8A75-B9FBFF4D506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445525" y="3798572"/>
            <a:ext cx="1119673" cy="586371"/>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25B1A18-29F4-443F-B1CC-0EB9DB81266D}"/>
              </a:ext>
            </a:extLst>
          </p:cNvPr>
          <p:cNvSpPr txBox="1"/>
          <p:nvPr/>
        </p:nvSpPr>
        <p:spPr>
          <a:xfrm>
            <a:off x="5528097" y="2767280"/>
            <a:ext cx="1119673" cy="1323439"/>
          </a:xfrm>
          <a:prstGeom prst="rect">
            <a:avLst/>
          </a:prstGeom>
          <a:noFill/>
        </p:spPr>
        <p:txBody>
          <a:bodyPr wrap="square">
            <a:spAutoFit/>
          </a:bodyPr>
          <a:lstStyle/>
          <a:p>
            <a:r>
              <a:rPr lang="en-US" sz="8000" b="1" dirty="0">
                <a:solidFill>
                  <a:schemeClr val="tx2"/>
                </a:solidFill>
                <a:latin typeface="Font Awesome 5 Free Solid" panose="02000503000000000000" pitchFamily="50" charset="0"/>
              </a:rPr>
              <a:t></a:t>
            </a:r>
            <a:endParaRPr lang="en-US" sz="3600" dirty="0"/>
          </a:p>
        </p:txBody>
      </p:sp>
      <p:sp>
        <p:nvSpPr>
          <p:cNvPr id="10" name="TextBox 9">
            <a:extLst>
              <a:ext uri="{FF2B5EF4-FFF2-40B4-BE49-F238E27FC236}">
                <a16:creationId xmlns:a16="http://schemas.microsoft.com/office/drawing/2014/main" id="{914BB948-BF0E-4054-BA15-0E370F26475F}"/>
              </a:ext>
            </a:extLst>
          </p:cNvPr>
          <p:cNvSpPr txBox="1"/>
          <p:nvPr/>
        </p:nvSpPr>
        <p:spPr>
          <a:xfrm>
            <a:off x="122091" y="6135061"/>
            <a:ext cx="2291397" cy="461665"/>
          </a:xfrm>
          <a:prstGeom prst="rect">
            <a:avLst/>
          </a:prstGeom>
          <a:noFill/>
        </p:spPr>
        <p:txBody>
          <a:bodyPr wrap="none" rtlCol="0">
            <a:spAutoFit/>
          </a:bodyPr>
          <a:lstStyle/>
          <a:p>
            <a:r>
              <a:rPr lang="en-US" sz="2400" dirty="0">
                <a:solidFill>
                  <a:schemeClr val="accent6">
                    <a:lumMod val="75000"/>
                  </a:schemeClr>
                </a:solidFill>
                <a:latin typeface="Kamerik205 8" panose="020B0803030600020004" pitchFamily="34" charset="0"/>
              </a:rPr>
              <a:t>On-Premises</a:t>
            </a:r>
          </a:p>
        </p:txBody>
      </p:sp>
      <p:cxnSp>
        <p:nvCxnSpPr>
          <p:cNvPr id="11" name="Straight Arrow Connector 10">
            <a:extLst>
              <a:ext uri="{FF2B5EF4-FFF2-40B4-BE49-F238E27FC236}">
                <a16:creationId xmlns:a16="http://schemas.microsoft.com/office/drawing/2014/main" id="{6E635E60-B96B-4CF7-AEA6-5F0B868B47B9}"/>
              </a:ext>
            </a:extLst>
          </p:cNvPr>
          <p:cNvCxnSpPr>
            <a:cxnSpLocks/>
          </p:cNvCxnSpPr>
          <p:nvPr/>
        </p:nvCxnSpPr>
        <p:spPr>
          <a:xfrm>
            <a:off x="0" y="6135061"/>
            <a:ext cx="8912994" cy="2044"/>
          </a:xfrm>
          <a:prstGeom prst="straightConnector1">
            <a:avLst/>
          </a:prstGeom>
          <a:ln w="28575">
            <a:solidFill>
              <a:srgbClr val="548235"/>
            </a:solidFill>
            <a:tailEnd type="triangle"/>
          </a:ln>
        </p:spPr>
        <p:style>
          <a:lnRef idx="1">
            <a:schemeClr val="accent6"/>
          </a:lnRef>
          <a:fillRef idx="0">
            <a:schemeClr val="accent6"/>
          </a:fillRef>
          <a:effectRef idx="0">
            <a:schemeClr val="accent6"/>
          </a:effectRef>
          <a:fontRef idx="minor">
            <a:schemeClr val="tx1"/>
          </a:fontRef>
        </p:style>
      </p:cxnSp>
      <p:sp>
        <p:nvSpPr>
          <p:cNvPr id="12" name="Oval 11">
            <a:extLst>
              <a:ext uri="{FF2B5EF4-FFF2-40B4-BE49-F238E27FC236}">
                <a16:creationId xmlns:a16="http://schemas.microsoft.com/office/drawing/2014/main" id="{8B81F72C-1EAD-4CDF-8A9E-7C17CFD88F3C}"/>
              </a:ext>
            </a:extLst>
          </p:cNvPr>
          <p:cNvSpPr/>
          <p:nvPr/>
        </p:nvSpPr>
        <p:spPr>
          <a:xfrm>
            <a:off x="7998816" y="6043425"/>
            <a:ext cx="204865" cy="196265"/>
          </a:xfrm>
          <a:prstGeom prst="ellipse">
            <a:avLst/>
          </a:prstGeom>
          <a:solidFill>
            <a:srgbClr val="C9C9C9"/>
          </a:solidFill>
          <a:ln w="38100">
            <a:solidFill>
              <a:srgbClr val="5482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6B0E6DAE-7B0E-434E-A6AA-1D8E55E2C2D6}"/>
              </a:ext>
            </a:extLst>
          </p:cNvPr>
          <p:cNvSpPr txBox="1"/>
          <p:nvPr/>
        </p:nvSpPr>
        <p:spPr>
          <a:xfrm>
            <a:off x="3507875" y="6128856"/>
            <a:ext cx="859531" cy="461665"/>
          </a:xfrm>
          <a:prstGeom prst="rect">
            <a:avLst/>
          </a:prstGeom>
          <a:noFill/>
        </p:spPr>
        <p:txBody>
          <a:bodyPr wrap="none" rtlCol="0">
            <a:spAutoFit/>
          </a:bodyPr>
          <a:lstStyle/>
          <a:p>
            <a:r>
              <a:rPr lang="en-US" sz="2400" dirty="0">
                <a:solidFill>
                  <a:schemeClr val="accent6">
                    <a:lumMod val="75000"/>
                  </a:schemeClr>
                </a:solidFill>
                <a:latin typeface="Kamerik205 8" panose="020B0803030600020004" pitchFamily="34" charset="0"/>
              </a:rPr>
              <a:t>IaaS</a:t>
            </a:r>
          </a:p>
        </p:txBody>
      </p:sp>
      <p:sp>
        <p:nvSpPr>
          <p:cNvPr id="16" name="Title 1">
            <a:extLst>
              <a:ext uri="{FF2B5EF4-FFF2-40B4-BE49-F238E27FC236}">
                <a16:creationId xmlns:a16="http://schemas.microsoft.com/office/drawing/2014/main" id="{4C4F0797-A98F-4BFB-863C-AE0A6E26CD01}"/>
              </a:ext>
            </a:extLst>
          </p:cNvPr>
          <p:cNvSpPr>
            <a:spLocks noGrp="1"/>
          </p:cNvSpPr>
          <p:nvPr>
            <p:ph type="title"/>
          </p:nvPr>
        </p:nvSpPr>
        <p:spPr>
          <a:xfrm>
            <a:off x="72436" y="-164427"/>
            <a:ext cx="10515600" cy="1325563"/>
          </a:xfrm>
        </p:spPr>
        <p:txBody>
          <a:bodyPr>
            <a:normAutofit/>
          </a:bodyPr>
          <a:lstStyle/>
          <a:p>
            <a:r>
              <a:rPr lang="en-US" sz="4000" dirty="0"/>
              <a:t>The evolution of application platforms</a:t>
            </a:r>
          </a:p>
        </p:txBody>
      </p:sp>
      <p:sp>
        <p:nvSpPr>
          <p:cNvPr id="17" name="TextBox 16">
            <a:extLst>
              <a:ext uri="{FF2B5EF4-FFF2-40B4-BE49-F238E27FC236}">
                <a16:creationId xmlns:a16="http://schemas.microsoft.com/office/drawing/2014/main" id="{BBF6DD23-42FB-4E51-AF2E-7056121309A9}"/>
              </a:ext>
            </a:extLst>
          </p:cNvPr>
          <p:cNvSpPr txBox="1"/>
          <p:nvPr/>
        </p:nvSpPr>
        <p:spPr>
          <a:xfrm>
            <a:off x="4081391" y="903958"/>
            <a:ext cx="3560526" cy="276999"/>
          </a:xfrm>
          <a:prstGeom prst="rect">
            <a:avLst/>
          </a:prstGeom>
          <a:noFill/>
        </p:spPr>
        <p:txBody>
          <a:bodyPr wrap="none" rtlCol="0">
            <a:spAutoFit/>
          </a:bodyPr>
          <a:lstStyle/>
          <a:p>
            <a:pPr algn="ctr"/>
            <a:r>
              <a:rPr lang="en-US" sz="1200" dirty="0"/>
              <a:t>What is the right </a:t>
            </a:r>
            <a:r>
              <a:rPr lang="en-US" sz="1200" b="1" dirty="0"/>
              <a:t>size</a:t>
            </a:r>
            <a:r>
              <a:rPr lang="en-US" sz="1200" dirty="0"/>
              <a:t> of servers for my business needs</a:t>
            </a:r>
          </a:p>
        </p:txBody>
      </p:sp>
      <p:sp>
        <p:nvSpPr>
          <p:cNvPr id="18" name="TextBox 17">
            <a:extLst>
              <a:ext uri="{FF2B5EF4-FFF2-40B4-BE49-F238E27FC236}">
                <a16:creationId xmlns:a16="http://schemas.microsoft.com/office/drawing/2014/main" id="{6252A4A4-9DD5-477A-9F97-112A01454C4F}"/>
              </a:ext>
            </a:extLst>
          </p:cNvPr>
          <p:cNvSpPr txBox="1"/>
          <p:nvPr/>
        </p:nvSpPr>
        <p:spPr>
          <a:xfrm>
            <a:off x="4055676" y="1200278"/>
            <a:ext cx="3560525" cy="276999"/>
          </a:xfrm>
          <a:prstGeom prst="rect">
            <a:avLst/>
          </a:prstGeom>
          <a:noFill/>
        </p:spPr>
        <p:txBody>
          <a:bodyPr wrap="square" rtlCol="0">
            <a:spAutoFit/>
          </a:bodyPr>
          <a:lstStyle/>
          <a:p>
            <a:pPr algn="ctr"/>
            <a:r>
              <a:rPr lang="en-US" sz="1200" dirty="0"/>
              <a:t>How can I increase server </a:t>
            </a:r>
            <a:r>
              <a:rPr lang="en-US" sz="1200" b="1" dirty="0"/>
              <a:t>utilization?</a:t>
            </a:r>
            <a:endParaRPr lang="en-US" sz="1200" dirty="0"/>
          </a:p>
        </p:txBody>
      </p:sp>
      <p:sp>
        <p:nvSpPr>
          <p:cNvPr id="19" name="TextBox 18">
            <a:extLst>
              <a:ext uri="{FF2B5EF4-FFF2-40B4-BE49-F238E27FC236}">
                <a16:creationId xmlns:a16="http://schemas.microsoft.com/office/drawing/2014/main" id="{5B95A3BD-8FB9-457C-B15F-3C6D0E0163DF}"/>
              </a:ext>
            </a:extLst>
          </p:cNvPr>
          <p:cNvSpPr txBox="1"/>
          <p:nvPr/>
        </p:nvSpPr>
        <p:spPr>
          <a:xfrm>
            <a:off x="4055675" y="1489166"/>
            <a:ext cx="3560525" cy="276999"/>
          </a:xfrm>
          <a:prstGeom prst="rect">
            <a:avLst/>
          </a:prstGeom>
          <a:noFill/>
        </p:spPr>
        <p:txBody>
          <a:bodyPr wrap="square" rtlCol="0">
            <a:spAutoFit/>
          </a:bodyPr>
          <a:lstStyle/>
          <a:p>
            <a:pPr algn="ctr"/>
            <a:r>
              <a:rPr lang="en-US" sz="1200" dirty="0"/>
              <a:t>How </a:t>
            </a:r>
            <a:r>
              <a:rPr lang="en-US" sz="1200" b="1" dirty="0"/>
              <a:t>many</a:t>
            </a:r>
            <a:r>
              <a:rPr lang="en-US" sz="1200" dirty="0"/>
              <a:t> servers do I need?</a:t>
            </a:r>
          </a:p>
        </p:txBody>
      </p:sp>
      <p:sp>
        <p:nvSpPr>
          <p:cNvPr id="20" name="TextBox 19">
            <a:extLst>
              <a:ext uri="{FF2B5EF4-FFF2-40B4-BE49-F238E27FC236}">
                <a16:creationId xmlns:a16="http://schemas.microsoft.com/office/drawing/2014/main" id="{81FD2E90-5AA2-4719-8DC7-CE9E0D3B6A95}"/>
              </a:ext>
            </a:extLst>
          </p:cNvPr>
          <p:cNvSpPr txBox="1"/>
          <p:nvPr/>
        </p:nvSpPr>
        <p:spPr>
          <a:xfrm>
            <a:off x="4081392" y="1791772"/>
            <a:ext cx="3560525" cy="276999"/>
          </a:xfrm>
          <a:prstGeom prst="rect">
            <a:avLst/>
          </a:prstGeom>
          <a:noFill/>
        </p:spPr>
        <p:txBody>
          <a:bodyPr wrap="square" rtlCol="0">
            <a:spAutoFit/>
          </a:bodyPr>
          <a:lstStyle/>
          <a:p>
            <a:pPr algn="ctr"/>
            <a:r>
              <a:rPr lang="en-US" sz="1200" dirty="0"/>
              <a:t>How can I </a:t>
            </a:r>
            <a:r>
              <a:rPr lang="en-US" sz="1200" b="1" dirty="0"/>
              <a:t>scale</a:t>
            </a:r>
            <a:r>
              <a:rPr lang="en-US" sz="1200" dirty="0"/>
              <a:t> my application?</a:t>
            </a:r>
          </a:p>
        </p:txBody>
      </p:sp>
      <p:sp>
        <p:nvSpPr>
          <p:cNvPr id="27" name="TextBox 26">
            <a:extLst>
              <a:ext uri="{FF2B5EF4-FFF2-40B4-BE49-F238E27FC236}">
                <a16:creationId xmlns:a16="http://schemas.microsoft.com/office/drawing/2014/main" id="{3C2E10AA-0ED4-484C-AEFA-F5781B153FE8}"/>
              </a:ext>
            </a:extLst>
          </p:cNvPr>
          <p:cNvSpPr txBox="1"/>
          <p:nvPr/>
        </p:nvSpPr>
        <p:spPr>
          <a:xfrm>
            <a:off x="7610377" y="6115368"/>
            <a:ext cx="981744" cy="461665"/>
          </a:xfrm>
          <a:prstGeom prst="rect">
            <a:avLst/>
          </a:prstGeom>
          <a:noFill/>
        </p:spPr>
        <p:txBody>
          <a:bodyPr wrap="none" rtlCol="0">
            <a:spAutoFit/>
          </a:bodyPr>
          <a:lstStyle/>
          <a:p>
            <a:r>
              <a:rPr lang="en-US" sz="2400" dirty="0">
                <a:solidFill>
                  <a:schemeClr val="accent6">
                    <a:lumMod val="75000"/>
                  </a:schemeClr>
                </a:solidFill>
                <a:latin typeface="Kamerik205 8" panose="020B0803030600020004" pitchFamily="34" charset="0"/>
              </a:rPr>
              <a:t>PaaS</a:t>
            </a:r>
          </a:p>
        </p:txBody>
      </p:sp>
    </p:spTree>
    <p:extLst>
      <p:ext uri="{BB962C8B-B14F-4D97-AF65-F5344CB8AC3E}">
        <p14:creationId xmlns:p14="http://schemas.microsoft.com/office/powerpoint/2010/main" val="3304431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fade">
                                      <p:cBhvr>
                                        <p:cTn id="11" dur="500"/>
                                        <p:tgtEl>
                                          <p:spTgt spid="15"/>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fade">
                                      <p:cBhvr>
                                        <p:cTn id="16" dur="500"/>
                                        <p:tgtEl>
                                          <p:spTgt spid="1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500"/>
                                        <p:tgtEl>
                                          <p:spTgt spid="1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500"/>
                                        <p:tgtEl>
                                          <p:spTgt spid="1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fade">
                                      <p:cBhvr>
                                        <p:cTn id="25"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7" grpId="0"/>
      <p:bldP spid="18" grpId="0"/>
      <p:bldP spid="19" grpId="0"/>
      <p:bldP spid="20" grpId="0"/>
      <p:bldP spid="27"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78F37-9209-4AB8-99D7-9ACD41541867}"/>
              </a:ext>
            </a:extLst>
          </p:cNvPr>
          <p:cNvSpPr>
            <a:spLocks noGrp="1"/>
          </p:cNvSpPr>
          <p:nvPr>
            <p:ph type="title"/>
          </p:nvPr>
        </p:nvSpPr>
        <p:spPr/>
        <p:txBody>
          <a:bodyPr/>
          <a:lstStyle/>
          <a:p>
            <a:r>
              <a:rPr lang="en-US" dirty="0"/>
              <a:t>Triggers &amp; Bindings</a:t>
            </a:r>
          </a:p>
        </p:txBody>
      </p:sp>
      <p:sp>
        <p:nvSpPr>
          <p:cNvPr id="3" name="Rectangle: Rounded Corners 2">
            <a:extLst>
              <a:ext uri="{FF2B5EF4-FFF2-40B4-BE49-F238E27FC236}">
                <a16:creationId xmlns:a16="http://schemas.microsoft.com/office/drawing/2014/main" id="{35BD80C3-F424-45D2-9C05-CE7CAB3696E7}"/>
              </a:ext>
            </a:extLst>
          </p:cNvPr>
          <p:cNvSpPr/>
          <p:nvPr/>
        </p:nvSpPr>
        <p:spPr>
          <a:xfrm>
            <a:off x="712693" y="1690688"/>
            <a:ext cx="2528047" cy="94129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Blob Storage</a:t>
            </a:r>
          </a:p>
        </p:txBody>
      </p:sp>
      <p:sp>
        <p:nvSpPr>
          <p:cNvPr id="4" name="Rectangle: Rounded Corners 3">
            <a:extLst>
              <a:ext uri="{FF2B5EF4-FFF2-40B4-BE49-F238E27FC236}">
                <a16:creationId xmlns:a16="http://schemas.microsoft.com/office/drawing/2014/main" id="{22669FC7-5788-4560-8664-85714D71A121}"/>
              </a:ext>
            </a:extLst>
          </p:cNvPr>
          <p:cNvSpPr/>
          <p:nvPr/>
        </p:nvSpPr>
        <p:spPr>
          <a:xfrm>
            <a:off x="3567953" y="1690688"/>
            <a:ext cx="2528047" cy="94129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Azure Cosmos DB</a:t>
            </a:r>
          </a:p>
        </p:txBody>
      </p:sp>
      <p:sp>
        <p:nvSpPr>
          <p:cNvPr id="5" name="Rectangle: Rounded Corners 4">
            <a:extLst>
              <a:ext uri="{FF2B5EF4-FFF2-40B4-BE49-F238E27FC236}">
                <a16:creationId xmlns:a16="http://schemas.microsoft.com/office/drawing/2014/main" id="{AD57E3E1-3612-47A4-A653-710D01B83DF2}"/>
              </a:ext>
            </a:extLst>
          </p:cNvPr>
          <p:cNvSpPr/>
          <p:nvPr/>
        </p:nvSpPr>
        <p:spPr>
          <a:xfrm>
            <a:off x="6423212" y="1744008"/>
            <a:ext cx="2528047" cy="94129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err="1"/>
              <a:t>Dapr</a:t>
            </a:r>
            <a:endParaRPr lang="en-US" sz="2400" b="1" dirty="0"/>
          </a:p>
        </p:txBody>
      </p:sp>
      <p:sp>
        <p:nvSpPr>
          <p:cNvPr id="9" name="Rectangle: Rounded Corners 8">
            <a:extLst>
              <a:ext uri="{FF2B5EF4-FFF2-40B4-BE49-F238E27FC236}">
                <a16:creationId xmlns:a16="http://schemas.microsoft.com/office/drawing/2014/main" id="{CE5B729E-38BE-46CA-AE6E-E031CB54BFC4}"/>
              </a:ext>
            </a:extLst>
          </p:cNvPr>
          <p:cNvSpPr/>
          <p:nvPr/>
        </p:nvSpPr>
        <p:spPr>
          <a:xfrm>
            <a:off x="9278471" y="1744008"/>
            <a:ext cx="2528047" cy="94129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Event Grid</a:t>
            </a:r>
          </a:p>
        </p:txBody>
      </p:sp>
      <p:sp>
        <p:nvSpPr>
          <p:cNvPr id="10" name="Rectangle: Rounded Corners 9">
            <a:extLst>
              <a:ext uri="{FF2B5EF4-FFF2-40B4-BE49-F238E27FC236}">
                <a16:creationId xmlns:a16="http://schemas.microsoft.com/office/drawing/2014/main" id="{553C4235-826B-4460-973B-C6BE6A450B32}"/>
              </a:ext>
            </a:extLst>
          </p:cNvPr>
          <p:cNvSpPr/>
          <p:nvPr/>
        </p:nvSpPr>
        <p:spPr>
          <a:xfrm>
            <a:off x="712693" y="2824116"/>
            <a:ext cx="2528047" cy="94129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Event Hubs</a:t>
            </a:r>
          </a:p>
        </p:txBody>
      </p:sp>
      <p:sp>
        <p:nvSpPr>
          <p:cNvPr id="11" name="Rectangle: Rounded Corners 10">
            <a:extLst>
              <a:ext uri="{FF2B5EF4-FFF2-40B4-BE49-F238E27FC236}">
                <a16:creationId xmlns:a16="http://schemas.microsoft.com/office/drawing/2014/main" id="{9EFB87A7-B293-45FD-BC5D-B603287B7675}"/>
              </a:ext>
            </a:extLst>
          </p:cNvPr>
          <p:cNvSpPr/>
          <p:nvPr/>
        </p:nvSpPr>
        <p:spPr>
          <a:xfrm>
            <a:off x="3567952" y="2801098"/>
            <a:ext cx="2528047" cy="94129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HTTP</a:t>
            </a:r>
          </a:p>
        </p:txBody>
      </p:sp>
      <p:sp>
        <p:nvSpPr>
          <p:cNvPr id="18" name="Rectangle: Rounded Corners 17">
            <a:extLst>
              <a:ext uri="{FF2B5EF4-FFF2-40B4-BE49-F238E27FC236}">
                <a16:creationId xmlns:a16="http://schemas.microsoft.com/office/drawing/2014/main" id="{1A6D138C-AA74-445E-A539-1DE7FBEBB2D7}"/>
              </a:ext>
            </a:extLst>
          </p:cNvPr>
          <p:cNvSpPr/>
          <p:nvPr/>
        </p:nvSpPr>
        <p:spPr>
          <a:xfrm>
            <a:off x="6423209" y="2801098"/>
            <a:ext cx="2528047" cy="94129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IoT Hub</a:t>
            </a:r>
          </a:p>
        </p:txBody>
      </p:sp>
      <p:sp>
        <p:nvSpPr>
          <p:cNvPr id="19" name="Rectangle: Rounded Corners 18">
            <a:extLst>
              <a:ext uri="{FF2B5EF4-FFF2-40B4-BE49-F238E27FC236}">
                <a16:creationId xmlns:a16="http://schemas.microsoft.com/office/drawing/2014/main" id="{B2471742-6575-4DCA-B6BC-4C4C493D4EC3}"/>
              </a:ext>
            </a:extLst>
          </p:cNvPr>
          <p:cNvSpPr/>
          <p:nvPr/>
        </p:nvSpPr>
        <p:spPr>
          <a:xfrm>
            <a:off x="9278471" y="2801098"/>
            <a:ext cx="2528047" cy="94129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Kafka</a:t>
            </a:r>
          </a:p>
        </p:txBody>
      </p:sp>
      <p:sp>
        <p:nvSpPr>
          <p:cNvPr id="20" name="Rectangle: Rounded Corners 19">
            <a:extLst>
              <a:ext uri="{FF2B5EF4-FFF2-40B4-BE49-F238E27FC236}">
                <a16:creationId xmlns:a16="http://schemas.microsoft.com/office/drawing/2014/main" id="{10E9E8A0-E8CD-4234-889F-12E2D9B0CF03}"/>
              </a:ext>
            </a:extLst>
          </p:cNvPr>
          <p:cNvSpPr/>
          <p:nvPr/>
        </p:nvSpPr>
        <p:spPr>
          <a:xfrm>
            <a:off x="712693" y="3957544"/>
            <a:ext cx="2528047" cy="94129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Queue Storage</a:t>
            </a:r>
          </a:p>
        </p:txBody>
      </p:sp>
      <p:sp>
        <p:nvSpPr>
          <p:cNvPr id="27" name="Rectangle: Rounded Corners 26">
            <a:extLst>
              <a:ext uri="{FF2B5EF4-FFF2-40B4-BE49-F238E27FC236}">
                <a16:creationId xmlns:a16="http://schemas.microsoft.com/office/drawing/2014/main" id="{A392AEE4-3418-41CF-B604-B7FDBDDABCD8}"/>
              </a:ext>
            </a:extLst>
          </p:cNvPr>
          <p:cNvSpPr/>
          <p:nvPr/>
        </p:nvSpPr>
        <p:spPr>
          <a:xfrm>
            <a:off x="4031875" y="2685163"/>
            <a:ext cx="4123766" cy="211445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4800" b="1" dirty="0"/>
              <a:t>RabbitMQ</a:t>
            </a:r>
          </a:p>
        </p:txBody>
      </p:sp>
    </p:spTree>
    <p:extLst>
      <p:ext uri="{BB962C8B-B14F-4D97-AF65-F5344CB8AC3E}">
        <p14:creationId xmlns:p14="http://schemas.microsoft.com/office/powerpoint/2010/main" val="3422098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78F37-9209-4AB8-99D7-9ACD41541867}"/>
              </a:ext>
            </a:extLst>
          </p:cNvPr>
          <p:cNvSpPr>
            <a:spLocks noGrp="1"/>
          </p:cNvSpPr>
          <p:nvPr>
            <p:ph type="title"/>
          </p:nvPr>
        </p:nvSpPr>
        <p:spPr/>
        <p:txBody>
          <a:bodyPr/>
          <a:lstStyle/>
          <a:p>
            <a:r>
              <a:rPr lang="en-US" dirty="0"/>
              <a:t>Triggers &amp; Bindings</a:t>
            </a:r>
          </a:p>
        </p:txBody>
      </p:sp>
      <p:sp>
        <p:nvSpPr>
          <p:cNvPr id="3" name="Rectangle: Rounded Corners 2">
            <a:extLst>
              <a:ext uri="{FF2B5EF4-FFF2-40B4-BE49-F238E27FC236}">
                <a16:creationId xmlns:a16="http://schemas.microsoft.com/office/drawing/2014/main" id="{35BD80C3-F424-45D2-9C05-CE7CAB3696E7}"/>
              </a:ext>
            </a:extLst>
          </p:cNvPr>
          <p:cNvSpPr/>
          <p:nvPr/>
        </p:nvSpPr>
        <p:spPr>
          <a:xfrm>
            <a:off x="712693" y="1690688"/>
            <a:ext cx="2528047" cy="94129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Blob Storage</a:t>
            </a:r>
          </a:p>
        </p:txBody>
      </p:sp>
      <p:sp>
        <p:nvSpPr>
          <p:cNvPr id="4" name="Rectangle: Rounded Corners 3">
            <a:extLst>
              <a:ext uri="{FF2B5EF4-FFF2-40B4-BE49-F238E27FC236}">
                <a16:creationId xmlns:a16="http://schemas.microsoft.com/office/drawing/2014/main" id="{22669FC7-5788-4560-8664-85714D71A121}"/>
              </a:ext>
            </a:extLst>
          </p:cNvPr>
          <p:cNvSpPr/>
          <p:nvPr/>
        </p:nvSpPr>
        <p:spPr>
          <a:xfrm>
            <a:off x="3567953" y="1690688"/>
            <a:ext cx="2528047" cy="94129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Azure Cosmos DB</a:t>
            </a:r>
          </a:p>
        </p:txBody>
      </p:sp>
      <p:sp>
        <p:nvSpPr>
          <p:cNvPr id="5" name="Rectangle: Rounded Corners 4">
            <a:extLst>
              <a:ext uri="{FF2B5EF4-FFF2-40B4-BE49-F238E27FC236}">
                <a16:creationId xmlns:a16="http://schemas.microsoft.com/office/drawing/2014/main" id="{AD57E3E1-3612-47A4-A653-710D01B83DF2}"/>
              </a:ext>
            </a:extLst>
          </p:cNvPr>
          <p:cNvSpPr/>
          <p:nvPr/>
        </p:nvSpPr>
        <p:spPr>
          <a:xfrm>
            <a:off x="6423212" y="1744008"/>
            <a:ext cx="2528047" cy="94129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err="1"/>
              <a:t>Dapr</a:t>
            </a:r>
            <a:endParaRPr lang="en-US" sz="2400" b="1" dirty="0"/>
          </a:p>
        </p:txBody>
      </p:sp>
      <p:sp>
        <p:nvSpPr>
          <p:cNvPr id="9" name="Rectangle: Rounded Corners 8">
            <a:extLst>
              <a:ext uri="{FF2B5EF4-FFF2-40B4-BE49-F238E27FC236}">
                <a16:creationId xmlns:a16="http://schemas.microsoft.com/office/drawing/2014/main" id="{CE5B729E-38BE-46CA-AE6E-E031CB54BFC4}"/>
              </a:ext>
            </a:extLst>
          </p:cNvPr>
          <p:cNvSpPr/>
          <p:nvPr/>
        </p:nvSpPr>
        <p:spPr>
          <a:xfrm>
            <a:off x="9278471" y="1744008"/>
            <a:ext cx="2528047" cy="94129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Event Grid</a:t>
            </a:r>
          </a:p>
        </p:txBody>
      </p:sp>
      <p:sp>
        <p:nvSpPr>
          <p:cNvPr id="10" name="Rectangle: Rounded Corners 9">
            <a:extLst>
              <a:ext uri="{FF2B5EF4-FFF2-40B4-BE49-F238E27FC236}">
                <a16:creationId xmlns:a16="http://schemas.microsoft.com/office/drawing/2014/main" id="{553C4235-826B-4460-973B-C6BE6A450B32}"/>
              </a:ext>
            </a:extLst>
          </p:cNvPr>
          <p:cNvSpPr/>
          <p:nvPr/>
        </p:nvSpPr>
        <p:spPr>
          <a:xfrm>
            <a:off x="712693" y="2824116"/>
            <a:ext cx="2528047" cy="94129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Event Hubs</a:t>
            </a:r>
          </a:p>
        </p:txBody>
      </p:sp>
      <p:sp>
        <p:nvSpPr>
          <p:cNvPr id="11" name="Rectangle: Rounded Corners 10">
            <a:extLst>
              <a:ext uri="{FF2B5EF4-FFF2-40B4-BE49-F238E27FC236}">
                <a16:creationId xmlns:a16="http://schemas.microsoft.com/office/drawing/2014/main" id="{9EFB87A7-B293-45FD-BC5D-B603287B7675}"/>
              </a:ext>
            </a:extLst>
          </p:cNvPr>
          <p:cNvSpPr/>
          <p:nvPr/>
        </p:nvSpPr>
        <p:spPr>
          <a:xfrm>
            <a:off x="3567952" y="2801098"/>
            <a:ext cx="2528047" cy="94129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HTTP</a:t>
            </a:r>
          </a:p>
        </p:txBody>
      </p:sp>
      <p:sp>
        <p:nvSpPr>
          <p:cNvPr id="18" name="Rectangle: Rounded Corners 17">
            <a:extLst>
              <a:ext uri="{FF2B5EF4-FFF2-40B4-BE49-F238E27FC236}">
                <a16:creationId xmlns:a16="http://schemas.microsoft.com/office/drawing/2014/main" id="{1A6D138C-AA74-445E-A539-1DE7FBEBB2D7}"/>
              </a:ext>
            </a:extLst>
          </p:cNvPr>
          <p:cNvSpPr/>
          <p:nvPr/>
        </p:nvSpPr>
        <p:spPr>
          <a:xfrm>
            <a:off x="6423209" y="2801098"/>
            <a:ext cx="2528047" cy="94129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IoT Hub</a:t>
            </a:r>
          </a:p>
        </p:txBody>
      </p:sp>
      <p:sp>
        <p:nvSpPr>
          <p:cNvPr id="19" name="Rectangle: Rounded Corners 18">
            <a:extLst>
              <a:ext uri="{FF2B5EF4-FFF2-40B4-BE49-F238E27FC236}">
                <a16:creationId xmlns:a16="http://schemas.microsoft.com/office/drawing/2014/main" id="{B2471742-6575-4DCA-B6BC-4C4C493D4EC3}"/>
              </a:ext>
            </a:extLst>
          </p:cNvPr>
          <p:cNvSpPr/>
          <p:nvPr/>
        </p:nvSpPr>
        <p:spPr>
          <a:xfrm>
            <a:off x="9278471" y="2801098"/>
            <a:ext cx="2528047" cy="94129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Kafka</a:t>
            </a:r>
          </a:p>
        </p:txBody>
      </p:sp>
      <p:sp>
        <p:nvSpPr>
          <p:cNvPr id="33" name="Rectangle: Rounded Corners 32">
            <a:extLst>
              <a:ext uri="{FF2B5EF4-FFF2-40B4-BE49-F238E27FC236}">
                <a16:creationId xmlns:a16="http://schemas.microsoft.com/office/drawing/2014/main" id="{79C2F9BB-9BEE-46C7-964E-A73A5ACC7AEE}"/>
              </a:ext>
            </a:extLst>
          </p:cNvPr>
          <p:cNvSpPr/>
          <p:nvPr/>
        </p:nvSpPr>
        <p:spPr>
          <a:xfrm>
            <a:off x="712693" y="3957544"/>
            <a:ext cx="2528047" cy="94129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Queue Storage</a:t>
            </a:r>
          </a:p>
        </p:txBody>
      </p:sp>
      <p:sp>
        <p:nvSpPr>
          <p:cNvPr id="28" name="Rectangle: Rounded Corners 27">
            <a:extLst>
              <a:ext uri="{FF2B5EF4-FFF2-40B4-BE49-F238E27FC236}">
                <a16:creationId xmlns:a16="http://schemas.microsoft.com/office/drawing/2014/main" id="{475DEB76-4AF3-4BA9-904D-EE0B87840828}"/>
              </a:ext>
            </a:extLst>
          </p:cNvPr>
          <p:cNvSpPr/>
          <p:nvPr/>
        </p:nvSpPr>
        <p:spPr>
          <a:xfrm>
            <a:off x="4031875" y="2685163"/>
            <a:ext cx="4123766" cy="211445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4800" b="1" dirty="0"/>
              <a:t>RabbitMQ</a:t>
            </a:r>
          </a:p>
        </p:txBody>
      </p:sp>
    </p:spTree>
    <p:extLst>
      <p:ext uri="{BB962C8B-B14F-4D97-AF65-F5344CB8AC3E}">
        <p14:creationId xmlns:p14="http://schemas.microsoft.com/office/powerpoint/2010/main" val="734297400"/>
      </p:ext>
    </p:extLst>
  </p:cSld>
  <p:clrMapOvr>
    <a:masterClrMapping/>
  </p:clrMapOvr>
  <mc:AlternateContent xmlns:mc="http://schemas.openxmlformats.org/markup-compatibility/2006">
    <mc:Choice xmlns:p14="http://schemas.microsoft.com/office/powerpoint/2010/main" Requires="p14">
      <p:transition spd="slow" p14:dur="2000" advTm="0"/>
    </mc:Choice>
    <mc:Fallback>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afterEffect">
                                  <p:stCondLst>
                                    <p:cond delay="0"/>
                                  </p:stCondLst>
                                  <p:childTnLst>
                                    <p:animMotion origin="layout" path="M 4.16667E-7 -1.85185E-6 L -0.12031 0.08959 " pathEditMode="relative" rAng="0" ptsTypes="AA">
                                      <p:cBhvr>
                                        <p:cTn id="6" dur="1000" fill="hold"/>
                                        <p:tgtEl>
                                          <p:spTgt spid="28"/>
                                        </p:tgtEl>
                                        <p:attrNameLst>
                                          <p:attrName>ppt_x</p:attrName>
                                          <p:attrName>ppt_y</p:attrName>
                                        </p:attrNameLst>
                                      </p:cBhvr>
                                      <p:rCtr x="-6016" y="4468"/>
                                    </p:animMotion>
                                  </p:childTnLst>
                                </p:cTn>
                              </p:par>
                            </p:childTnLst>
                          </p:cTn>
                        </p:par>
                        <p:par>
                          <p:cTn id="7" fill="hold">
                            <p:stCondLst>
                              <p:cond delay="1000"/>
                            </p:stCondLst>
                            <p:childTnLst>
                              <p:par>
                                <p:cTn id="8" presetID="1" presetClass="exit" presetSubtype="0" fill="hold" grpId="1" nodeType="afterEffect">
                                  <p:stCondLst>
                                    <p:cond delay="0"/>
                                  </p:stCondLst>
                                  <p:childTnLst>
                                    <p:set>
                                      <p:cBhvr>
                                        <p:cTn id="9" dur="1" fill="hold">
                                          <p:stCondLst>
                                            <p:cond delay="0"/>
                                          </p:stCondLst>
                                        </p:cTn>
                                        <p:tgtEl>
                                          <p:spTgt spid="2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8" grpId="1"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78F37-9209-4AB8-99D7-9ACD41541867}"/>
              </a:ext>
            </a:extLst>
          </p:cNvPr>
          <p:cNvSpPr>
            <a:spLocks noGrp="1"/>
          </p:cNvSpPr>
          <p:nvPr>
            <p:ph type="title"/>
          </p:nvPr>
        </p:nvSpPr>
        <p:spPr/>
        <p:txBody>
          <a:bodyPr/>
          <a:lstStyle/>
          <a:p>
            <a:r>
              <a:rPr lang="en-US" dirty="0"/>
              <a:t>Triggers &amp; Bindings</a:t>
            </a:r>
          </a:p>
        </p:txBody>
      </p:sp>
      <p:sp>
        <p:nvSpPr>
          <p:cNvPr id="3" name="Rectangle: Rounded Corners 2">
            <a:extLst>
              <a:ext uri="{FF2B5EF4-FFF2-40B4-BE49-F238E27FC236}">
                <a16:creationId xmlns:a16="http://schemas.microsoft.com/office/drawing/2014/main" id="{35BD80C3-F424-45D2-9C05-CE7CAB3696E7}"/>
              </a:ext>
            </a:extLst>
          </p:cNvPr>
          <p:cNvSpPr/>
          <p:nvPr/>
        </p:nvSpPr>
        <p:spPr>
          <a:xfrm>
            <a:off x="712693" y="1690688"/>
            <a:ext cx="2528047" cy="94129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Blob Storage</a:t>
            </a:r>
          </a:p>
        </p:txBody>
      </p:sp>
      <p:sp>
        <p:nvSpPr>
          <p:cNvPr id="4" name="Rectangle: Rounded Corners 3">
            <a:extLst>
              <a:ext uri="{FF2B5EF4-FFF2-40B4-BE49-F238E27FC236}">
                <a16:creationId xmlns:a16="http://schemas.microsoft.com/office/drawing/2014/main" id="{22669FC7-5788-4560-8664-85714D71A121}"/>
              </a:ext>
            </a:extLst>
          </p:cNvPr>
          <p:cNvSpPr/>
          <p:nvPr/>
        </p:nvSpPr>
        <p:spPr>
          <a:xfrm>
            <a:off x="3567953" y="1690688"/>
            <a:ext cx="2528047" cy="94129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Azure Cosmos DB</a:t>
            </a:r>
          </a:p>
        </p:txBody>
      </p:sp>
      <p:sp>
        <p:nvSpPr>
          <p:cNvPr id="5" name="Rectangle: Rounded Corners 4">
            <a:extLst>
              <a:ext uri="{FF2B5EF4-FFF2-40B4-BE49-F238E27FC236}">
                <a16:creationId xmlns:a16="http://schemas.microsoft.com/office/drawing/2014/main" id="{AD57E3E1-3612-47A4-A653-710D01B83DF2}"/>
              </a:ext>
            </a:extLst>
          </p:cNvPr>
          <p:cNvSpPr/>
          <p:nvPr/>
        </p:nvSpPr>
        <p:spPr>
          <a:xfrm>
            <a:off x="6423212" y="1744008"/>
            <a:ext cx="2528047" cy="94129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err="1"/>
              <a:t>Dapr</a:t>
            </a:r>
            <a:endParaRPr lang="en-US" sz="2400" b="1" dirty="0"/>
          </a:p>
        </p:txBody>
      </p:sp>
      <p:sp>
        <p:nvSpPr>
          <p:cNvPr id="9" name="Rectangle: Rounded Corners 8">
            <a:extLst>
              <a:ext uri="{FF2B5EF4-FFF2-40B4-BE49-F238E27FC236}">
                <a16:creationId xmlns:a16="http://schemas.microsoft.com/office/drawing/2014/main" id="{CE5B729E-38BE-46CA-AE6E-E031CB54BFC4}"/>
              </a:ext>
            </a:extLst>
          </p:cNvPr>
          <p:cNvSpPr/>
          <p:nvPr/>
        </p:nvSpPr>
        <p:spPr>
          <a:xfrm>
            <a:off x="9278471" y="1744008"/>
            <a:ext cx="2528047" cy="94129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Event Grid</a:t>
            </a:r>
          </a:p>
        </p:txBody>
      </p:sp>
      <p:sp>
        <p:nvSpPr>
          <p:cNvPr id="10" name="Rectangle: Rounded Corners 9">
            <a:extLst>
              <a:ext uri="{FF2B5EF4-FFF2-40B4-BE49-F238E27FC236}">
                <a16:creationId xmlns:a16="http://schemas.microsoft.com/office/drawing/2014/main" id="{553C4235-826B-4460-973B-C6BE6A450B32}"/>
              </a:ext>
            </a:extLst>
          </p:cNvPr>
          <p:cNvSpPr/>
          <p:nvPr/>
        </p:nvSpPr>
        <p:spPr>
          <a:xfrm>
            <a:off x="712693" y="2824116"/>
            <a:ext cx="2528047" cy="94129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Event Hubs</a:t>
            </a:r>
          </a:p>
        </p:txBody>
      </p:sp>
      <p:sp>
        <p:nvSpPr>
          <p:cNvPr id="11" name="Rectangle: Rounded Corners 10">
            <a:extLst>
              <a:ext uri="{FF2B5EF4-FFF2-40B4-BE49-F238E27FC236}">
                <a16:creationId xmlns:a16="http://schemas.microsoft.com/office/drawing/2014/main" id="{9EFB87A7-B293-45FD-BC5D-B603287B7675}"/>
              </a:ext>
            </a:extLst>
          </p:cNvPr>
          <p:cNvSpPr/>
          <p:nvPr/>
        </p:nvSpPr>
        <p:spPr>
          <a:xfrm>
            <a:off x="3567952" y="2801098"/>
            <a:ext cx="2528047" cy="94129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HTTP</a:t>
            </a:r>
          </a:p>
        </p:txBody>
      </p:sp>
      <p:sp>
        <p:nvSpPr>
          <p:cNvPr id="18" name="Rectangle: Rounded Corners 17">
            <a:extLst>
              <a:ext uri="{FF2B5EF4-FFF2-40B4-BE49-F238E27FC236}">
                <a16:creationId xmlns:a16="http://schemas.microsoft.com/office/drawing/2014/main" id="{1A6D138C-AA74-445E-A539-1DE7FBEBB2D7}"/>
              </a:ext>
            </a:extLst>
          </p:cNvPr>
          <p:cNvSpPr/>
          <p:nvPr/>
        </p:nvSpPr>
        <p:spPr>
          <a:xfrm>
            <a:off x="6423209" y="2801098"/>
            <a:ext cx="2528047" cy="94129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IoT Hub</a:t>
            </a:r>
          </a:p>
        </p:txBody>
      </p:sp>
      <p:sp>
        <p:nvSpPr>
          <p:cNvPr id="19" name="Rectangle: Rounded Corners 18">
            <a:extLst>
              <a:ext uri="{FF2B5EF4-FFF2-40B4-BE49-F238E27FC236}">
                <a16:creationId xmlns:a16="http://schemas.microsoft.com/office/drawing/2014/main" id="{B2471742-6575-4DCA-B6BC-4C4C493D4EC3}"/>
              </a:ext>
            </a:extLst>
          </p:cNvPr>
          <p:cNvSpPr/>
          <p:nvPr/>
        </p:nvSpPr>
        <p:spPr>
          <a:xfrm>
            <a:off x="9278471" y="2801098"/>
            <a:ext cx="2528047" cy="94129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Kafka</a:t>
            </a:r>
          </a:p>
        </p:txBody>
      </p:sp>
      <p:sp>
        <p:nvSpPr>
          <p:cNvPr id="20" name="Rectangle: Rounded Corners 19">
            <a:extLst>
              <a:ext uri="{FF2B5EF4-FFF2-40B4-BE49-F238E27FC236}">
                <a16:creationId xmlns:a16="http://schemas.microsoft.com/office/drawing/2014/main" id="{10E9E8A0-E8CD-4234-889F-12E2D9B0CF03}"/>
              </a:ext>
            </a:extLst>
          </p:cNvPr>
          <p:cNvSpPr/>
          <p:nvPr/>
        </p:nvSpPr>
        <p:spPr>
          <a:xfrm>
            <a:off x="712693" y="3957544"/>
            <a:ext cx="2528047" cy="94129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Queue Storage</a:t>
            </a:r>
          </a:p>
        </p:txBody>
      </p:sp>
      <p:sp>
        <p:nvSpPr>
          <p:cNvPr id="21" name="Rectangle: Rounded Corners 20">
            <a:extLst>
              <a:ext uri="{FF2B5EF4-FFF2-40B4-BE49-F238E27FC236}">
                <a16:creationId xmlns:a16="http://schemas.microsoft.com/office/drawing/2014/main" id="{8B30798D-3727-46C6-89D9-FFBDCA1CFE8B}"/>
              </a:ext>
            </a:extLst>
          </p:cNvPr>
          <p:cNvSpPr/>
          <p:nvPr/>
        </p:nvSpPr>
        <p:spPr>
          <a:xfrm>
            <a:off x="3567952" y="3911508"/>
            <a:ext cx="2528047" cy="94129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RabbitMQ</a:t>
            </a:r>
          </a:p>
        </p:txBody>
      </p:sp>
      <p:sp>
        <p:nvSpPr>
          <p:cNvPr id="27" name="Rectangle: Rounded Corners 26">
            <a:extLst>
              <a:ext uri="{FF2B5EF4-FFF2-40B4-BE49-F238E27FC236}">
                <a16:creationId xmlns:a16="http://schemas.microsoft.com/office/drawing/2014/main" id="{A392AEE4-3418-41CF-B604-B7FDBDDABCD8}"/>
              </a:ext>
            </a:extLst>
          </p:cNvPr>
          <p:cNvSpPr/>
          <p:nvPr/>
        </p:nvSpPr>
        <p:spPr>
          <a:xfrm>
            <a:off x="4031875" y="2685163"/>
            <a:ext cx="4123766" cy="211445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4800" b="1" dirty="0"/>
              <a:t>SendGrid</a:t>
            </a:r>
          </a:p>
        </p:txBody>
      </p:sp>
    </p:spTree>
    <p:extLst>
      <p:ext uri="{BB962C8B-B14F-4D97-AF65-F5344CB8AC3E}">
        <p14:creationId xmlns:p14="http://schemas.microsoft.com/office/powerpoint/2010/main" val="310923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78F37-9209-4AB8-99D7-9ACD41541867}"/>
              </a:ext>
            </a:extLst>
          </p:cNvPr>
          <p:cNvSpPr>
            <a:spLocks noGrp="1"/>
          </p:cNvSpPr>
          <p:nvPr>
            <p:ph type="title"/>
          </p:nvPr>
        </p:nvSpPr>
        <p:spPr/>
        <p:txBody>
          <a:bodyPr/>
          <a:lstStyle/>
          <a:p>
            <a:r>
              <a:rPr lang="en-US" dirty="0"/>
              <a:t>Triggers &amp; Bindings</a:t>
            </a:r>
          </a:p>
        </p:txBody>
      </p:sp>
      <p:sp>
        <p:nvSpPr>
          <p:cNvPr id="3" name="Rectangle: Rounded Corners 2">
            <a:extLst>
              <a:ext uri="{FF2B5EF4-FFF2-40B4-BE49-F238E27FC236}">
                <a16:creationId xmlns:a16="http://schemas.microsoft.com/office/drawing/2014/main" id="{35BD80C3-F424-45D2-9C05-CE7CAB3696E7}"/>
              </a:ext>
            </a:extLst>
          </p:cNvPr>
          <p:cNvSpPr/>
          <p:nvPr/>
        </p:nvSpPr>
        <p:spPr>
          <a:xfrm>
            <a:off x="712693" y="1690688"/>
            <a:ext cx="2528047" cy="94129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Blob Storage</a:t>
            </a:r>
          </a:p>
        </p:txBody>
      </p:sp>
      <p:sp>
        <p:nvSpPr>
          <p:cNvPr id="4" name="Rectangle: Rounded Corners 3">
            <a:extLst>
              <a:ext uri="{FF2B5EF4-FFF2-40B4-BE49-F238E27FC236}">
                <a16:creationId xmlns:a16="http://schemas.microsoft.com/office/drawing/2014/main" id="{22669FC7-5788-4560-8664-85714D71A121}"/>
              </a:ext>
            </a:extLst>
          </p:cNvPr>
          <p:cNvSpPr/>
          <p:nvPr/>
        </p:nvSpPr>
        <p:spPr>
          <a:xfrm>
            <a:off x="3567953" y="1690688"/>
            <a:ext cx="2528047" cy="94129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Azure Cosmos DB</a:t>
            </a:r>
          </a:p>
        </p:txBody>
      </p:sp>
      <p:sp>
        <p:nvSpPr>
          <p:cNvPr id="5" name="Rectangle: Rounded Corners 4">
            <a:extLst>
              <a:ext uri="{FF2B5EF4-FFF2-40B4-BE49-F238E27FC236}">
                <a16:creationId xmlns:a16="http://schemas.microsoft.com/office/drawing/2014/main" id="{AD57E3E1-3612-47A4-A653-710D01B83DF2}"/>
              </a:ext>
            </a:extLst>
          </p:cNvPr>
          <p:cNvSpPr/>
          <p:nvPr/>
        </p:nvSpPr>
        <p:spPr>
          <a:xfrm>
            <a:off x="6423212" y="1744008"/>
            <a:ext cx="2528047" cy="94129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err="1"/>
              <a:t>Dapr</a:t>
            </a:r>
            <a:endParaRPr lang="en-US" sz="2400" b="1" dirty="0"/>
          </a:p>
        </p:txBody>
      </p:sp>
      <p:sp>
        <p:nvSpPr>
          <p:cNvPr id="9" name="Rectangle: Rounded Corners 8">
            <a:extLst>
              <a:ext uri="{FF2B5EF4-FFF2-40B4-BE49-F238E27FC236}">
                <a16:creationId xmlns:a16="http://schemas.microsoft.com/office/drawing/2014/main" id="{CE5B729E-38BE-46CA-AE6E-E031CB54BFC4}"/>
              </a:ext>
            </a:extLst>
          </p:cNvPr>
          <p:cNvSpPr/>
          <p:nvPr/>
        </p:nvSpPr>
        <p:spPr>
          <a:xfrm>
            <a:off x="9278471" y="1744008"/>
            <a:ext cx="2528047" cy="94129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Event Grid</a:t>
            </a:r>
          </a:p>
        </p:txBody>
      </p:sp>
      <p:sp>
        <p:nvSpPr>
          <p:cNvPr id="10" name="Rectangle: Rounded Corners 9">
            <a:extLst>
              <a:ext uri="{FF2B5EF4-FFF2-40B4-BE49-F238E27FC236}">
                <a16:creationId xmlns:a16="http://schemas.microsoft.com/office/drawing/2014/main" id="{553C4235-826B-4460-973B-C6BE6A450B32}"/>
              </a:ext>
            </a:extLst>
          </p:cNvPr>
          <p:cNvSpPr/>
          <p:nvPr/>
        </p:nvSpPr>
        <p:spPr>
          <a:xfrm>
            <a:off x="712693" y="2824116"/>
            <a:ext cx="2528047" cy="94129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Event Hubs</a:t>
            </a:r>
          </a:p>
        </p:txBody>
      </p:sp>
      <p:sp>
        <p:nvSpPr>
          <p:cNvPr id="11" name="Rectangle: Rounded Corners 10">
            <a:extLst>
              <a:ext uri="{FF2B5EF4-FFF2-40B4-BE49-F238E27FC236}">
                <a16:creationId xmlns:a16="http://schemas.microsoft.com/office/drawing/2014/main" id="{9EFB87A7-B293-45FD-BC5D-B603287B7675}"/>
              </a:ext>
            </a:extLst>
          </p:cNvPr>
          <p:cNvSpPr/>
          <p:nvPr/>
        </p:nvSpPr>
        <p:spPr>
          <a:xfrm>
            <a:off x="3567952" y="2801098"/>
            <a:ext cx="2528047" cy="94129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HTTP</a:t>
            </a:r>
          </a:p>
        </p:txBody>
      </p:sp>
      <p:sp>
        <p:nvSpPr>
          <p:cNvPr id="18" name="Rectangle: Rounded Corners 17">
            <a:extLst>
              <a:ext uri="{FF2B5EF4-FFF2-40B4-BE49-F238E27FC236}">
                <a16:creationId xmlns:a16="http://schemas.microsoft.com/office/drawing/2014/main" id="{1A6D138C-AA74-445E-A539-1DE7FBEBB2D7}"/>
              </a:ext>
            </a:extLst>
          </p:cNvPr>
          <p:cNvSpPr/>
          <p:nvPr/>
        </p:nvSpPr>
        <p:spPr>
          <a:xfrm>
            <a:off x="6423209" y="2801098"/>
            <a:ext cx="2528047" cy="94129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IoT Hub</a:t>
            </a:r>
          </a:p>
        </p:txBody>
      </p:sp>
      <p:sp>
        <p:nvSpPr>
          <p:cNvPr id="19" name="Rectangle: Rounded Corners 18">
            <a:extLst>
              <a:ext uri="{FF2B5EF4-FFF2-40B4-BE49-F238E27FC236}">
                <a16:creationId xmlns:a16="http://schemas.microsoft.com/office/drawing/2014/main" id="{B2471742-6575-4DCA-B6BC-4C4C493D4EC3}"/>
              </a:ext>
            </a:extLst>
          </p:cNvPr>
          <p:cNvSpPr/>
          <p:nvPr/>
        </p:nvSpPr>
        <p:spPr>
          <a:xfrm>
            <a:off x="9278471" y="2801098"/>
            <a:ext cx="2528047" cy="94129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Kafka</a:t>
            </a:r>
          </a:p>
        </p:txBody>
      </p:sp>
      <p:sp>
        <p:nvSpPr>
          <p:cNvPr id="33" name="Rectangle: Rounded Corners 32">
            <a:extLst>
              <a:ext uri="{FF2B5EF4-FFF2-40B4-BE49-F238E27FC236}">
                <a16:creationId xmlns:a16="http://schemas.microsoft.com/office/drawing/2014/main" id="{79C2F9BB-9BEE-46C7-964E-A73A5ACC7AEE}"/>
              </a:ext>
            </a:extLst>
          </p:cNvPr>
          <p:cNvSpPr/>
          <p:nvPr/>
        </p:nvSpPr>
        <p:spPr>
          <a:xfrm>
            <a:off x="712693" y="3957544"/>
            <a:ext cx="2528047" cy="94129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Queue Storage</a:t>
            </a:r>
          </a:p>
        </p:txBody>
      </p:sp>
      <p:sp>
        <p:nvSpPr>
          <p:cNvPr id="34" name="Rectangle: Rounded Corners 33">
            <a:extLst>
              <a:ext uri="{FF2B5EF4-FFF2-40B4-BE49-F238E27FC236}">
                <a16:creationId xmlns:a16="http://schemas.microsoft.com/office/drawing/2014/main" id="{FFF33DC5-34FE-4800-BE40-BC10E91FF2EA}"/>
              </a:ext>
            </a:extLst>
          </p:cNvPr>
          <p:cNvSpPr/>
          <p:nvPr/>
        </p:nvSpPr>
        <p:spPr>
          <a:xfrm>
            <a:off x="3567952" y="3911508"/>
            <a:ext cx="2528047" cy="94129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RabbitMQ</a:t>
            </a:r>
          </a:p>
        </p:txBody>
      </p:sp>
      <p:sp>
        <p:nvSpPr>
          <p:cNvPr id="28" name="Rectangle: Rounded Corners 27">
            <a:extLst>
              <a:ext uri="{FF2B5EF4-FFF2-40B4-BE49-F238E27FC236}">
                <a16:creationId xmlns:a16="http://schemas.microsoft.com/office/drawing/2014/main" id="{475DEB76-4AF3-4BA9-904D-EE0B87840828}"/>
              </a:ext>
            </a:extLst>
          </p:cNvPr>
          <p:cNvSpPr/>
          <p:nvPr/>
        </p:nvSpPr>
        <p:spPr>
          <a:xfrm>
            <a:off x="4031875" y="2685163"/>
            <a:ext cx="4123766" cy="211445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4800" b="1" dirty="0"/>
              <a:t>SendGrid</a:t>
            </a:r>
          </a:p>
        </p:txBody>
      </p:sp>
    </p:spTree>
    <p:extLst>
      <p:ext uri="{BB962C8B-B14F-4D97-AF65-F5344CB8AC3E}">
        <p14:creationId xmlns:p14="http://schemas.microsoft.com/office/powerpoint/2010/main" val="77189056"/>
      </p:ext>
    </p:extLst>
  </p:cSld>
  <p:clrMapOvr>
    <a:masterClrMapping/>
  </p:clrMapOvr>
  <mc:AlternateContent xmlns:mc="http://schemas.openxmlformats.org/markup-compatibility/2006">
    <mc:Choice xmlns:p14="http://schemas.microsoft.com/office/powerpoint/2010/main" Requires="p14">
      <p:transition spd="slow" p14:dur="2000" advTm="0"/>
    </mc:Choice>
    <mc:Fallback>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afterEffect">
                                  <p:stCondLst>
                                    <p:cond delay="0"/>
                                  </p:stCondLst>
                                  <p:childTnLst>
                                    <p:animMotion origin="layout" path="M 4.16667E-7 -1.85185E-6 L 0.15104 0.08588 " pathEditMode="relative" rAng="0" ptsTypes="AA">
                                      <p:cBhvr>
                                        <p:cTn id="6" dur="1000" fill="hold"/>
                                        <p:tgtEl>
                                          <p:spTgt spid="28"/>
                                        </p:tgtEl>
                                        <p:attrNameLst>
                                          <p:attrName>ppt_x</p:attrName>
                                          <p:attrName>ppt_y</p:attrName>
                                        </p:attrNameLst>
                                      </p:cBhvr>
                                      <p:rCtr x="7552" y="4282"/>
                                    </p:animMotion>
                                  </p:childTnLst>
                                </p:cTn>
                              </p:par>
                            </p:childTnLst>
                          </p:cTn>
                        </p:par>
                        <p:par>
                          <p:cTn id="7" fill="hold">
                            <p:stCondLst>
                              <p:cond delay="1000"/>
                            </p:stCondLst>
                            <p:childTnLst>
                              <p:par>
                                <p:cTn id="8" presetID="1" presetClass="exit" presetSubtype="0" fill="hold" grpId="1" nodeType="afterEffect">
                                  <p:stCondLst>
                                    <p:cond delay="0"/>
                                  </p:stCondLst>
                                  <p:childTnLst>
                                    <p:set>
                                      <p:cBhvr>
                                        <p:cTn id="9" dur="1" fill="hold">
                                          <p:stCondLst>
                                            <p:cond delay="0"/>
                                          </p:stCondLst>
                                        </p:cTn>
                                        <p:tgtEl>
                                          <p:spTgt spid="2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8" grpId="1"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78F37-9209-4AB8-99D7-9ACD41541867}"/>
              </a:ext>
            </a:extLst>
          </p:cNvPr>
          <p:cNvSpPr>
            <a:spLocks noGrp="1"/>
          </p:cNvSpPr>
          <p:nvPr>
            <p:ph type="title"/>
          </p:nvPr>
        </p:nvSpPr>
        <p:spPr/>
        <p:txBody>
          <a:bodyPr/>
          <a:lstStyle/>
          <a:p>
            <a:r>
              <a:rPr lang="en-US" dirty="0"/>
              <a:t>Triggers &amp; Bindings</a:t>
            </a:r>
          </a:p>
        </p:txBody>
      </p:sp>
      <p:sp>
        <p:nvSpPr>
          <p:cNvPr id="3" name="Rectangle: Rounded Corners 2">
            <a:extLst>
              <a:ext uri="{FF2B5EF4-FFF2-40B4-BE49-F238E27FC236}">
                <a16:creationId xmlns:a16="http://schemas.microsoft.com/office/drawing/2014/main" id="{35BD80C3-F424-45D2-9C05-CE7CAB3696E7}"/>
              </a:ext>
            </a:extLst>
          </p:cNvPr>
          <p:cNvSpPr/>
          <p:nvPr/>
        </p:nvSpPr>
        <p:spPr>
          <a:xfrm>
            <a:off x="712693" y="1690688"/>
            <a:ext cx="2528047" cy="94129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Blob Storage</a:t>
            </a:r>
          </a:p>
        </p:txBody>
      </p:sp>
      <p:sp>
        <p:nvSpPr>
          <p:cNvPr id="4" name="Rectangle: Rounded Corners 3">
            <a:extLst>
              <a:ext uri="{FF2B5EF4-FFF2-40B4-BE49-F238E27FC236}">
                <a16:creationId xmlns:a16="http://schemas.microsoft.com/office/drawing/2014/main" id="{22669FC7-5788-4560-8664-85714D71A121}"/>
              </a:ext>
            </a:extLst>
          </p:cNvPr>
          <p:cNvSpPr/>
          <p:nvPr/>
        </p:nvSpPr>
        <p:spPr>
          <a:xfrm>
            <a:off x="3567953" y="1690688"/>
            <a:ext cx="2528047" cy="94129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Azure Cosmos DB</a:t>
            </a:r>
          </a:p>
        </p:txBody>
      </p:sp>
      <p:sp>
        <p:nvSpPr>
          <p:cNvPr id="5" name="Rectangle: Rounded Corners 4">
            <a:extLst>
              <a:ext uri="{FF2B5EF4-FFF2-40B4-BE49-F238E27FC236}">
                <a16:creationId xmlns:a16="http://schemas.microsoft.com/office/drawing/2014/main" id="{AD57E3E1-3612-47A4-A653-710D01B83DF2}"/>
              </a:ext>
            </a:extLst>
          </p:cNvPr>
          <p:cNvSpPr/>
          <p:nvPr/>
        </p:nvSpPr>
        <p:spPr>
          <a:xfrm>
            <a:off x="6423212" y="1744008"/>
            <a:ext cx="2528047" cy="94129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err="1"/>
              <a:t>Dapr</a:t>
            </a:r>
            <a:endParaRPr lang="en-US" sz="2400" b="1" dirty="0"/>
          </a:p>
        </p:txBody>
      </p:sp>
      <p:sp>
        <p:nvSpPr>
          <p:cNvPr id="9" name="Rectangle: Rounded Corners 8">
            <a:extLst>
              <a:ext uri="{FF2B5EF4-FFF2-40B4-BE49-F238E27FC236}">
                <a16:creationId xmlns:a16="http://schemas.microsoft.com/office/drawing/2014/main" id="{CE5B729E-38BE-46CA-AE6E-E031CB54BFC4}"/>
              </a:ext>
            </a:extLst>
          </p:cNvPr>
          <p:cNvSpPr/>
          <p:nvPr/>
        </p:nvSpPr>
        <p:spPr>
          <a:xfrm>
            <a:off x="9278471" y="1744008"/>
            <a:ext cx="2528047" cy="94129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Event Grid</a:t>
            </a:r>
          </a:p>
        </p:txBody>
      </p:sp>
      <p:sp>
        <p:nvSpPr>
          <p:cNvPr id="10" name="Rectangle: Rounded Corners 9">
            <a:extLst>
              <a:ext uri="{FF2B5EF4-FFF2-40B4-BE49-F238E27FC236}">
                <a16:creationId xmlns:a16="http://schemas.microsoft.com/office/drawing/2014/main" id="{553C4235-826B-4460-973B-C6BE6A450B32}"/>
              </a:ext>
            </a:extLst>
          </p:cNvPr>
          <p:cNvSpPr/>
          <p:nvPr/>
        </p:nvSpPr>
        <p:spPr>
          <a:xfrm>
            <a:off x="712693" y="2824116"/>
            <a:ext cx="2528047" cy="94129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Event Hubs</a:t>
            </a:r>
          </a:p>
        </p:txBody>
      </p:sp>
      <p:sp>
        <p:nvSpPr>
          <p:cNvPr id="11" name="Rectangle: Rounded Corners 10">
            <a:extLst>
              <a:ext uri="{FF2B5EF4-FFF2-40B4-BE49-F238E27FC236}">
                <a16:creationId xmlns:a16="http://schemas.microsoft.com/office/drawing/2014/main" id="{9EFB87A7-B293-45FD-BC5D-B603287B7675}"/>
              </a:ext>
            </a:extLst>
          </p:cNvPr>
          <p:cNvSpPr/>
          <p:nvPr/>
        </p:nvSpPr>
        <p:spPr>
          <a:xfrm>
            <a:off x="3567952" y="2801098"/>
            <a:ext cx="2528047" cy="94129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HTTP</a:t>
            </a:r>
          </a:p>
        </p:txBody>
      </p:sp>
      <p:sp>
        <p:nvSpPr>
          <p:cNvPr id="18" name="Rectangle: Rounded Corners 17">
            <a:extLst>
              <a:ext uri="{FF2B5EF4-FFF2-40B4-BE49-F238E27FC236}">
                <a16:creationId xmlns:a16="http://schemas.microsoft.com/office/drawing/2014/main" id="{1A6D138C-AA74-445E-A539-1DE7FBEBB2D7}"/>
              </a:ext>
            </a:extLst>
          </p:cNvPr>
          <p:cNvSpPr/>
          <p:nvPr/>
        </p:nvSpPr>
        <p:spPr>
          <a:xfrm>
            <a:off x="6423209" y="2801098"/>
            <a:ext cx="2528047" cy="94129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IoT Hub</a:t>
            </a:r>
          </a:p>
        </p:txBody>
      </p:sp>
      <p:sp>
        <p:nvSpPr>
          <p:cNvPr id="19" name="Rectangle: Rounded Corners 18">
            <a:extLst>
              <a:ext uri="{FF2B5EF4-FFF2-40B4-BE49-F238E27FC236}">
                <a16:creationId xmlns:a16="http://schemas.microsoft.com/office/drawing/2014/main" id="{B2471742-6575-4DCA-B6BC-4C4C493D4EC3}"/>
              </a:ext>
            </a:extLst>
          </p:cNvPr>
          <p:cNvSpPr/>
          <p:nvPr/>
        </p:nvSpPr>
        <p:spPr>
          <a:xfrm>
            <a:off x="9278471" y="2801098"/>
            <a:ext cx="2528047" cy="94129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Kafka</a:t>
            </a:r>
          </a:p>
        </p:txBody>
      </p:sp>
      <p:sp>
        <p:nvSpPr>
          <p:cNvPr id="20" name="Rectangle: Rounded Corners 19">
            <a:extLst>
              <a:ext uri="{FF2B5EF4-FFF2-40B4-BE49-F238E27FC236}">
                <a16:creationId xmlns:a16="http://schemas.microsoft.com/office/drawing/2014/main" id="{10E9E8A0-E8CD-4234-889F-12E2D9B0CF03}"/>
              </a:ext>
            </a:extLst>
          </p:cNvPr>
          <p:cNvSpPr/>
          <p:nvPr/>
        </p:nvSpPr>
        <p:spPr>
          <a:xfrm>
            <a:off x="712693" y="3957544"/>
            <a:ext cx="2528047" cy="94129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Queue Storage</a:t>
            </a:r>
          </a:p>
        </p:txBody>
      </p:sp>
      <p:sp>
        <p:nvSpPr>
          <p:cNvPr id="21" name="Rectangle: Rounded Corners 20">
            <a:extLst>
              <a:ext uri="{FF2B5EF4-FFF2-40B4-BE49-F238E27FC236}">
                <a16:creationId xmlns:a16="http://schemas.microsoft.com/office/drawing/2014/main" id="{8B30798D-3727-46C6-89D9-FFBDCA1CFE8B}"/>
              </a:ext>
            </a:extLst>
          </p:cNvPr>
          <p:cNvSpPr/>
          <p:nvPr/>
        </p:nvSpPr>
        <p:spPr>
          <a:xfrm>
            <a:off x="3567952" y="3911508"/>
            <a:ext cx="2528047" cy="94129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RabbitMQ</a:t>
            </a:r>
          </a:p>
        </p:txBody>
      </p:sp>
      <p:sp>
        <p:nvSpPr>
          <p:cNvPr id="22" name="Rectangle: Rounded Corners 21">
            <a:extLst>
              <a:ext uri="{FF2B5EF4-FFF2-40B4-BE49-F238E27FC236}">
                <a16:creationId xmlns:a16="http://schemas.microsoft.com/office/drawing/2014/main" id="{AA38D946-FB7F-45FA-9952-EE76F1D9805A}"/>
              </a:ext>
            </a:extLst>
          </p:cNvPr>
          <p:cNvSpPr/>
          <p:nvPr/>
        </p:nvSpPr>
        <p:spPr>
          <a:xfrm>
            <a:off x="6423209" y="3858188"/>
            <a:ext cx="2528047" cy="94129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SendGrid</a:t>
            </a:r>
          </a:p>
        </p:txBody>
      </p:sp>
      <p:sp>
        <p:nvSpPr>
          <p:cNvPr id="27" name="Rectangle: Rounded Corners 26">
            <a:extLst>
              <a:ext uri="{FF2B5EF4-FFF2-40B4-BE49-F238E27FC236}">
                <a16:creationId xmlns:a16="http://schemas.microsoft.com/office/drawing/2014/main" id="{A392AEE4-3418-41CF-B604-B7FDBDDABCD8}"/>
              </a:ext>
            </a:extLst>
          </p:cNvPr>
          <p:cNvSpPr/>
          <p:nvPr/>
        </p:nvSpPr>
        <p:spPr>
          <a:xfrm>
            <a:off x="4031875" y="2685163"/>
            <a:ext cx="4123766" cy="211445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4800" b="1" dirty="0"/>
              <a:t>Service Bus</a:t>
            </a:r>
          </a:p>
        </p:txBody>
      </p:sp>
    </p:spTree>
    <p:extLst>
      <p:ext uri="{BB962C8B-B14F-4D97-AF65-F5344CB8AC3E}">
        <p14:creationId xmlns:p14="http://schemas.microsoft.com/office/powerpoint/2010/main" val="3724572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78F37-9209-4AB8-99D7-9ACD41541867}"/>
              </a:ext>
            </a:extLst>
          </p:cNvPr>
          <p:cNvSpPr>
            <a:spLocks noGrp="1"/>
          </p:cNvSpPr>
          <p:nvPr>
            <p:ph type="title"/>
          </p:nvPr>
        </p:nvSpPr>
        <p:spPr/>
        <p:txBody>
          <a:bodyPr/>
          <a:lstStyle/>
          <a:p>
            <a:r>
              <a:rPr lang="en-US" dirty="0"/>
              <a:t>Triggers &amp; Bindings</a:t>
            </a:r>
          </a:p>
        </p:txBody>
      </p:sp>
      <p:sp>
        <p:nvSpPr>
          <p:cNvPr id="3" name="Rectangle: Rounded Corners 2">
            <a:extLst>
              <a:ext uri="{FF2B5EF4-FFF2-40B4-BE49-F238E27FC236}">
                <a16:creationId xmlns:a16="http://schemas.microsoft.com/office/drawing/2014/main" id="{35BD80C3-F424-45D2-9C05-CE7CAB3696E7}"/>
              </a:ext>
            </a:extLst>
          </p:cNvPr>
          <p:cNvSpPr/>
          <p:nvPr/>
        </p:nvSpPr>
        <p:spPr>
          <a:xfrm>
            <a:off x="712693" y="1690688"/>
            <a:ext cx="2528047" cy="94129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Blob Storage</a:t>
            </a:r>
          </a:p>
        </p:txBody>
      </p:sp>
      <p:sp>
        <p:nvSpPr>
          <p:cNvPr id="4" name="Rectangle: Rounded Corners 3">
            <a:extLst>
              <a:ext uri="{FF2B5EF4-FFF2-40B4-BE49-F238E27FC236}">
                <a16:creationId xmlns:a16="http://schemas.microsoft.com/office/drawing/2014/main" id="{22669FC7-5788-4560-8664-85714D71A121}"/>
              </a:ext>
            </a:extLst>
          </p:cNvPr>
          <p:cNvSpPr/>
          <p:nvPr/>
        </p:nvSpPr>
        <p:spPr>
          <a:xfrm>
            <a:off x="3567953" y="1690688"/>
            <a:ext cx="2528047" cy="94129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Azure Cosmos DB</a:t>
            </a:r>
          </a:p>
        </p:txBody>
      </p:sp>
      <p:sp>
        <p:nvSpPr>
          <p:cNvPr id="5" name="Rectangle: Rounded Corners 4">
            <a:extLst>
              <a:ext uri="{FF2B5EF4-FFF2-40B4-BE49-F238E27FC236}">
                <a16:creationId xmlns:a16="http://schemas.microsoft.com/office/drawing/2014/main" id="{AD57E3E1-3612-47A4-A653-710D01B83DF2}"/>
              </a:ext>
            </a:extLst>
          </p:cNvPr>
          <p:cNvSpPr/>
          <p:nvPr/>
        </p:nvSpPr>
        <p:spPr>
          <a:xfrm>
            <a:off x="6423212" y="1744008"/>
            <a:ext cx="2528047" cy="94129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err="1"/>
              <a:t>Dapr</a:t>
            </a:r>
            <a:endParaRPr lang="en-US" sz="2400" b="1" dirty="0"/>
          </a:p>
        </p:txBody>
      </p:sp>
      <p:sp>
        <p:nvSpPr>
          <p:cNvPr id="9" name="Rectangle: Rounded Corners 8">
            <a:extLst>
              <a:ext uri="{FF2B5EF4-FFF2-40B4-BE49-F238E27FC236}">
                <a16:creationId xmlns:a16="http://schemas.microsoft.com/office/drawing/2014/main" id="{CE5B729E-38BE-46CA-AE6E-E031CB54BFC4}"/>
              </a:ext>
            </a:extLst>
          </p:cNvPr>
          <p:cNvSpPr/>
          <p:nvPr/>
        </p:nvSpPr>
        <p:spPr>
          <a:xfrm>
            <a:off x="9278471" y="1744008"/>
            <a:ext cx="2528047" cy="94129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Event Grid</a:t>
            </a:r>
          </a:p>
        </p:txBody>
      </p:sp>
      <p:sp>
        <p:nvSpPr>
          <p:cNvPr id="10" name="Rectangle: Rounded Corners 9">
            <a:extLst>
              <a:ext uri="{FF2B5EF4-FFF2-40B4-BE49-F238E27FC236}">
                <a16:creationId xmlns:a16="http://schemas.microsoft.com/office/drawing/2014/main" id="{553C4235-826B-4460-973B-C6BE6A450B32}"/>
              </a:ext>
            </a:extLst>
          </p:cNvPr>
          <p:cNvSpPr/>
          <p:nvPr/>
        </p:nvSpPr>
        <p:spPr>
          <a:xfrm>
            <a:off x="712693" y="2824116"/>
            <a:ext cx="2528047" cy="94129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Event Hubs</a:t>
            </a:r>
          </a:p>
        </p:txBody>
      </p:sp>
      <p:sp>
        <p:nvSpPr>
          <p:cNvPr id="11" name="Rectangle: Rounded Corners 10">
            <a:extLst>
              <a:ext uri="{FF2B5EF4-FFF2-40B4-BE49-F238E27FC236}">
                <a16:creationId xmlns:a16="http://schemas.microsoft.com/office/drawing/2014/main" id="{9EFB87A7-B293-45FD-BC5D-B603287B7675}"/>
              </a:ext>
            </a:extLst>
          </p:cNvPr>
          <p:cNvSpPr/>
          <p:nvPr/>
        </p:nvSpPr>
        <p:spPr>
          <a:xfrm>
            <a:off x="3567952" y="2801098"/>
            <a:ext cx="2528047" cy="94129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HTTP</a:t>
            </a:r>
          </a:p>
        </p:txBody>
      </p:sp>
      <p:sp>
        <p:nvSpPr>
          <p:cNvPr id="18" name="Rectangle: Rounded Corners 17">
            <a:extLst>
              <a:ext uri="{FF2B5EF4-FFF2-40B4-BE49-F238E27FC236}">
                <a16:creationId xmlns:a16="http://schemas.microsoft.com/office/drawing/2014/main" id="{1A6D138C-AA74-445E-A539-1DE7FBEBB2D7}"/>
              </a:ext>
            </a:extLst>
          </p:cNvPr>
          <p:cNvSpPr/>
          <p:nvPr/>
        </p:nvSpPr>
        <p:spPr>
          <a:xfrm>
            <a:off x="6423209" y="2801098"/>
            <a:ext cx="2528047" cy="94129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IoT Hub</a:t>
            </a:r>
          </a:p>
        </p:txBody>
      </p:sp>
      <p:sp>
        <p:nvSpPr>
          <p:cNvPr id="19" name="Rectangle: Rounded Corners 18">
            <a:extLst>
              <a:ext uri="{FF2B5EF4-FFF2-40B4-BE49-F238E27FC236}">
                <a16:creationId xmlns:a16="http://schemas.microsoft.com/office/drawing/2014/main" id="{B2471742-6575-4DCA-B6BC-4C4C493D4EC3}"/>
              </a:ext>
            </a:extLst>
          </p:cNvPr>
          <p:cNvSpPr/>
          <p:nvPr/>
        </p:nvSpPr>
        <p:spPr>
          <a:xfrm>
            <a:off x="9278471" y="2801098"/>
            <a:ext cx="2528047" cy="94129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Kafka</a:t>
            </a:r>
          </a:p>
        </p:txBody>
      </p:sp>
      <p:sp>
        <p:nvSpPr>
          <p:cNvPr id="33" name="Rectangle: Rounded Corners 32">
            <a:extLst>
              <a:ext uri="{FF2B5EF4-FFF2-40B4-BE49-F238E27FC236}">
                <a16:creationId xmlns:a16="http://schemas.microsoft.com/office/drawing/2014/main" id="{79C2F9BB-9BEE-46C7-964E-A73A5ACC7AEE}"/>
              </a:ext>
            </a:extLst>
          </p:cNvPr>
          <p:cNvSpPr/>
          <p:nvPr/>
        </p:nvSpPr>
        <p:spPr>
          <a:xfrm>
            <a:off x="712693" y="3957544"/>
            <a:ext cx="2528047" cy="94129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Queue Storage</a:t>
            </a:r>
          </a:p>
        </p:txBody>
      </p:sp>
      <p:sp>
        <p:nvSpPr>
          <p:cNvPr id="34" name="Rectangle: Rounded Corners 33">
            <a:extLst>
              <a:ext uri="{FF2B5EF4-FFF2-40B4-BE49-F238E27FC236}">
                <a16:creationId xmlns:a16="http://schemas.microsoft.com/office/drawing/2014/main" id="{FFF33DC5-34FE-4800-BE40-BC10E91FF2EA}"/>
              </a:ext>
            </a:extLst>
          </p:cNvPr>
          <p:cNvSpPr/>
          <p:nvPr/>
        </p:nvSpPr>
        <p:spPr>
          <a:xfrm>
            <a:off x="3567952" y="3911508"/>
            <a:ext cx="2528047" cy="94129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RabbitMQ</a:t>
            </a:r>
          </a:p>
        </p:txBody>
      </p:sp>
      <p:sp>
        <p:nvSpPr>
          <p:cNvPr id="35" name="Rectangle: Rounded Corners 34">
            <a:extLst>
              <a:ext uri="{FF2B5EF4-FFF2-40B4-BE49-F238E27FC236}">
                <a16:creationId xmlns:a16="http://schemas.microsoft.com/office/drawing/2014/main" id="{E1EF87CF-792C-4C1B-924B-B539B212479D}"/>
              </a:ext>
            </a:extLst>
          </p:cNvPr>
          <p:cNvSpPr/>
          <p:nvPr/>
        </p:nvSpPr>
        <p:spPr>
          <a:xfrm>
            <a:off x="6423209" y="3858188"/>
            <a:ext cx="2528047" cy="94129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SendGrid</a:t>
            </a:r>
          </a:p>
        </p:txBody>
      </p:sp>
      <p:sp>
        <p:nvSpPr>
          <p:cNvPr id="28" name="Rectangle: Rounded Corners 27">
            <a:extLst>
              <a:ext uri="{FF2B5EF4-FFF2-40B4-BE49-F238E27FC236}">
                <a16:creationId xmlns:a16="http://schemas.microsoft.com/office/drawing/2014/main" id="{475DEB76-4AF3-4BA9-904D-EE0B87840828}"/>
              </a:ext>
            </a:extLst>
          </p:cNvPr>
          <p:cNvSpPr/>
          <p:nvPr/>
        </p:nvSpPr>
        <p:spPr>
          <a:xfrm>
            <a:off x="4031875" y="2685163"/>
            <a:ext cx="4123766" cy="211445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4800" b="1" dirty="0"/>
              <a:t>Service Bus</a:t>
            </a:r>
          </a:p>
        </p:txBody>
      </p:sp>
    </p:spTree>
    <p:extLst>
      <p:ext uri="{BB962C8B-B14F-4D97-AF65-F5344CB8AC3E}">
        <p14:creationId xmlns:p14="http://schemas.microsoft.com/office/powerpoint/2010/main" val="3900225872"/>
      </p:ext>
    </p:extLst>
  </p:cSld>
  <p:clrMapOvr>
    <a:masterClrMapping/>
  </p:clrMapOvr>
  <mc:AlternateContent xmlns:mc="http://schemas.openxmlformats.org/markup-compatibility/2006">
    <mc:Choice xmlns:p14="http://schemas.microsoft.com/office/powerpoint/2010/main" Requires="p14">
      <p:transition spd="slow" p14:dur="2000" advTm="0"/>
    </mc:Choice>
    <mc:Fallback>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afterEffect">
                                  <p:stCondLst>
                                    <p:cond delay="0"/>
                                  </p:stCondLst>
                                  <p:childTnLst>
                                    <p:animMotion origin="layout" path="M 4.16667E-7 -1.85185E-6 L 0.36823 0.08959 " pathEditMode="relative" rAng="0" ptsTypes="AA">
                                      <p:cBhvr>
                                        <p:cTn id="6" dur="1000" fill="hold"/>
                                        <p:tgtEl>
                                          <p:spTgt spid="28"/>
                                        </p:tgtEl>
                                        <p:attrNameLst>
                                          <p:attrName>ppt_x</p:attrName>
                                          <p:attrName>ppt_y</p:attrName>
                                        </p:attrNameLst>
                                      </p:cBhvr>
                                      <p:rCtr x="18411" y="4468"/>
                                    </p:animMotion>
                                  </p:childTnLst>
                                </p:cTn>
                              </p:par>
                            </p:childTnLst>
                          </p:cTn>
                        </p:par>
                        <p:par>
                          <p:cTn id="7" fill="hold">
                            <p:stCondLst>
                              <p:cond delay="1000"/>
                            </p:stCondLst>
                            <p:childTnLst>
                              <p:par>
                                <p:cTn id="8" presetID="1" presetClass="exit" presetSubtype="0" fill="hold" grpId="1" nodeType="afterEffect">
                                  <p:stCondLst>
                                    <p:cond delay="0"/>
                                  </p:stCondLst>
                                  <p:childTnLst>
                                    <p:set>
                                      <p:cBhvr>
                                        <p:cTn id="9" dur="1" fill="hold">
                                          <p:stCondLst>
                                            <p:cond delay="0"/>
                                          </p:stCondLst>
                                        </p:cTn>
                                        <p:tgtEl>
                                          <p:spTgt spid="2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8" grpId="1"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78F37-9209-4AB8-99D7-9ACD41541867}"/>
              </a:ext>
            </a:extLst>
          </p:cNvPr>
          <p:cNvSpPr>
            <a:spLocks noGrp="1"/>
          </p:cNvSpPr>
          <p:nvPr>
            <p:ph type="title"/>
          </p:nvPr>
        </p:nvSpPr>
        <p:spPr/>
        <p:txBody>
          <a:bodyPr/>
          <a:lstStyle/>
          <a:p>
            <a:r>
              <a:rPr lang="en-US" dirty="0"/>
              <a:t>Triggers &amp; Bindings</a:t>
            </a:r>
          </a:p>
        </p:txBody>
      </p:sp>
      <p:sp>
        <p:nvSpPr>
          <p:cNvPr id="3" name="Rectangle: Rounded Corners 2">
            <a:extLst>
              <a:ext uri="{FF2B5EF4-FFF2-40B4-BE49-F238E27FC236}">
                <a16:creationId xmlns:a16="http://schemas.microsoft.com/office/drawing/2014/main" id="{35BD80C3-F424-45D2-9C05-CE7CAB3696E7}"/>
              </a:ext>
            </a:extLst>
          </p:cNvPr>
          <p:cNvSpPr/>
          <p:nvPr/>
        </p:nvSpPr>
        <p:spPr>
          <a:xfrm>
            <a:off x="712693" y="1690688"/>
            <a:ext cx="2528047" cy="94129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Blob Storage</a:t>
            </a:r>
          </a:p>
        </p:txBody>
      </p:sp>
      <p:sp>
        <p:nvSpPr>
          <p:cNvPr id="4" name="Rectangle: Rounded Corners 3">
            <a:extLst>
              <a:ext uri="{FF2B5EF4-FFF2-40B4-BE49-F238E27FC236}">
                <a16:creationId xmlns:a16="http://schemas.microsoft.com/office/drawing/2014/main" id="{22669FC7-5788-4560-8664-85714D71A121}"/>
              </a:ext>
            </a:extLst>
          </p:cNvPr>
          <p:cNvSpPr/>
          <p:nvPr/>
        </p:nvSpPr>
        <p:spPr>
          <a:xfrm>
            <a:off x="3567953" y="1690688"/>
            <a:ext cx="2528047" cy="94129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Azure Cosmos DB</a:t>
            </a:r>
          </a:p>
        </p:txBody>
      </p:sp>
      <p:sp>
        <p:nvSpPr>
          <p:cNvPr id="5" name="Rectangle: Rounded Corners 4">
            <a:extLst>
              <a:ext uri="{FF2B5EF4-FFF2-40B4-BE49-F238E27FC236}">
                <a16:creationId xmlns:a16="http://schemas.microsoft.com/office/drawing/2014/main" id="{AD57E3E1-3612-47A4-A653-710D01B83DF2}"/>
              </a:ext>
            </a:extLst>
          </p:cNvPr>
          <p:cNvSpPr/>
          <p:nvPr/>
        </p:nvSpPr>
        <p:spPr>
          <a:xfrm>
            <a:off x="6423212" y="1744008"/>
            <a:ext cx="2528047" cy="94129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err="1"/>
              <a:t>Dapr</a:t>
            </a:r>
            <a:endParaRPr lang="en-US" sz="2400" b="1" dirty="0"/>
          </a:p>
        </p:txBody>
      </p:sp>
      <p:sp>
        <p:nvSpPr>
          <p:cNvPr id="9" name="Rectangle: Rounded Corners 8">
            <a:extLst>
              <a:ext uri="{FF2B5EF4-FFF2-40B4-BE49-F238E27FC236}">
                <a16:creationId xmlns:a16="http://schemas.microsoft.com/office/drawing/2014/main" id="{CE5B729E-38BE-46CA-AE6E-E031CB54BFC4}"/>
              </a:ext>
            </a:extLst>
          </p:cNvPr>
          <p:cNvSpPr/>
          <p:nvPr/>
        </p:nvSpPr>
        <p:spPr>
          <a:xfrm>
            <a:off x="9278471" y="1744008"/>
            <a:ext cx="2528047" cy="94129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Event Grid</a:t>
            </a:r>
          </a:p>
        </p:txBody>
      </p:sp>
      <p:sp>
        <p:nvSpPr>
          <p:cNvPr id="10" name="Rectangle: Rounded Corners 9">
            <a:extLst>
              <a:ext uri="{FF2B5EF4-FFF2-40B4-BE49-F238E27FC236}">
                <a16:creationId xmlns:a16="http://schemas.microsoft.com/office/drawing/2014/main" id="{553C4235-826B-4460-973B-C6BE6A450B32}"/>
              </a:ext>
            </a:extLst>
          </p:cNvPr>
          <p:cNvSpPr/>
          <p:nvPr/>
        </p:nvSpPr>
        <p:spPr>
          <a:xfrm>
            <a:off x="712693" y="2824116"/>
            <a:ext cx="2528047" cy="94129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Event Hubs</a:t>
            </a:r>
          </a:p>
        </p:txBody>
      </p:sp>
      <p:sp>
        <p:nvSpPr>
          <p:cNvPr id="11" name="Rectangle: Rounded Corners 10">
            <a:extLst>
              <a:ext uri="{FF2B5EF4-FFF2-40B4-BE49-F238E27FC236}">
                <a16:creationId xmlns:a16="http://schemas.microsoft.com/office/drawing/2014/main" id="{9EFB87A7-B293-45FD-BC5D-B603287B7675}"/>
              </a:ext>
            </a:extLst>
          </p:cNvPr>
          <p:cNvSpPr/>
          <p:nvPr/>
        </p:nvSpPr>
        <p:spPr>
          <a:xfrm>
            <a:off x="3567952" y="2801098"/>
            <a:ext cx="2528047" cy="94129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HTTP</a:t>
            </a:r>
          </a:p>
        </p:txBody>
      </p:sp>
      <p:sp>
        <p:nvSpPr>
          <p:cNvPr id="18" name="Rectangle: Rounded Corners 17">
            <a:extLst>
              <a:ext uri="{FF2B5EF4-FFF2-40B4-BE49-F238E27FC236}">
                <a16:creationId xmlns:a16="http://schemas.microsoft.com/office/drawing/2014/main" id="{1A6D138C-AA74-445E-A539-1DE7FBEBB2D7}"/>
              </a:ext>
            </a:extLst>
          </p:cNvPr>
          <p:cNvSpPr/>
          <p:nvPr/>
        </p:nvSpPr>
        <p:spPr>
          <a:xfrm>
            <a:off x="6423209" y="2801098"/>
            <a:ext cx="2528047" cy="94129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IoT Hub</a:t>
            </a:r>
          </a:p>
        </p:txBody>
      </p:sp>
      <p:sp>
        <p:nvSpPr>
          <p:cNvPr id="19" name="Rectangle: Rounded Corners 18">
            <a:extLst>
              <a:ext uri="{FF2B5EF4-FFF2-40B4-BE49-F238E27FC236}">
                <a16:creationId xmlns:a16="http://schemas.microsoft.com/office/drawing/2014/main" id="{B2471742-6575-4DCA-B6BC-4C4C493D4EC3}"/>
              </a:ext>
            </a:extLst>
          </p:cNvPr>
          <p:cNvSpPr/>
          <p:nvPr/>
        </p:nvSpPr>
        <p:spPr>
          <a:xfrm>
            <a:off x="9278471" y="2801098"/>
            <a:ext cx="2528047" cy="94129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Kafka</a:t>
            </a:r>
          </a:p>
        </p:txBody>
      </p:sp>
      <p:sp>
        <p:nvSpPr>
          <p:cNvPr id="20" name="Rectangle: Rounded Corners 19">
            <a:extLst>
              <a:ext uri="{FF2B5EF4-FFF2-40B4-BE49-F238E27FC236}">
                <a16:creationId xmlns:a16="http://schemas.microsoft.com/office/drawing/2014/main" id="{10E9E8A0-E8CD-4234-889F-12E2D9B0CF03}"/>
              </a:ext>
            </a:extLst>
          </p:cNvPr>
          <p:cNvSpPr/>
          <p:nvPr/>
        </p:nvSpPr>
        <p:spPr>
          <a:xfrm>
            <a:off x="712693" y="3957544"/>
            <a:ext cx="2528047" cy="94129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Queue Storage</a:t>
            </a:r>
          </a:p>
        </p:txBody>
      </p:sp>
      <p:sp>
        <p:nvSpPr>
          <p:cNvPr id="21" name="Rectangle: Rounded Corners 20">
            <a:extLst>
              <a:ext uri="{FF2B5EF4-FFF2-40B4-BE49-F238E27FC236}">
                <a16:creationId xmlns:a16="http://schemas.microsoft.com/office/drawing/2014/main" id="{8B30798D-3727-46C6-89D9-FFBDCA1CFE8B}"/>
              </a:ext>
            </a:extLst>
          </p:cNvPr>
          <p:cNvSpPr/>
          <p:nvPr/>
        </p:nvSpPr>
        <p:spPr>
          <a:xfrm>
            <a:off x="3567952" y="3911508"/>
            <a:ext cx="2528047" cy="94129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RabbitMQ</a:t>
            </a:r>
          </a:p>
        </p:txBody>
      </p:sp>
      <p:sp>
        <p:nvSpPr>
          <p:cNvPr id="22" name="Rectangle: Rounded Corners 21">
            <a:extLst>
              <a:ext uri="{FF2B5EF4-FFF2-40B4-BE49-F238E27FC236}">
                <a16:creationId xmlns:a16="http://schemas.microsoft.com/office/drawing/2014/main" id="{AA38D946-FB7F-45FA-9952-EE76F1D9805A}"/>
              </a:ext>
            </a:extLst>
          </p:cNvPr>
          <p:cNvSpPr/>
          <p:nvPr/>
        </p:nvSpPr>
        <p:spPr>
          <a:xfrm>
            <a:off x="6423209" y="3858188"/>
            <a:ext cx="2528047" cy="94129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SendGrid</a:t>
            </a:r>
          </a:p>
        </p:txBody>
      </p:sp>
      <p:sp>
        <p:nvSpPr>
          <p:cNvPr id="23" name="Rectangle: Rounded Corners 22">
            <a:extLst>
              <a:ext uri="{FF2B5EF4-FFF2-40B4-BE49-F238E27FC236}">
                <a16:creationId xmlns:a16="http://schemas.microsoft.com/office/drawing/2014/main" id="{5D5792C8-43D2-488A-919A-06317BA2EEBC}"/>
              </a:ext>
            </a:extLst>
          </p:cNvPr>
          <p:cNvSpPr/>
          <p:nvPr/>
        </p:nvSpPr>
        <p:spPr>
          <a:xfrm>
            <a:off x="9278471" y="3858188"/>
            <a:ext cx="2528047" cy="94129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Service Bus</a:t>
            </a:r>
          </a:p>
        </p:txBody>
      </p:sp>
      <p:sp>
        <p:nvSpPr>
          <p:cNvPr id="27" name="Rectangle: Rounded Corners 26">
            <a:extLst>
              <a:ext uri="{FF2B5EF4-FFF2-40B4-BE49-F238E27FC236}">
                <a16:creationId xmlns:a16="http://schemas.microsoft.com/office/drawing/2014/main" id="{A392AEE4-3418-41CF-B604-B7FDBDDABCD8}"/>
              </a:ext>
            </a:extLst>
          </p:cNvPr>
          <p:cNvSpPr/>
          <p:nvPr/>
        </p:nvSpPr>
        <p:spPr>
          <a:xfrm>
            <a:off x="4031875" y="2685163"/>
            <a:ext cx="4123766" cy="211445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4800" b="1" dirty="0" err="1"/>
              <a:t>SignalR</a:t>
            </a:r>
            <a:endParaRPr lang="en-US" sz="4800" b="1" dirty="0"/>
          </a:p>
        </p:txBody>
      </p:sp>
    </p:spTree>
    <p:extLst>
      <p:ext uri="{BB962C8B-B14F-4D97-AF65-F5344CB8AC3E}">
        <p14:creationId xmlns:p14="http://schemas.microsoft.com/office/powerpoint/2010/main" val="3297265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78F37-9209-4AB8-99D7-9ACD41541867}"/>
              </a:ext>
            </a:extLst>
          </p:cNvPr>
          <p:cNvSpPr>
            <a:spLocks noGrp="1"/>
          </p:cNvSpPr>
          <p:nvPr>
            <p:ph type="title"/>
          </p:nvPr>
        </p:nvSpPr>
        <p:spPr/>
        <p:txBody>
          <a:bodyPr/>
          <a:lstStyle/>
          <a:p>
            <a:r>
              <a:rPr lang="en-US" dirty="0"/>
              <a:t>Triggers &amp; Bindings</a:t>
            </a:r>
          </a:p>
        </p:txBody>
      </p:sp>
      <p:sp>
        <p:nvSpPr>
          <p:cNvPr id="3" name="Rectangle: Rounded Corners 2">
            <a:extLst>
              <a:ext uri="{FF2B5EF4-FFF2-40B4-BE49-F238E27FC236}">
                <a16:creationId xmlns:a16="http://schemas.microsoft.com/office/drawing/2014/main" id="{35BD80C3-F424-45D2-9C05-CE7CAB3696E7}"/>
              </a:ext>
            </a:extLst>
          </p:cNvPr>
          <p:cNvSpPr/>
          <p:nvPr/>
        </p:nvSpPr>
        <p:spPr>
          <a:xfrm>
            <a:off x="712693" y="1690688"/>
            <a:ext cx="2528047" cy="94129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Blob Storage</a:t>
            </a:r>
          </a:p>
        </p:txBody>
      </p:sp>
      <p:sp>
        <p:nvSpPr>
          <p:cNvPr id="4" name="Rectangle: Rounded Corners 3">
            <a:extLst>
              <a:ext uri="{FF2B5EF4-FFF2-40B4-BE49-F238E27FC236}">
                <a16:creationId xmlns:a16="http://schemas.microsoft.com/office/drawing/2014/main" id="{22669FC7-5788-4560-8664-85714D71A121}"/>
              </a:ext>
            </a:extLst>
          </p:cNvPr>
          <p:cNvSpPr/>
          <p:nvPr/>
        </p:nvSpPr>
        <p:spPr>
          <a:xfrm>
            <a:off x="3567953" y="1690688"/>
            <a:ext cx="2528047" cy="94129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Azure Cosmos DB</a:t>
            </a:r>
          </a:p>
        </p:txBody>
      </p:sp>
      <p:sp>
        <p:nvSpPr>
          <p:cNvPr id="5" name="Rectangle: Rounded Corners 4">
            <a:extLst>
              <a:ext uri="{FF2B5EF4-FFF2-40B4-BE49-F238E27FC236}">
                <a16:creationId xmlns:a16="http://schemas.microsoft.com/office/drawing/2014/main" id="{AD57E3E1-3612-47A4-A653-710D01B83DF2}"/>
              </a:ext>
            </a:extLst>
          </p:cNvPr>
          <p:cNvSpPr/>
          <p:nvPr/>
        </p:nvSpPr>
        <p:spPr>
          <a:xfrm>
            <a:off x="6423212" y="1744008"/>
            <a:ext cx="2528047" cy="94129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err="1"/>
              <a:t>Dapr</a:t>
            </a:r>
            <a:endParaRPr lang="en-US" sz="2400" b="1" dirty="0"/>
          </a:p>
        </p:txBody>
      </p:sp>
      <p:sp>
        <p:nvSpPr>
          <p:cNvPr id="9" name="Rectangle: Rounded Corners 8">
            <a:extLst>
              <a:ext uri="{FF2B5EF4-FFF2-40B4-BE49-F238E27FC236}">
                <a16:creationId xmlns:a16="http://schemas.microsoft.com/office/drawing/2014/main" id="{CE5B729E-38BE-46CA-AE6E-E031CB54BFC4}"/>
              </a:ext>
            </a:extLst>
          </p:cNvPr>
          <p:cNvSpPr/>
          <p:nvPr/>
        </p:nvSpPr>
        <p:spPr>
          <a:xfrm>
            <a:off x="9278471" y="1744008"/>
            <a:ext cx="2528047" cy="94129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Event Grid</a:t>
            </a:r>
          </a:p>
        </p:txBody>
      </p:sp>
      <p:sp>
        <p:nvSpPr>
          <p:cNvPr id="10" name="Rectangle: Rounded Corners 9">
            <a:extLst>
              <a:ext uri="{FF2B5EF4-FFF2-40B4-BE49-F238E27FC236}">
                <a16:creationId xmlns:a16="http://schemas.microsoft.com/office/drawing/2014/main" id="{553C4235-826B-4460-973B-C6BE6A450B32}"/>
              </a:ext>
            </a:extLst>
          </p:cNvPr>
          <p:cNvSpPr/>
          <p:nvPr/>
        </p:nvSpPr>
        <p:spPr>
          <a:xfrm>
            <a:off x="712693" y="2824116"/>
            <a:ext cx="2528047" cy="94129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Event Hubs</a:t>
            </a:r>
          </a:p>
        </p:txBody>
      </p:sp>
      <p:sp>
        <p:nvSpPr>
          <p:cNvPr id="11" name="Rectangle: Rounded Corners 10">
            <a:extLst>
              <a:ext uri="{FF2B5EF4-FFF2-40B4-BE49-F238E27FC236}">
                <a16:creationId xmlns:a16="http://schemas.microsoft.com/office/drawing/2014/main" id="{9EFB87A7-B293-45FD-BC5D-B603287B7675}"/>
              </a:ext>
            </a:extLst>
          </p:cNvPr>
          <p:cNvSpPr/>
          <p:nvPr/>
        </p:nvSpPr>
        <p:spPr>
          <a:xfrm>
            <a:off x="3567952" y="2801098"/>
            <a:ext cx="2528047" cy="94129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HTTP</a:t>
            </a:r>
          </a:p>
        </p:txBody>
      </p:sp>
      <p:sp>
        <p:nvSpPr>
          <p:cNvPr id="18" name="Rectangle: Rounded Corners 17">
            <a:extLst>
              <a:ext uri="{FF2B5EF4-FFF2-40B4-BE49-F238E27FC236}">
                <a16:creationId xmlns:a16="http://schemas.microsoft.com/office/drawing/2014/main" id="{1A6D138C-AA74-445E-A539-1DE7FBEBB2D7}"/>
              </a:ext>
            </a:extLst>
          </p:cNvPr>
          <p:cNvSpPr/>
          <p:nvPr/>
        </p:nvSpPr>
        <p:spPr>
          <a:xfrm>
            <a:off x="6423209" y="2801098"/>
            <a:ext cx="2528047" cy="94129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IoT Hub</a:t>
            </a:r>
          </a:p>
        </p:txBody>
      </p:sp>
      <p:sp>
        <p:nvSpPr>
          <p:cNvPr id="19" name="Rectangle: Rounded Corners 18">
            <a:extLst>
              <a:ext uri="{FF2B5EF4-FFF2-40B4-BE49-F238E27FC236}">
                <a16:creationId xmlns:a16="http://schemas.microsoft.com/office/drawing/2014/main" id="{B2471742-6575-4DCA-B6BC-4C4C493D4EC3}"/>
              </a:ext>
            </a:extLst>
          </p:cNvPr>
          <p:cNvSpPr/>
          <p:nvPr/>
        </p:nvSpPr>
        <p:spPr>
          <a:xfrm>
            <a:off x="9278471" y="2801098"/>
            <a:ext cx="2528047" cy="94129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Kafka</a:t>
            </a:r>
          </a:p>
        </p:txBody>
      </p:sp>
      <p:sp>
        <p:nvSpPr>
          <p:cNvPr id="33" name="Rectangle: Rounded Corners 32">
            <a:extLst>
              <a:ext uri="{FF2B5EF4-FFF2-40B4-BE49-F238E27FC236}">
                <a16:creationId xmlns:a16="http://schemas.microsoft.com/office/drawing/2014/main" id="{79C2F9BB-9BEE-46C7-964E-A73A5ACC7AEE}"/>
              </a:ext>
            </a:extLst>
          </p:cNvPr>
          <p:cNvSpPr/>
          <p:nvPr/>
        </p:nvSpPr>
        <p:spPr>
          <a:xfrm>
            <a:off x="712693" y="3957544"/>
            <a:ext cx="2528047" cy="94129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Queue Storage</a:t>
            </a:r>
          </a:p>
        </p:txBody>
      </p:sp>
      <p:sp>
        <p:nvSpPr>
          <p:cNvPr id="34" name="Rectangle: Rounded Corners 33">
            <a:extLst>
              <a:ext uri="{FF2B5EF4-FFF2-40B4-BE49-F238E27FC236}">
                <a16:creationId xmlns:a16="http://schemas.microsoft.com/office/drawing/2014/main" id="{FFF33DC5-34FE-4800-BE40-BC10E91FF2EA}"/>
              </a:ext>
            </a:extLst>
          </p:cNvPr>
          <p:cNvSpPr/>
          <p:nvPr/>
        </p:nvSpPr>
        <p:spPr>
          <a:xfrm>
            <a:off x="3567952" y="3911508"/>
            <a:ext cx="2528047" cy="94129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RabbitMQ</a:t>
            </a:r>
          </a:p>
        </p:txBody>
      </p:sp>
      <p:sp>
        <p:nvSpPr>
          <p:cNvPr id="35" name="Rectangle: Rounded Corners 34">
            <a:extLst>
              <a:ext uri="{FF2B5EF4-FFF2-40B4-BE49-F238E27FC236}">
                <a16:creationId xmlns:a16="http://schemas.microsoft.com/office/drawing/2014/main" id="{E1EF87CF-792C-4C1B-924B-B539B212479D}"/>
              </a:ext>
            </a:extLst>
          </p:cNvPr>
          <p:cNvSpPr/>
          <p:nvPr/>
        </p:nvSpPr>
        <p:spPr>
          <a:xfrm>
            <a:off x="6423209" y="3858188"/>
            <a:ext cx="2528047" cy="94129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SendGrid</a:t>
            </a:r>
          </a:p>
        </p:txBody>
      </p:sp>
      <p:sp>
        <p:nvSpPr>
          <p:cNvPr id="36" name="Rectangle: Rounded Corners 35">
            <a:extLst>
              <a:ext uri="{FF2B5EF4-FFF2-40B4-BE49-F238E27FC236}">
                <a16:creationId xmlns:a16="http://schemas.microsoft.com/office/drawing/2014/main" id="{78FC17F2-7904-45AD-A1B4-A91EAEABDF13}"/>
              </a:ext>
            </a:extLst>
          </p:cNvPr>
          <p:cNvSpPr/>
          <p:nvPr/>
        </p:nvSpPr>
        <p:spPr>
          <a:xfrm>
            <a:off x="9278471" y="3858188"/>
            <a:ext cx="2528047" cy="94129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Service Bus</a:t>
            </a:r>
          </a:p>
        </p:txBody>
      </p:sp>
      <p:sp>
        <p:nvSpPr>
          <p:cNvPr id="28" name="Rectangle: Rounded Corners 27">
            <a:extLst>
              <a:ext uri="{FF2B5EF4-FFF2-40B4-BE49-F238E27FC236}">
                <a16:creationId xmlns:a16="http://schemas.microsoft.com/office/drawing/2014/main" id="{475DEB76-4AF3-4BA9-904D-EE0B87840828}"/>
              </a:ext>
            </a:extLst>
          </p:cNvPr>
          <p:cNvSpPr/>
          <p:nvPr/>
        </p:nvSpPr>
        <p:spPr>
          <a:xfrm>
            <a:off x="4031875" y="2685163"/>
            <a:ext cx="4123766" cy="211445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4800" b="1" dirty="0" err="1"/>
              <a:t>SignalR</a:t>
            </a:r>
            <a:endParaRPr lang="en-US" sz="4800" b="1" dirty="0"/>
          </a:p>
        </p:txBody>
      </p:sp>
    </p:spTree>
    <p:extLst>
      <p:ext uri="{BB962C8B-B14F-4D97-AF65-F5344CB8AC3E}">
        <p14:creationId xmlns:p14="http://schemas.microsoft.com/office/powerpoint/2010/main" val="2014885338"/>
      </p:ext>
    </p:extLst>
  </p:cSld>
  <p:clrMapOvr>
    <a:masterClrMapping/>
  </p:clrMapOvr>
  <mc:AlternateContent xmlns:mc="http://schemas.openxmlformats.org/markup-compatibility/2006">
    <mc:Choice xmlns:p14="http://schemas.microsoft.com/office/powerpoint/2010/main" Requires="p14">
      <p:transition spd="slow" p14:dur="2000" advTm="0"/>
    </mc:Choice>
    <mc:Fallback>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afterEffect">
                                  <p:stCondLst>
                                    <p:cond delay="0"/>
                                  </p:stCondLst>
                                  <p:childTnLst>
                                    <p:animMotion origin="layout" path="M 4.16667E-7 -1.85185E-6 L -0.23425 0.26621 " pathEditMode="relative" rAng="0" ptsTypes="AA">
                                      <p:cBhvr>
                                        <p:cTn id="6" dur="1000" fill="hold"/>
                                        <p:tgtEl>
                                          <p:spTgt spid="28"/>
                                        </p:tgtEl>
                                        <p:attrNameLst>
                                          <p:attrName>ppt_x</p:attrName>
                                          <p:attrName>ppt_y</p:attrName>
                                        </p:attrNameLst>
                                      </p:cBhvr>
                                      <p:rCtr x="-11719" y="13310"/>
                                    </p:animMotion>
                                  </p:childTnLst>
                                </p:cTn>
                              </p:par>
                            </p:childTnLst>
                          </p:cTn>
                        </p:par>
                        <p:par>
                          <p:cTn id="7" fill="hold">
                            <p:stCondLst>
                              <p:cond delay="1000"/>
                            </p:stCondLst>
                            <p:childTnLst>
                              <p:par>
                                <p:cTn id="8" presetID="1" presetClass="exit" presetSubtype="0" fill="hold" grpId="1" nodeType="afterEffect">
                                  <p:stCondLst>
                                    <p:cond delay="0"/>
                                  </p:stCondLst>
                                  <p:childTnLst>
                                    <p:set>
                                      <p:cBhvr>
                                        <p:cTn id="9" dur="1" fill="hold">
                                          <p:stCondLst>
                                            <p:cond delay="0"/>
                                          </p:stCondLst>
                                        </p:cTn>
                                        <p:tgtEl>
                                          <p:spTgt spid="2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8" grpId="1"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78F37-9209-4AB8-99D7-9ACD41541867}"/>
              </a:ext>
            </a:extLst>
          </p:cNvPr>
          <p:cNvSpPr>
            <a:spLocks noGrp="1"/>
          </p:cNvSpPr>
          <p:nvPr>
            <p:ph type="title"/>
          </p:nvPr>
        </p:nvSpPr>
        <p:spPr/>
        <p:txBody>
          <a:bodyPr/>
          <a:lstStyle/>
          <a:p>
            <a:r>
              <a:rPr lang="en-US" dirty="0"/>
              <a:t>Triggers &amp; Bindings</a:t>
            </a:r>
          </a:p>
        </p:txBody>
      </p:sp>
      <p:sp>
        <p:nvSpPr>
          <p:cNvPr id="3" name="Rectangle: Rounded Corners 2">
            <a:extLst>
              <a:ext uri="{FF2B5EF4-FFF2-40B4-BE49-F238E27FC236}">
                <a16:creationId xmlns:a16="http://schemas.microsoft.com/office/drawing/2014/main" id="{35BD80C3-F424-45D2-9C05-CE7CAB3696E7}"/>
              </a:ext>
            </a:extLst>
          </p:cNvPr>
          <p:cNvSpPr/>
          <p:nvPr/>
        </p:nvSpPr>
        <p:spPr>
          <a:xfrm>
            <a:off x="712693" y="1690688"/>
            <a:ext cx="2528047" cy="94129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Blob Storage</a:t>
            </a:r>
          </a:p>
        </p:txBody>
      </p:sp>
      <p:sp>
        <p:nvSpPr>
          <p:cNvPr id="4" name="Rectangle: Rounded Corners 3">
            <a:extLst>
              <a:ext uri="{FF2B5EF4-FFF2-40B4-BE49-F238E27FC236}">
                <a16:creationId xmlns:a16="http://schemas.microsoft.com/office/drawing/2014/main" id="{22669FC7-5788-4560-8664-85714D71A121}"/>
              </a:ext>
            </a:extLst>
          </p:cNvPr>
          <p:cNvSpPr/>
          <p:nvPr/>
        </p:nvSpPr>
        <p:spPr>
          <a:xfrm>
            <a:off x="3567953" y="1690688"/>
            <a:ext cx="2528047" cy="94129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Azure Cosmos DB</a:t>
            </a:r>
          </a:p>
        </p:txBody>
      </p:sp>
      <p:sp>
        <p:nvSpPr>
          <p:cNvPr id="5" name="Rectangle: Rounded Corners 4">
            <a:extLst>
              <a:ext uri="{FF2B5EF4-FFF2-40B4-BE49-F238E27FC236}">
                <a16:creationId xmlns:a16="http://schemas.microsoft.com/office/drawing/2014/main" id="{AD57E3E1-3612-47A4-A653-710D01B83DF2}"/>
              </a:ext>
            </a:extLst>
          </p:cNvPr>
          <p:cNvSpPr/>
          <p:nvPr/>
        </p:nvSpPr>
        <p:spPr>
          <a:xfrm>
            <a:off x="6423212" y="1744008"/>
            <a:ext cx="2528047" cy="94129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err="1"/>
              <a:t>Dapr</a:t>
            </a:r>
            <a:endParaRPr lang="en-US" sz="2400" b="1" dirty="0"/>
          </a:p>
        </p:txBody>
      </p:sp>
      <p:sp>
        <p:nvSpPr>
          <p:cNvPr id="9" name="Rectangle: Rounded Corners 8">
            <a:extLst>
              <a:ext uri="{FF2B5EF4-FFF2-40B4-BE49-F238E27FC236}">
                <a16:creationId xmlns:a16="http://schemas.microsoft.com/office/drawing/2014/main" id="{CE5B729E-38BE-46CA-AE6E-E031CB54BFC4}"/>
              </a:ext>
            </a:extLst>
          </p:cNvPr>
          <p:cNvSpPr/>
          <p:nvPr/>
        </p:nvSpPr>
        <p:spPr>
          <a:xfrm>
            <a:off x="9278471" y="1744008"/>
            <a:ext cx="2528047" cy="94129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Event Grid</a:t>
            </a:r>
          </a:p>
        </p:txBody>
      </p:sp>
      <p:sp>
        <p:nvSpPr>
          <p:cNvPr id="10" name="Rectangle: Rounded Corners 9">
            <a:extLst>
              <a:ext uri="{FF2B5EF4-FFF2-40B4-BE49-F238E27FC236}">
                <a16:creationId xmlns:a16="http://schemas.microsoft.com/office/drawing/2014/main" id="{553C4235-826B-4460-973B-C6BE6A450B32}"/>
              </a:ext>
            </a:extLst>
          </p:cNvPr>
          <p:cNvSpPr/>
          <p:nvPr/>
        </p:nvSpPr>
        <p:spPr>
          <a:xfrm>
            <a:off x="712693" y="2824116"/>
            <a:ext cx="2528047" cy="94129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Event Hubs</a:t>
            </a:r>
          </a:p>
        </p:txBody>
      </p:sp>
      <p:sp>
        <p:nvSpPr>
          <p:cNvPr id="11" name="Rectangle: Rounded Corners 10">
            <a:extLst>
              <a:ext uri="{FF2B5EF4-FFF2-40B4-BE49-F238E27FC236}">
                <a16:creationId xmlns:a16="http://schemas.microsoft.com/office/drawing/2014/main" id="{9EFB87A7-B293-45FD-BC5D-B603287B7675}"/>
              </a:ext>
            </a:extLst>
          </p:cNvPr>
          <p:cNvSpPr/>
          <p:nvPr/>
        </p:nvSpPr>
        <p:spPr>
          <a:xfrm>
            <a:off x="3567952" y="2801098"/>
            <a:ext cx="2528047" cy="94129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HTTP</a:t>
            </a:r>
          </a:p>
        </p:txBody>
      </p:sp>
      <p:sp>
        <p:nvSpPr>
          <p:cNvPr id="18" name="Rectangle: Rounded Corners 17">
            <a:extLst>
              <a:ext uri="{FF2B5EF4-FFF2-40B4-BE49-F238E27FC236}">
                <a16:creationId xmlns:a16="http://schemas.microsoft.com/office/drawing/2014/main" id="{1A6D138C-AA74-445E-A539-1DE7FBEBB2D7}"/>
              </a:ext>
            </a:extLst>
          </p:cNvPr>
          <p:cNvSpPr/>
          <p:nvPr/>
        </p:nvSpPr>
        <p:spPr>
          <a:xfrm>
            <a:off x="6423209" y="2801098"/>
            <a:ext cx="2528047" cy="94129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IoT Hub</a:t>
            </a:r>
          </a:p>
        </p:txBody>
      </p:sp>
      <p:sp>
        <p:nvSpPr>
          <p:cNvPr id="19" name="Rectangle: Rounded Corners 18">
            <a:extLst>
              <a:ext uri="{FF2B5EF4-FFF2-40B4-BE49-F238E27FC236}">
                <a16:creationId xmlns:a16="http://schemas.microsoft.com/office/drawing/2014/main" id="{B2471742-6575-4DCA-B6BC-4C4C493D4EC3}"/>
              </a:ext>
            </a:extLst>
          </p:cNvPr>
          <p:cNvSpPr/>
          <p:nvPr/>
        </p:nvSpPr>
        <p:spPr>
          <a:xfrm>
            <a:off x="9278471" y="2801098"/>
            <a:ext cx="2528047" cy="94129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Kafka</a:t>
            </a:r>
          </a:p>
        </p:txBody>
      </p:sp>
      <p:sp>
        <p:nvSpPr>
          <p:cNvPr id="20" name="Rectangle: Rounded Corners 19">
            <a:extLst>
              <a:ext uri="{FF2B5EF4-FFF2-40B4-BE49-F238E27FC236}">
                <a16:creationId xmlns:a16="http://schemas.microsoft.com/office/drawing/2014/main" id="{10E9E8A0-E8CD-4234-889F-12E2D9B0CF03}"/>
              </a:ext>
            </a:extLst>
          </p:cNvPr>
          <p:cNvSpPr/>
          <p:nvPr/>
        </p:nvSpPr>
        <p:spPr>
          <a:xfrm>
            <a:off x="712693" y="3957544"/>
            <a:ext cx="2528047" cy="94129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Queue Storage</a:t>
            </a:r>
          </a:p>
        </p:txBody>
      </p:sp>
      <p:sp>
        <p:nvSpPr>
          <p:cNvPr id="21" name="Rectangle: Rounded Corners 20">
            <a:extLst>
              <a:ext uri="{FF2B5EF4-FFF2-40B4-BE49-F238E27FC236}">
                <a16:creationId xmlns:a16="http://schemas.microsoft.com/office/drawing/2014/main" id="{8B30798D-3727-46C6-89D9-FFBDCA1CFE8B}"/>
              </a:ext>
            </a:extLst>
          </p:cNvPr>
          <p:cNvSpPr/>
          <p:nvPr/>
        </p:nvSpPr>
        <p:spPr>
          <a:xfrm>
            <a:off x="3567952" y="3911508"/>
            <a:ext cx="2528047" cy="94129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RabbitMQ</a:t>
            </a:r>
          </a:p>
        </p:txBody>
      </p:sp>
      <p:sp>
        <p:nvSpPr>
          <p:cNvPr id="22" name="Rectangle: Rounded Corners 21">
            <a:extLst>
              <a:ext uri="{FF2B5EF4-FFF2-40B4-BE49-F238E27FC236}">
                <a16:creationId xmlns:a16="http://schemas.microsoft.com/office/drawing/2014/main" id="{AA38D946-FB7F-45FA-9952-EE76F1D9805A}"/>
              </a:ext>
            </a:extLst>
          </p:cNvPr>
          <p:cNvSpPr/>
          <p:nvPr/>
        </p:nvSpPr>
        <p:spPr>
          <a:xfrm>
            <a:off x="6423209" y="3858188"/>
            <a:ext cx="2528047" cy="94129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SendGrid</a:t>
            </a:r>
          </a:p>
        </p:txBody>
      </p:sp>
      <p:sp>
        <p:nvSpPr>
          <p:cNvPr id="23" name="Rectangle: Rounded Corners 22">
            <a:extLst>
              <a:ext uri="{FF2B5EF4-FFF2-40B4-BE49-F238E27FC236}">
                <a16:creationId xmlns:a16="http://schemas.microsoft.com/office/drawing/2014/main" id="{5D5792C8-43D2-488A-919A-06317BA2EEBC}"/>
              </a:ext>
            </a:extLst>
          </p:cNvPr>
          <p:cNvSpPr/>
          <p:nvPr/>
        </p:nvSpPr>
        <p:spPr>
          <a:xfrm>
            <a:off x="9278471" y="3858188"/>
            <a:ext cx="2528047" cy="94129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Service Bus</a:t>
            </a:r>
          </a:p>
        </p:txBody>
      </p:sp>
      <p:sp>
        <p:nvSpPr>
          <p:cNvPr id="17" name="Rectangle: Rounded Corners 16">
            <a:extLst>
              <a:ext uri="{FF2B5EF4-FFF2-40B4-BE49-F238E27FC236}">
                <a16:creationId xmlns:a16="http://schemas.microsoft.com/office/drawing/2014/main" id="{EC8A9910-1494-42D7-B859-59E11CDCEFB1}"/>
              </a:ext>
            </a:extLst>
          </p:cNvPr>
          <p:cNvSpPr/>
          <p:nvPr/>
        </p:nvSpPr>
        <p:spPr>
          <a:xfrm>
            <a:off x="712692" y="5090972"/>
            <a:ext cx="2528047" cy="94129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err="1"/>
              <a:t>SignalR</a:t>
            </a:r>
            <a:endParaRPr lang="en-US" sz="2400" b="1" dirty="0"/>
          </a:p>
        </p:txBody>
      </p:sp>
      <p:sp>
        <p:nvSpPr>
          <p:cNvPr id="27" name="Rectangle: Rounded Corners 26">
            <a:extLst>
              <a:ext uri="{FF2B5EF4-FFF2-40B4-BE49-F238E27FC236}">
                <a16:creationId xmlns:a16="http://schemas.microsoft.com/office/drawing/2014/main" id="{A392AEE4-3418-41CF-B604-B7FDBDDABCD8}"/>
              </a:ext>
            </a:extLst>
          </p:cNvPr>
          <p:cNvSpPr/>
          <p:nvPr/>
        </p:nvSpPr>
        <p:spPr>
          <a:xfrm>
            <a:off x="4031875" y="2685163"/>
            <a:ext cx="4123766" cy="211445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4800" b="1" dirty="0"/>
              <a:t>Table Storage</a:t>
            </a:r>
          </a:p>
        </p:txBody>
      </p:sp>
    </p:spTree>
    <p:extLst>
      <p:ext uri="{BB962C8B-B14F-4D97-AF65-F5344CB8AC3E}">
        <p14:creationId xmlns:p14="http://schemas.microsoft.com/office/powerpoint/2010/main" val="141065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78F37-9209-4AB8-99D7-9ACD41541867}"/>
              </a:ext>
            </a:extLst>
          </p:cNvPr>
          <p:cNvSpPr>
            <a:spLocks noGrp="1"/>
          </p:cNvSpPr>
          <p:nvPr>
            <p:ph type="title"/>
          </p:nvPr>
        </p:nvSpPr>
        <p:spPr/>
        <p:txBody>
          <a:bodyPr/>
          <a:lstStyle/>
          <a:p>
            <a:r>
              <a:rPr lang="en-US" dirty="0"/>
              <a:t>Triggers &amp; Bindings</a:t>
            </a:r>
          </a:p>
        </p:txBody>
      </p:sp>
      <p:sp>
        <p:nvSpPr>
          <p:cNvPr id="3" name="Rectangle: Rounded Corners 2">
            <a:extLst>
              <a:ext uri="{FF2B5EF4-FFF2-40B4-BE49-F238E27FC236}">
                <a16:creationId xmlns:a16="http://schemas.microsoft.com/office/drawing/2014/main" id="{35BD80C3-F424-45D2-9C05-CE7CAB3696E7}"/>
              </a:ext>
            </a:extLst>
          </p:cNvPr>
          <p:cNvSpPr/>
          <p:nvPr/>
        </p:nvSpPr>
        <p:spPr>
          <a:xfrm>
            <a:off x="712693" y="1690688"/>
            <a:ext cx="2528047" cy="94129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Blob Storage</a:t>
            </a:r>
          </a:p>
        </p:txBody>
      </p:sp>
      <p:sp>
        <p:nvSpPr>
          <p:cNvPr id="4" name="Rectangle: Rounded Corners 3">
            <a:extLst>
              <a:ext uri="{FF2B5EF4-FFF2-40B4-BE49-F238E27FC236}">
                <a16:creationId xmlns:a16="http://schemas.microsoft.com/office/drawing/2014/main" id="{22669FC7-5788-4560-8664-85714D71A121}"/>
              </a:ext>
            </a:extLst>
          </p:cNvPr>
          <p:cNvSpPr/>
          <p:nvPr/>
        </p:nvSpPr>
        <p:spPr>
          <a:xfrm>
            <a:off x="3567953" y="1690688"/>
            <a:ext cx="2528047" cy="94129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Azure Cosmos DB</a:t>
            </a:r>
          </a:p>
        </p:txBody>
      </p:sp>
      <p:sp>
        <p:nvSpPr>
          <p:cNvPr id="5" name="Rectangle: Rounded Corners 4">
            <a:extLst>
              <a:ext uri="{FF2B5EF4-FFF2-40B4-BE49-F238E27FC236}">
                <a16:creationId xmlns:a16="http://schemas.microsoft.com/office/drawing/2014/main" id="{AD57E3E1-3612-47A4-A653-710D01B83DF2}"/>
              </a:ext>
            </a:extLst>
          </p:cNvPr>
          <p:cNvSpPr/>
          <p:nvPr/>
        </p:nvSpPr>
        <p:spPr>
          <a:xfrm>
            <a:off x="6423212" y="1744008"/>
            <a:ext cx="2528047" cy="94129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err="1"/>
              <a:t>Dapr</a:t>
            </a:r>
            <a:endParaRPr lang="en-US" sz="2400" b="1" dirty="0"/>
          </a:p>
        </p:txBody>
      </p:sp>
      <p:sp>
        <p:nvSpPr>
          <p:cNvPr id="9" name="Rectangle: Rounded Corners 8">
            <a:extLst>
              <a:ext uri="{FF2B5EF4-FFF2-40B4-BE49-F238E27FC236}">
                <a16:creationId xmlns:a16="http://schemas.microsoft.com/office/drawing/2014/main" id="{CE5B729E-38BE-46CA-AE6E-E031CB54BFC4}"/>
              </a:ext>
            </a:extLst>
          </p:cNvPr>
          <p:cNvSpPr/>
          <p:nvPr/>
        </p:nvSpPr>
        <p:spPr>
          <a:xfrm>
            <a:off x="9278471" y="1744008"/>
            <a:ext cx="2528047" cy="94129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Event Grid</a:t>
            </a:r>
          </a:p>
        </p:txBody>
      </p:sp>
      <p:sp>
        <p:nvSpPr>
          <p:cNvPr id="10" name="Rectangle: Rounded Corners 9">
            <a:extLst>
              <a:ext uri="{FF2B5EF4-FFF2-40B4-BE49-F238E27FC236}">
                <a16:creationId xmlns:a16="http://schemas.microsoft.com/office/drawing/2014/main" id="{553C4235-826B-4460-973B-C6BE6A450B32}"/>
              </a:ext>
            </a:extLst>
          </p:cNvPr>
          <p:cNvSpPr/>
          <p:nvPr/>
        </p:nvSpPr>
        <p:spPr>
          <a:xfrm>
            <a:off x="712693" y="2824116"/>
            <a:ext cx="2528047" cy="94129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Event Hubs</a:t>
            </a:r>
          </a:p>
        </p:txBody>
      </p:sp>
      <p:sp>
        <p:nvSpPr>
          <p:cNvPr id="11" name="Rectangle: Rounded Corners 10">
            <a:extLst>
              <a:ext uri="{FF2B5EF4-FFF2-40B4-BE49-F238E27FC236}">
                <a16:creationId xmlns:a16="http://schemas.microsoft.com/office/drawing/2014/main" id="{9EFB87A7-B293-45FD-BC5D-B603287B7675}"/>
              </a:ext>
            </a:extLst>
          </p:cNvPr>
          <p:cNvSpPr/>
          <p:nvPr/>
        </p:nvSpPr>
        <p:spPr>
          <a:xfrm>
            <a:off x="3567952" y="2801098"/>
            <a:ext cx="2528047" cy="94129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HTTP</a:t>
            </a:r>
          </a:p>
        </p:txBody>
      </p:sp>
      <p:sp>
        <p:nvSpPr>
          <p:cNvPr id="18" name="Rectangle: Rounded Corners 17">
            <a:extLst>
              <a:ext uri="{FF2B5EF4-FFF2-40B4-BE49-F238E27FC236}">
                <a16:creationId xmlns:a16="http://schemas.microsoft.com/office/drawing/2014/main" id="{1A6D138C-AA74-445E-A539-1DE7FBEBB2D7}"/>
              </a:ext>
            </a:extLst>
          </p:cNvPr>
          <p:cNvSpPr/>
          <p:nvPr/>
        </p:nvSpPr>
        <p:spPr>
          <a:xfrm>
            <a:off x="6423209" y="2801098"/>
            <a:ext cx="2528047" cy="94129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IoT Hub</a:t>
            </a:r>
          </a:p>
        </p:txBody>
      </p:sp>
      <p:sp>
        <p:nvSpPr>
          <p:cNvPr id="19" name="Rectangle: Rounded Corners 18">
            <a:extLst>
              <a:ext uri="{FF2B5EF4-FFF2-40B4-BE49-F238E27FC236}">
                <a16:creationId xmlns:a16="http://schemas.microsoft.com/office/drawing/2014/main" id="{B2471742-6575-4DCA-B6BC-4C4C493D4EC3}"/>
              </a:ext>
            </a:extLst>
          </p:cNvPr>
          <p:cNvSpPr/>
          <p:nvPr/>
        </p:nvSpPr>
        <p:spPr>
          <a:xfrm>
            <a:off x="9278471" y="2801098"/>
            <a:ext cx="2528047" cy="94129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Kafka</a:t>
            </a:r>
          </a:p>
        </p:txBody>
      </p:sp>
      <p:sp>
        <p:nvSpPr>
          <p:cNvPr id="33" name="Rectangle: Rounded Corners 32">
            <a:extLst>
              <a:ext uri="{FF2B5EF4-FFF2-40B4-BE49-F238E27FC236}">
                <a16:creationId xmlns:a16="http://schemas.microsoft.com/office/drawing/2014/main" id="{79C2F9BB-9BEE-46C7-964E-A73A5ACC7AEE}"/>
              </a:ext>
            </a:extLst>
          </p:cNvPr>
          <p:cNvSpPr/>
          <p:nvPr/>
        </p:nvSpPr>
        <p:spPr>
          <a:xfrm>
            <a:off x="712693" y="3957544"/>
            <a:ext cx="2528047" cy="94129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Queue Storage</a:t>
            </a:r>
          </a:p>
        </p:txBody>
      </p:sp>
      <p:sp>
        <p:nvSpPr>
          <p:cNvPr id="34" name="Rectangle: Rounded Corners 33">
            <a:extLst>
              <a:ext uri="{FF2B5EF4-FFF2-40B4-BE49-F238E27FC236}">
                <a16:creationId xmlns:a16="http://schemas.microsoft.com/office/drawing/2014/main" id="{FFF33DC5-34FE-4800-BE40-BC10E91FF2EA}"/>
              </a:ext>
            </a:extLst>
          </p:cNvPr>
          <p:cNvSpPr/>
          <p:nvPr/>
        </p:nvSpPr>
        <p:spPr>
          <a:xfrm>
            <a:off x="3567952" y="3911508"/>
            <a:ext cx="2528047" cy="94129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RabbitMQ</a:t>
            </a:r>
          </a:p>
        </p:txBody>
      </p:sp>
      <p:sp>
        <p:nvSpPr>
          <p:cNvPr id="35" name="Rectangle: Rounded Corners 34">
            <a:extLst>
              <a:ext uri="{FF2B5EF4-FFF2-40B4-BE49-F238E27FC236}">
                <a16:creationId xmlns:a16="http://schemas.microsoft.com/office/drawing/2014/main" id="{E1EF87CF-792C-4C1B-924B-B539B212479D}"/>
              </a:ext>
            </a:extLst>
          </p:cNvPr>
          <p:cNvSpPr/>
          <p:nvPr/>
        </p:nvSpPr>
        <p:spPr>
          <a:xfrm>
            <a:off x="6423209" y="3858188"/>
            <a:ext cx="2528047" cy="94129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SendGrid</a:t>
            </a:r>
          </a:p>
        </p:txBody>
      </p:sp>
      <p:sp>
        <p:nvSpPr>
          <p:cNvPr id="36" name="Rectangle: Rounded Corners 35">
            <a:extLst>
              <a:ext uri="{FF2B5EF4-FFF2-40B4-BE49-F238E27FC236}">
                <a16:creationId xmlns:a16="http://schemas.microsoft.com/office/drawing/2014/main" id="{78FC17F2-7904-45AD-A1B4-A91EAEABDF13}"/>
              </a:ext>
            </a:extLst>
          </p:cNvPr>
          <p:cNvSpPr/>
          <p:nvPr/>
        </p:nvSpPr>
        <p:spPr>
          <a:xfrm>
            <a:off x="9278471" y="3858188"/>
            <a:ext cx="2528047" cy="94129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Service Bus</a:t>
            </a:r>
          </a:p>
        </p:txBody>
      </p:sp>
      <p:sp>
        <p:nvSpPr>
          <p:cNvPr id="37" name="Rectangle: Rounded Corners 36">
            <a:extLst>
              <a:ext uri="{FF2B5EF4-FFF2-40B4-BE49-F238E27FC236}">
                <a16:creationId xmlns:a16="http://schemas.microsoft.com/office/drawing/2014/main" id="{9CF1D10A-2754-46F7-A799-72A8FE3FA164}"/>
              </a:ext>
            </a:extLst>
          </p:cNvPr>
          <p:cNvSpPr/>
          <p:nvPr/>
        </p:nvSpPr>
        <p:spPr>
          <a:xfrm>
            <a:off x="712693" y="5090972"/>
            <a:ext cx="2528047" cy="94129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err="1"/>
              <a:t>SignalR</a:t>
            </a:r>
            <a:endParaRPr lang="en-US" sz="2400" b="1" dirty="0"/>
          </a:p>
        </p:txBody>
      </p:sp>
      <p:sp>
        <p:nvSpPr>
          <p:cNvPr id="28" name="Rectangle: Rounded Corners 27">
            <a:extLst>
              <a:ext uri="{FF2B5EF4-FFF2-40B4-BE49-F238E27FC236}">
                <a16:creationId xmlns:a16="http://schemas.microsoft.com/office/drawing/2014/main" id="{475DEB76-4AF3-4BA9-904D-EE0B87840828}"/>
              </a:ext>
            </a:extLst>
          </p:cNvPr>
          <p:cNvSpPr/>
          <p:nvPr/>
        </p:nvSpPr>
        <p:spPr>
          <a:xfrm>
            <a:off x="4031875" y="2685163"/>
            <a:ext cx="4123766" cy="211445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4800" b="1" dirty="0"/>
              <a:t>Table Storage</a:t>
            </a:r>
          </a:p>
        </p:txBody>
      </p:sp>
    </p:spTree>
    <p:extLst>
      <p:ext uri="{BB962C8B-B14F-4D97-AF65-F5344CB8AC3E}">
        <p14:creationId xmlns:p14="http://schemas.microsoft.com/office/powerpoint/2010/main" val="2407032031"/>
      </p:ext>
    </p:extLst>
  </p:cSld>
  <p:clrMapOvr>
    <a:masterClrMapping/>
  </p:clrMapOvr>
  <mc:AlternateContent xmlns:mc="http://schemas.openxmlformats.org/markup-compatibility/2006">
    <mc:Choice xmlns:p14="http://schemas.microsoft.com/office/powerpoint/2010/main" Requires="p14">
      <p:transition spd="slow" p14:dur="2000" advTm="0"/>
    </mc:Choice>
    <mc:Fallback>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afterEffect">
                                  <p:stCondLst>
                                    <p:cond delay="0"/>
                                  </p:stCondLst>
                                  <p:childTnLst>
                                    <p:animMotion origin="layout" path="M 4.16667E-7 -1.85185E-6 L -0.11042 0.26621 " pathEditMode="relative" rAng="0" ptsTypes="AA">
                                      <p:cBhvr>
                                        <p:cTn id="6" dur="1000" fill="hold"/>
                                        <p:tgtEl>
                                          <p:spTgt spid="28"/>
                                        </p:tgtEl>
                                        <p:attrNameLst>
                                          <p:attrName>ppt_x</p:attrName>
                                          <p:attrName>ppt_y</p:attrName>
                                        </p:attrNameLst>
                                      </p:cBhvr>
                                      <p:rCtr x="-5521" y="13310"/>
                                    </p:animMotion>
                                  </p:childTnLst>
                                </p:cTn>
                              </p:par>
                            </p:childTnLst>
                          </p:cTn>
                        </p:par>
                        <p:par>
                          <p:cTn id="7" fill="hold">
                            <p:stCondLst>
                              <p:cond delay="1000"/>
                            </p:stCondLst>
                            <p:childTnLst>
                              <p:par>
                                <p:cTn id="8" presetID="1" presetClass="exit" presetSubtype="0" fill="hold" grpId="1" nodeType="afterEffect">
                                  <p:stCondLst>
                                    <p:cond delay="0"/>
                                  </p:stCondLst>
                                  <p:childTnLst>
                                    <p:set>
                                      <p:cBhvr>
                                        <p:cTn id="9" dur="1" fill="hold">
                                          <p:stCondLst>
                                            <p:cond delay="0"/>
                                          </p:stCondLst>
                                        </p:cTn>
                                        <p:tgtEl>
                                          <p:spTgt spid="2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8" grpId="1"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914BB948-BF0E-4054-BA15-0E370F26475F}"/>
              </a:ext>
            </a:extLst>
          </p:cNvPr>
          <p:cNvSpPr txBox="1"/>
          <p:nvPr/>
        </p:nvSpPr>
        <p:spPr>
          <a:xfrm>
            <a:off x="122091" y="6135061"/>
            <a:ext cx="2291397" cy="461665"/>
          </a:xfrm>
          <a:prstGeom prst="rect">
            <a:avLst/>
          </a:prstGeom>
          <a:noFill/>
        </p:spPr>
        <p:txBody>
          <a:bodyPr wrap="none" rtlCol="0">
            <a:spAutoFit/>
          </a:bodyPr>
          <a:lstStyle/>
          <a:p>
            <a:r>
              <a:rPr lang="en-US" sz="2400" dirty="0">
                <a:solidFill>
                  <a:schemeClr val="accent6">
                    <a:lumMod val="75000"/>
                  </a:schemeClr>
                </a:solidFill>
                <a:latin typeface="Kamerik205 8" panose="020B0803030600020004" pitchFamily="34" charset="0"/>
              </a:rPr>
              <a:t>On-Premises</a:t>
            </a:r>
          </a:p>
        </p:txBody>
      </p:sp>
      <p:cxnSp>
        <p:nvCxnSpPr>
          <p:cNvPr id="11" name="Straight Arrow Connector 10">
            <a:extLst>
              <a:ext uri="{FF2B5EF4-FFF2-40B4-BE49-F238E27FC236}">
                <a16:creationId xmlns:a16="http://schemas.microsoft.com/office/drawing/2014/main" id="{6E635E60-B96B-4CF7-AEA6-5F0B868B47B9}"/>
              </a:ext>
            </a:extLst>
          </p:cNvPr>
          <p:cNvCxnSpPr>
            <a:cxnSpLocks/>
          </p:cNvCxnSpPr>
          <p:nvPr/>
        </p:nvCxnSpPr>
        <p:spPr>
          <a:xfrm flipV="1">
            <a:off x="0" y="6115368"/>
            <a:ext cx="12069909" cy="19693"/>
          </a:xfrm>
          <a:prstGeom prst="straightConnector1">
            <a:avLst/>
          </a:prstGeom>
          <a:ln w="28575">
            <a:solidFill>
              <a:srgbClr val="548235"/>
            </a:solidFill>
            <a:tailEnd type="triangle"/>
          </a:ln>
        </p:spPr>
        <p:style>
          <a:lnRef idx="1">
            <a:schemeClr val="accent6"/>
          </a:lnRef>
          <a:fillRef idx="0">
            <a:schemeClr val="accent6"/>
          </a:fillRef>
          <a:effectRef idx="0">
            <a:schemeClr val="accent6"/>
          </a:effectRef>
          <a:fontRef idx="minor">
            <a:schemeClr val="tx1"/>
          </a:fontRef>
        </p:style>
      </p:cxnSp>
      <p:sp>
        <p:nvSpPr>
          <p:cNvPr id="12" name="Oval 11">
            <a:extLst>
              <a:ext uri="{FF2B5EF4-FFF2-40B4-BE49-F238E27FC236}">
                <a16:creationId xmlns:a16="http://schemas.microsoft.com/office/drawing/2014/main" id="{8B81F72C-1EAD-4CDF-8A9E-7C17CFD88F3C}"/>
              </a:ext>
            </a:extLst>
          </p:cNvPr>
          <p:cNvSpPr/>
          <p:nvPr/>
        </p:nvSpPr>
        <p:spPr>
          <a:xfrm>
            <a:off x="10856138" y="6017235"/>
            <a:ext cx="204865" cy="196265"/>
          </a:xfrm>
          <a:prstGeom prst="ellipse">
            <a:avLst/>
          </a:prstGeom>
          <a:solidFill>
            <a:srgbClr val="C9C9C9"/>
          </a:solidFill>
          <a:ln w="38100">
            <a:solidFill>
              <a:srgbClr val="5482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6B0E6DAE-7B0E-434E-A6AA-1D8E55E2C2D6}"/>
              </a:ext>
            </a:extLst>
          </p:cNvPr>
          <p:cNvSpPr txBox="1"/>
          <p:nvPr/>
        </p:nvSpPr>
        <p:spPr>
          <a:xfrm>
            <a:off x="3507875" y="6128856"/>
            <a:ext cx="859531" cy="461665"/>
          </a:xfrm>
          <a:prstGeom prst="rect">
            <a:avLst/>
          </a:prstGeom>
          <a:noFill/>
        </p:spPr>
        <p:txBody>
          <a:bodyPr wrap="none" rtlCol="0">
            <a:spAutoFit/>
          </a:bodyPr>
          <a:lstStyle/>
          <a:p>
            <a:r>
              <a:rPr lang="en-US" sz="2400" dirty="0">
                <a:solidFill>
                  <a:schemeClr val="accent6">
                    <a:lumMod val="75000"/>
                  </a:schemeClr>
                </a:solidFill>
                <a:latin typeface="Kamerik205 8" panose="020B0803030600020004" pitchFamily="34" charset="0"/>
              </a:rPr>
              <a:t>IaaS</a:t>
            </a:r>
          </a:p>
        </p:txBody>
      </p:sp>
      <p:sp>
        <p:nvSpPr>
          <p:cNvPr id="16" name="Title 1">
            <a:extLst>
              <a:ext uri="{FF2B5EF4-FFF2-40B4-BE49-F238E27FC236}">
                <a16:creationId xmlns:a16="http://schemas.microsoft.com/office/drawing/2014/main" id="{4C4F0797-A98F-4BFB-863C-AE0A6E26CD01}"/>
              </a:ext>
            </a:extLst>
          </p:cNvPr>
          <p:cNvSpPr>
            <a:spLocks noGrp="1"/>
          </p:cNvSpPr>
          <p:nvPr>
            <p:ph type="title"/>
          </p:nvPr>
        </p:nvSpPr>
        <p:spPr>
          <a:xfrm>
            <a:off x="72436" y="-164427"/>
            <a:ext cx="10515600" cy="1325563"/>
          </a:xfrm>
        </p:spPr>
        <p:txBody>
          <a:bodyPr>
            <a:normAutofit/>
          </a:bodyPr>
          <a:lstStyle/>
          <a:p>
            <a:r>
              <a:rPr lang="en-US" sz="4000" dirty="0"/>
              <a:t>The evolution of application platforms</a:t>
            </a:r>
          </a:p>
        </p:txBody>
      </p:sp>
      <p:sp>
        <p:nvSpPr>
          <p:cNvPr id="27" name="TextBox 26">
            <a:extLst>
              <a:ext uri="{FF2B5EF4-FFF2-40B4-BE49-F238E27FC236}">
                <a16:creationId xmlns:a16="http://schemas.microsoft.com/office/drawing/2014/main" id="{3C2E10AA-0ED4-484C-AEFA-F5781B153FE8}"/>
              </a:ext>
            </a:extLst>
          </p:cNvPr>
          <p:cNvSpPr txBox="1"/>
          <p:nvPr/>
        </p:nvSpPr>
        <p:spPr>
          <a:xfrm>
            <a:off x="7610377" y="6115368"/>
            <a:ext cx="981744" cy="461665"/>
          </a:xfrm>
          <a:prstGeom prst="rect">
            <a:avLst/>
          </a:prstGeom>
          <a:noFill/>
        </p:spPr>
        <p:txBody>
          <a:bodyPr wrap="none" rtlCol="0">
            <a:spAutoFit/>
          </a:bodyPr>
          <a:lstStyle/>
          <a:p>
            <a:r>
              <a:rPr lang="en-US" sz="2400" dirty="0">
                <a:solidFill>
                  <a:schemeClr val="accent6">
                    <a:lumMod val="75000"/>
                  </a:schemeClr>
                </a:solidFill>
                <a:latin typeface="Kamerik205 8" panose="020B0803030600020004" pitchFamily="34" charset="0"/>
              </a:rPr>
              <a:t>PaaS</a:t>
            </a:r>
          </a:p>
        </p:txBody>
      </p:sp>
      <p:sp>
        <p:nvSpPr>
          <p:cNvPr id="21" name="TextBox 20">
            <a:extLst>
              <a:ext uri="{FF2B5EF4-FFF2-40B4-BE49-F238E27FC236}">
                <a16:creationId xmlns:a16="http://schemas.microsoft.com/office/drawing/2014/main" id="{1C80B2F6-C4A5-4130-AC18-639B9B2406BA}"/>
              </a:ext>
            </a:extLst>
          </p:cNvPr>
          <p:cNvSpPr txBox="1"/>
          <p:nvPr/>
        </p:nvSpPr>
        <p:spPr>
          <a:xfrm>
            <a:off x="10007381" y="6136083"/>
            <a:ext cx="1902380" cy="461665"/>
          </a:xfrm>
          <a:prstGeom prst="rect">
            <a:avLst/>
          </a:prstGeom>
          <a:noFill/>
        </p:spPr>
        <p:txBody>
          <a:bodyPr wrap="none" rtlCol="0">
            <a:spAutoFit/>
          </a:bodyPr>
          <a:lstStyle/>
          <a:p>
            <a:r>
              <a:rPr lang="en-US" sz="2400" dirty="0">
                <a:solidFill>
                  <a:schemeClr val="accent6">
                    <a:lumMod val="75000"/>
                  </a:schemeClr>
                </a:solidFill>
                <a:latin typeface="Kamerik205 8" panose="020B0803030600020004" pitchFamily="34" charset="0"/>
              </a:rPr>
              <a:t>Serverless</a:t>
            </a:r>
          </a:p>
        </p:txBody>
      </p:sp>
      <p:sp>
        <p:nvSpPr>
          <p:cNvPr id="22" name="26 Rectángulo redondeado">
            <a:extLst>
              <a:ext uri="{FF2B5EF4-FFF2-40B4-BE49-F238E27FC236}">
                <a16:creationId xmlns:a16="http://schemas.microsoft.com/office/drawing/2014/main" id="{D00929DA-4E0D-401B-89A6-03B13746CC30}"/>
              </a:ext>
            </a:extLst>
          </p:cNvPr>
          <p:cNvSpPr>
            <a:spLocks noChangeAspect="1"/>
          </p:cNvSpPr>
          <p:nvPr/>
        </p:nvSpPr>
        <p:spPr>
          <a:xfrm>
            <a:off x="4037261" y="1655599"/>
            <a:ext cx="3995385" cy="2528493"/>
          </a:xfrm>
          <a:custGeom>
            <a:avLst/>
            <a:gdLst/>
            <a:ahLst/>
            <a:cxnLst/>
            <a:rect l="l" t="t" r="r" b="b"/>
            <a:pathLst>
              <a:path w="1455402" h="921056">
                <a:moveTo>
                  <a:pt x="0" y="639115"/>
                </a:moveTo>
                <a:cubicBezTo>
                  <a:pt x="0" y="639115"/>
                  <a:pt x="0" y="639116"/>
                  <a:pt x="0" y="639116"/>
                </a:cubicBezTo>
                <a:lnTo>
                  <a:pt x="0" y="639116"/>
                </a:lnTo>
                <a:close/>
                <a:moveTo>
                  <a:pt x="653304" y="0"/>
                </a:moveTo>
                <a:lnTo>
                  <a:pt x="783808" y="0"/>
                </a:lnTo>
                <a:cubicBezTo>
                  <a:pt x="977130" y="0"/>
                  <a:pt x="1133846" y="156717"/>
                  <a:pt x="1133846" y="350038"/>
                </a:cubicBezTo>
                <a:lnTo>
                  <a:pt x="1133126" y="357176"/>
                </a:lnTo>
                <a:lnTo>
                  <a:pt x="1173462" y="357176"/>
                </a:lnTo>
                <a:cubicBezTo>
                  <a:pt x="1329172" y="357176"/>
                  <a:pt x="1455402" y="483405"/>
                  <a:pt x="1455402" y="639116"/>
                </a:cubicBezTo>
                <a:lnTo>
                  <a:pt x="1455400" y="639116"/>
                </a:lnTo>
                <a:cubicBezTo>
                  <a:pt x="1455400" y="794827"/>
                  <a:pt x="1329170" y="921056"/>
                  <a:pt x="1173460" y="921056"/>
                </a:cubicBezTo>
                <a:lnTo>
                  <a:pt x="281940" y="921055"/>
                </a:lnTo>
                <a:cubicBezTo>
                  <a:pt x="126230" y="921055"/>
                  <a:pt x="0" y="794827"/>
                  <a:pt x="0" y="639116"/>
                </a:cubicBezTo>
                <a:cubicBezTo>
                  <a:pt x="0" y="483405"/>
                  <a:pt x="126230" y="357176"/>
                  <a:pt x="281940" y="357176"/>
                </a:cubicBezTo>
                <a:lnTo>
                  <a:pt x="303986" y="357176"/>
                </a:lnTo>
                <a:cubicBezTo>
                  <a:pt x="303290" y="354811"/>
                  <a:pt x="303266" y="352428"/>
                  <a:pt x="303266" y="350038"/>
                </a:cubicBezTo>
                <a:cubicBezTo>
                  <a:pt x="303266" y="156717"/>
                  <a:pt x="459982" y="0"/>
                  <a:pt x="653304" y="0"/>
                </a:cubicBezTo>
                <a:close/>
              </a:path>
            </a:pathLst>
          </a:custGeom>
          <a:solidFill>
            <a:srgbClr val="FFFFFF">
              <a:alpha val="50000"/>
            </a:srgbClr>
          </a:solidFill>
          <a:ln>
            <a:noFill/>
          </a:ln>
          <a:effectLst>
            <a:glow rad="952500">
              <a:schemeClr val="bg1">
                <a:alpha val="34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sp>
        <p:nvSpPr>
          <p:cNvPr id="8" name="TextBox 7">
            <a:extLst>
              <a:ext uri="{FF2B5EF4-FFF2-40B4-BE49-F238E27FC236}">
                <a16:creationId xmlns:a16="http://schemas.microsoft.com/office/drawing/2014/main" id="{76DFB5D4-5569-4141-8D14-349A74602CF2}"/>
              </a:ext>
            </a:extLst>
          </p:cNvPr>
          <p:cNvSpPr txBox="1"/>
          <p:nvPr/>
        </p:nvSpPr>
        <p:spPr>
          <a:xfrm>
            <a:off x="2978736" y="4678555"/>
            <a:ext cx="6234527" cy="400110"/>
          </a:xfrm>
          <a:prstGeom prst="rect">
            <a:avLst/>
          </a:prstGeom>
          <a:noFill/>
        </p:spPr>
        <p:txBody>
          <a:bodyPr wrap="none" rtlCol="0">
            <a:spAutoFit/>
          </a:bodyPr>
          <a:lstStyle/>
          <a:p>
            <a:r>
              <a:rPr lang="en-US" sz="2000" dirty="0">
                <a:latin typeface="Kamerik205 8" panose="020B0803030600020004" pitchFamily="34" charset="0"/>
              </a:rPr>
              <a:t>The platform for next generation applications</a:t>
            </a:r>
          </a:p>
        </p:txBody>
      </p:sp>
      <p:sp>
        <p:nvSpPr>
          <p:cNvPr id="23" name="Rectangle 22">
            <a:extLst>
              <a:ext uri="{FF2B5EF4-FFF2-40B4-BE49-F238E27FC236}">
                <a16:creationId xmlns:a16="http://schemas.microsoft.com/office/drawing/2014/main" id="{F599E2B2-AE2F-4A63-B033-0A02C87B1552}"/>
              </a:ext>
            </a:extLst>
          </p:cNvPr>
          <p:cNvSpPr/>
          <p:nvPr/>
        </p:nvSpPr>
        <p:spPr>
          <a:xfrm>
            <a:off x="5814515" y="3059668"/>
            <a:ext cx="440876" cy="369332"/>
          </a:xfrm>
          <a:prstGeom prst="rect">
            <a:avLst/>
          </a:prstGeom>
        </p:spPr>
        <p:txBody>
          <a:bodyPr wrap="square">
            <a:spAutoFit/>
          </a:bodyPr>
          <a:lstStyle/>
          <a:p>
            <a:r>
              <a:rPr lang="en-US" b="1" dirty="0">
                <a:solidFill>
                  <a:schemeClr val="tx2"/>
                </a:solidFill>
                <a:latin typeface="Font Awesome 5 Free Solid" panose="02000503000000000000" pitchFamily="50" charset="0"/>
              </a:rPr>
              <a:t></a:t>
            </a:r>
            <a:endParaRPr lang="en-US" dirty="0">
              <a:solidFill>
                <a:schemeClr val="tx2"/>
              </a:solidFill>
            </a:endParaRPr>
          </a:p>
        </p:txBody>
      </p:sp>
      <p:sp>
        <p:nvSpPr>
          <p:cNvPr id="24" name="Rectangle 23">
            <a:extLst>
              <a:ext uri="{FF2B5EF4-FFF2-40B4-BE49-F238E27FC236}">
                <a16:creationId xmlns:a16="http://schemas.microsoft.com/office/drawing/2014/main" id="{6D760797-F261-4769-B6E4-FF137184085E}"/>
              </a:ext>
            </a:extLst>
          </p:cNvPr>
          <p:cNvSpPr/>
          <p:nvPr/>
        </p:nvSpPr>
        <p:spPr>
          <a:xfrm>
            <a:off x="6390426" y="2690336"/>
            <a:ext cx="440876" cy="369332"/>
          </a:xfrm>
          <a:prstGeom prst="rect">
            <a:avLst/>
          </a:prstGeom>
        </p:spPr>
        <p:txBody>
          <a:bodyPr wrap="square">
            <a:spAutoFit/>
          </a:bodyPr>
          <a:lstStyle/>
          <a:p>
            <a:r>
              <a:rPr lang="en-US" b="1" dirty="0">
                <a:solidFill>
                  <a:schemeClr val="tx2"/>
                </a:solidFill>
                <a:latin typeface="Font Awesome 5 Free Solid" panose="02000503000000000000" pitchFamily="50" charset="0"/>
              </a:rPr>
              <a:t></a:t>
            </a:r>
            <a:endParaRPr lang="en-US" dirty="0">
              <a:solidFill>
                <a:schemeClr val="tx2"/>
              </a:solidFill>
            </a:endParaRPr>
          </a:p>
        </p:txBody>
      </p:sp>
      <p:sp>
        <p:nvSpPr>
          <p:cNvPr id="34" name="Rectangle 33">
            <a:extLst>
              <a:ext uri="{FF2B5EF4-FFF2-40B4-BE49-F238E27FC236}">
                <a16:creationId xmlns:a16="http://schemas.microsoft.com/office/drawing/2014/main" id="{23A3A88E-4475-476F-B181-F85F60739D31}"/>
              </a:ext>
            </a:extLst>
          </p:cNvPr>
          <p:cNvSpPr/>
          <p:nvPr/>
        </p:nvSpPr>
        <p:spPr>
          <a:xfrm>
            <a:off x="5238604" y="2690336"/>
            <a:ext cx="440876" cy="369332"/>
          </a:xfrm>
          <a:prstGeom prst="rect">
            <a:avLst/>
          </a:prstGeom>
        </p:spPr>
        <p:txBody>
          <a:bodyPr wrap="square">
            <a:spAutoFit/>
          </a:bodyPr>
          <a:lstStyle/>
          <a:p>
            <a:r>
              <a:rPr lang="en-US" b="1" dirty="0">
                <a:solidFill>
                  <a:schemeClr val="tx2"/>
                </a:solidFill>
                <a:latin typeface="Font Awesome 5 Free Solid" panose="02000503000000000000" pitchFamily="50" charset="0"/>
              </a:rPr>
              <a:t></a:t>
            </a:r>
            <a:endParaRPr lang="en-US" dirty="0">
              <a:solidFill>
                <a:schemeClr val="tx2"/>
              </a:solidFill>
            </a:endParaRPr>
          </a:p>
        </p:txBody>
      </p:sp>
      <p:sp>
        <p:nvSpPr>
          <p:cNvPr id="35" name="Rectangle 34">
            <a:extLst>
              <a:ext uri="{FF2B5EF4-FFF2-40B4-BE49-F238E27FC236}">
                <a16:creationId xmlns:a16="http://schemas.microsoft.com/office/drawing/2014/main" id="{C11ACB50-81BC-4A34-BAFD-B8A960B3D3F3}"/>
              </a:ext>
            </a:extLst>
          </p:cNvPr>
          <p:cNvSpPr/>
          <p:nvPr/>
        </p:nvSpPr>
        <p:spPr>
          <a:xfrm>
            <a:off x="5238604" y="3437214"/>
            <a:ext cx="440876" cy="369332"/>
          </a:xfrm>
          <a:prstGeom prst="rect">
            <a:avLst/>
          </a:prstGeom>
        </p:spPr>
        <p:txBody>
          <a:bodyPr wrap="square">
            <a:spAutoFit/>
          </a:bodyPr>
          <a:lstStyle/>
          <a:p>
            <a:r>
              <a:rPr lang="en-US" b="1" dirty="0">
                <a:solidFill>
                  <a:schemeClr val="tx2"/>
                </a:solidFill>
                <a:latin typeface="Font Awesome 5 Free Solid" panose="02000503000000000000" pitchFamily="50" charset="0"/>
              </a:rPr>
              <a:t></a:t>
            </a:r>
            <a:endParaRPr lang="en-US" dirty="0">
              <a:solidFill>
                <a:schemeClr val="tx2"/>
              </a:solidFill>
            </a:endParaRPr>
          </a:p>
        </p:txBody>
      </p:sp>
      <p:sp>
        <p:nvSpPr>
          <p:cNvPr id="36" name="Rectangle 35">
            <a:extLst>
              <a:ext uri="{FF2B5EF4-FFF2-40B4-BE49-F238E27FC236}">
                <a16:creationId xmlns:a16="http://schemas.microsoft.com/office/drawing/2014/main" id="{FE33FC55-049D-4124-BC5D-BE7E0CE3CC9E}"/>
              </a:ext>
            </a:extLst>
          </p:cNvPr>
          <p:cNvSpPr/>
          <p:nvPr/>
        </p:nvSpPr>
        <p:spPr>
          <a:xfrm>
            <a:off x="6390426" y="3437214"/>
            <a:ext cx="440876" cy="369332"/>
          </a:xfrm>
          <a:prstGeom prst="rect">
            <a:avLst/>
          </a:prstGeom>
        </p:spPr>
        <p:txBody>
          <a:bodyPr wrap="square">
            <a:spAutoFit/>
          </a:bodyPr>
          <a:lstStyle/>
          <a:p>
            <a:r>
              <a:rPr lang="en-US" b="1" dirty="0">
                <a:solidFill>
                  <a:schemeClr val="tx2"/>
                </a:solidFill>
                <a:latin typeface="Font Awesome 5 Free Solid" panose="02000503000000000000" pitchFamily="50" charset="0"/>
              </a:rPr>
              <a:t></a:t>
            </a:r>
            <a:endParaRPr lang="en-US" dirty="0">
              <a:solidFill>
                <a:schemeClr val="tx2"/>
              </a:solidFill>
            </a:endParaRPr>
          </a:p>
        </p:txBody>
      </p:sp>
      <p:sp>
        <p:nvSpPr>
          <p:cNvPr id="37" name="Rectangle 36">
            <a:extLst>
              <a:ext uri="{FF2B5EF4-FFF2-40B4-BE49-F238E27FC236}">
                <a16:creationId xmlns:a16="http://schemas.microsoft.com/office/drawing/2014/main" id="{4EAF3593-F229-4D25-AD5B-714C60ED3863}"/>
              </a:ext>
            </a:extLst>
          </p:cNvPr>
          <p:cNvSpPr/>
          <p:nvPr/>
        </p:nvSpPr>
        <p:spPr>
          <a:xfrm>
            <a:off x="5801575" y="3437214"/>
            <a:ext cx="440876" cy="369332"/>
          </a:xfrm>
          <a:prstGeom prst="rect">
            <a:avLst/>
          </a:prstGeom>
        </p:spPr>
        <p:txBody>
          <a:bodyPr wrap="square">
            <a:spAutoFit/>
          </a:bodyPr>
          <a:lstStyle/>
          <a:p>
            <a:r>
              <a:rPr lang="en-US" b="1" dirty="0">
                <a:solidFill>
                  <a:schemeClr val="tx2"/>
                </a:solidFill>
                <a:latin typeface="Font Awesome 5 Free Solid" panose="02000503000000000000" pitchFamily="50" charset="0"/>
              </a:rPr>
              <a:t></a:t>
            </a:r>
            <a:endParaRPr lang="en-US" dirty="0">
              <a:solidFill>
                <a:schemeClr val="tx2"/>
              </a:solidFill>
            </a:endParaRPr>
          </a:p>
        </p:txBody>
      </p:sp>
      <p:sp>
        <p:nvSpPr>
          <p:cNvPr id="38" name="Rectangle 37">
            <a:extLst>
              <a:ext uri="{FF2B5EF4-FFF2-40B4-BE49-F238E27FC236}">
                <a16:creationId xmlns:a16="http://schemas.microsoft.com/office/drawing/2014/main" id="{F9730E44-7DD3-45AF-A938-36D49D92F44B}"/>
              </a:ext>
            </a:extLst>
          </p:cNvPr>
          <p:cNvSpPr/>
          <p:nvPr/>
        </p:nvSpPr>
        <p:spPr>
          <a:xfrm>
            <a:off x="5814515" y="2682122"/>
            <a:ext cx="440876" cy="369332"/>
          </a:xfrm>
          <a:prstGeom prst="rect">
            <a:avLst/>
          </a:prstGeom>
        </p:spPr>
        <p:txBody>
          <a:bodyPr wrap="square">
            <a:spAutoFit/>
          </a:bodyPr>
          <a:lstStyle/>
          <a:p>
            <a:r>
              <a:rPr lang="en-US" b="1" dirty="0">
                <a:solidFill>
                  <a:schemeClr val="tx2"/>
                </a:solidFill>
                <a:latin typeface="Font Awesome 5 Free Solid" panose="02000503000000000000" pitchFamily="50" charset="0"/>
              </a:rPr>
              <a:t></a:t>
            </a:r>
            <a:endParaRPr lang="en-US" dirty="0">
              <a:solidFill>
                <a:schemeClr val="tx2"/>
              </a:solidFill>
            </a:endParaRPr>
          </a:p>
        </p:txBody>
      </p:sp>
      <p:sp>
        <p:nvSpPr>
          <p:cNvPr id="39" name="Rectangle 38">
            <a:extLst>
              <a:ext uri="{FF2B5EF4-FFF2-40B4-BE49-F238E27FC236}">
                <a16:creationId xmlns:a16="http://schemas.microsoft.com/office/drawing/2014/main" id="{6CD3666E-4FFC-4C79-BCF2-D32C58199C4A}"/>
              </a:ext>
            </a:extLst>
          </p:cNvPr>
          <p:cNvSpPr/>
          <p:nvPr/>
        </p:nvSpPr>
        <p:spPr>
          <a:xfrm>
            <a:off x="5238604" y="3059668"/>
            <a:ext cx="440876" cy="369332"/>
          </a:xfrm>
          <a:prstGeom prst="rect">
            <a:avLst/>
          </a:prstGeom>
        </p:spPr>
        <p:txBody>
          <a:bodyPr wrap="square">
            <a:spAutoFit/>
          </a:bodyPr>
          <a:lstStyle/>
          <a:p>
            <a:r>
              <a:rPr lang="en-US" b="1" dirty="0">
                <a:solidFill>
                  <a:schemeClr val="tx2"/>
                </a:solidFill>
                <a:latin typeface="Font Awesome 5 Free Solid" panose="02000503000000000000" pitchFamily="50" charset="0"/>
              </a:rPr>
              <a:t></a:t>
            </a:r>
            <a:endParaRPr lang="en-US" dirty="0">
              <a:solidFill>
                <a:schemeClr val="tx2"/>
              </a:solidFill>
            </a:endParaRPr>
          </a:p>
        </p:txBody>
      </p:sp>
      <p:sp>
        <p:nvSpPr>
          <p:cNvPr id="40" name="Rectangle 39">
            <a:extLst>
              <a:ext uri="{FF2B5EF4-FFF2-40B4-BE49-F238E27FC236}">
                <a16:creationId xmlns:a16="http://schemas.microsoft.com/office/drawing/2014/main" id="{AF52B085-8E3C-487E-89B6-E40C27C1946D}"/>
              </a:ext>
            </a:extLst>
          </p:cNvPr>
          <p:cNvSpPr/>
          <p:nvPr/>
        </p:nvSpPr>
        <p:spPr>
          <a:xfrm>
            <a:off x="6384224" y="3090930"/>
            <a:ext cx="440876" cy="369332"/>
          </a:xfrm>
          <a:prstGeom prst="rect">
            <a:avLst/>
          </a:prstGeom>
        </p:spPr>
        <p:txBody>
          <a:bodyPr wrap="square">
            <a:spAutoFit/>
          </a:bodyPr>
          <a:lstStyle/>
          <a:p>
            <a:r>
              <a:rPr lang="en-US" b="1" dirty="0">
                <a:solidFill>
                  <a:schemeClr val="tx2"/>
                </a:solidFill>
                <a:latin typeface="Font Awesome 5 Free Solid" panose="02000503000000000000" pitchFamily="50" charset="0"/>
              </a:rPr>
              <a:t></a:t>
            </a:r>
            <a:endParaRPr lang="en-US" dirty="0">
              <a:solidFill>
                <a:schemeClr val="tx2"/>
              </a:solidFill>
            </a:endParaRPr>
          </a:p>
        </p:txBody>
      </p:sp>
      <p:sp>
        <p:nvSpPr>
          <p:cNvPr id="41" name="Rectangle 40">
            <a:extLst>
              <a:ext uri="{FF2B5EF4-FFF2-40B4-BE49-F238E27FC236}">
                <a16:creationId xmlns:a16="http://schemas.microsoft.com/office/drawing/2014/main" id="{2653049E-2399-4197-96BC-E28F751FE457}"/>
              </a:ext>
            </a:extLst>
          </p:cNvPr>
          <p:cNvSpPr/>
          <p:nvPr/>
        </p:nvSpPr>
        <p:spPr>
          <a:xfrm flipH="1">
            <a:off x="6919504" y="3082524"/>
            <a:ext cx="562971" cy="369332"/>
          </a:xfrm>
          <a:prstGeom prst="rect">
            <a:avLst/>
          </a:prstGeom>
        </p:spPr>
        <p:txBody>
          <a:bodyPr wrap="square">
            <a:spAutoFit/>
          </a:bodyPr>
          <a:lstStyle/>
          <a:p>
            <a:r>
              <a:rPr lang="en-US" b="1" dirty="0">
                <a:solidFill>
                  <a:schemeClr val="tx2"/>
                </a:solidFill>
                <a:latin typeface="Font Awesome 5 Free Solid" panose="02000503000000000000" pitchFamily="50" charset="0"/>
              </a:rPr>
              <a:t></a:t>
            </a:r>
            <a:endParaRPr lang="en-US" dirty="0">
              <a:solidFill>
                <a:schemeClr val="tx2"/>
              </a:solidFill>
            </a:endParaRPr>
          </a:p>
        </p:txBody>
      </p:sp>
      <p:sp>
        <p:nvSpPr>
          <p:cNvPr id="42" name="Rectangle 41">
            <a:extLst>
              <a:ext uri="{FF2B5EF4-FFF2-40B4-BE49-F238E27FC236}">
                <a16:creationId xmlns:a16="http://schemas.microsoft.com/office/drawing/2014/main" id="{62B4E1F8-DA88-45AE-8527-7253A94DBB81}"/>
              </a:ext>
            </a:extLst>
          </p:cNvPr>
          <p:cNvSpPr/>
          <p:nvPr/>
        </p:nvSpPr>
        <p:spPr>
          <a:xfrm flipH="1">
            <a:off x="7510166" y="3074120"/>
            <a:ext cx="562971" cy="369332"/>
          </a:xfrm>
          <a:prstGeom prst="rect">
            <a:avLst/>
          </a:prstGeom>
        </p:spPr>
        <p:txBody>
          <a:bodyPr wrap="square">
            <a:spAutoFit/>
          </a:bodyPr>
          <a:lstStyle/>
          <a:p>
            <a:r>
              <a:rPr lang="en-US" b="1" dirty="0">
                <a:solidFill>
                  <a:schemeClr val="tx2"/>
                </a:solidFill>
                <a:latin typeface="Font Awesome 5 Free Solid" panose="02000503000000000000" pitchFamily="50" charset="0"/>
              </a:rPr>
              <a:t></a:t>
            </a:r>
            <a:endParaRPr lang="en-US" dirty="0">
              <a:solidFill>
                <a:schemeClr val="tx2"/>
              </a:solidFill>
            </a:endParaRPr>
          </a:p>
        </p:txBody>
      </p:sp>
      <p:sp>
        <p:nvSpPr>
          <p:cNvPr id="43" name="Rectangle 42">
            <a:extLst>
              <a:ext uri="{FF2B5EF4-FFF2-40B4-BE49-F238E27FC236}">
                <a16:creationId xmlns:a16="http://schemas.microsoft.com/office/drawing/2014/main" id="{FD446569-BE65-412A-955D-5A2B8BAA2A0A}"/>
              </a:ext>
            </a:extLst>
          </p:cNvPr>
          <p:cNvSpPr/>
          <p:nvPr/>
        </p:nvSpPr>
        <p:spPr>
          <a:xfrm flipH="1">
            <a:off x="6926950" y="3448642"/>
            <a:ext cx="562971" cy="369332"/>
          </a:xfrm>
          <a:prstGeom prst="rect">
            <a:avLst/>
          </a:prstGeom>
        </p:spPr>
        <p:txBody>
          <a:bodyPr wrap="square">
            <a:spAutoFit/>
          </a:bodyPr>
          <a:lstStyle/>
          <a:p>
            <a:r>
              <a:rPr lang="en-US" b="1" dirty="0">
                <a:solidFill>
                  <a:schemeClr val="tx2"/>
                </a:solidFill>
                <a:latin typeface="Font Awesome 5 Free Solid" panose="02000503000000000000" pitchFamily="50" charset="0"/>
              </a:rPr>
              <a:t></a:t>
            </a:r>
            <a:endParaRPr lang="en-US" dirty="0">
              <a:solidFill>
                <a:schemeClr val="tx2"/>
              </a:solidFill>
            </a:endParaRPr>
          </a:p>
        </p:txBody>
      </p:sp>
      <p:sp>
        <p:nvSpPr>
          <p:cNvPr id="44" name="Rectangle 43">
            <a:extLst>
              <a:ext uri="{FF2B5EF4-FFF2-40B4-BE49-F238E27FC236}">
                <a16:creationId xmlns:a16="http://schemas.microsoft.com/office/drawing/2014/main" id="{2BE7DA91-20A1-48B4-9730-6898D7BB311A}"/>
              </a:ext>
            </a:extLst>
          </p:cNvPr>
          <p:cNvSpPr/>
          <p:nvPr/>
        </p:nvSpPr>
        <p:spPr>
          <a:xfrm flipH="1">
            <a:off x="7469676" y="3457186"/>
            <a:ext cx="562971" cy="369332"/>
          </a:xfrm>
          <a:prstGeom prst="rect">
            <a:avLst/>
          </a:prstGeom>
        </p:spPr>
        <p:txBody>
          <a:bodyPr wrap="square">
            <a:spAutoFit/>
          </a:bodyPr>
          <a:lstStyle/>
          <a:p>
            <a:r>
              <a:rPr lang="en-US" b="1" dirty="0">
                <a:solidFill>
                  <a:schemeClr val="tx2"/>
                </a:solidFill>
                <a:latin typeface="Font Awesome 5 Free Solid" panose="02000503000000000000" pitchFamily="50" charset="0"/>
              </a:rPr>
              <a:t></a:t>
            </a:r>
            <a:endParaRPr lang="en-US" dirty="0">
              <a:solidFill>
                <a:schemeClr val="tx2"/>
              </a:solidFill>
            </a:endParaRPr>
          </a:p>
        </p:txBody>
      </p:sp>
      <p:sp>
        <p:nvSpPr>
          <p:cNvPr id="45" name="Rectangle 44">
            <a:extLst>
              <a:ext uri="{FF2B5EF4-FFF2-40B4-BE49-F238E27FC236}">
                <a16:creationId xmlns:a16="http://schemas.microsoft.com/office/drawing/2014/main" id="{E297C881-2EBD-40B8-A466-6321C7A78FF7}"/>
              </a:ext>
            </a:extLst>
          </p:cNvPr>
          <p:cNvSpPr/>
          <p:nvPr/>
        </p:nvSpPr>
        <p:spPr>
          <a:xfrm flipH="1">
            <a:off x="6866214" y="3803291"/>
            <a:ext cx="562971" cy="369332"/>
          </a:xfrm>
          <a:prstGeom prst="rect">
            <a:avLst/>
          </a:prstGeom>
        </p:spPr>
        <p:txBody>
          <a:bodyPr wrap="square">
            <a:spAutoFit/>
          </a:bodyPr>
          <a:lstStyle/>
          <a:p>
            <a:r>
              <a:rPr lang="en-US" b="1" dirty="0">
                <a:solidFill>
                  <a:schemeClr val="tx2"/>
                </a:solidFill>
                <a:latin typeface="Font Awesome 5 Free Solid" panose="02000503000000000000" pitchFamily="50" charset="0"/>
              </a:rPr>
              <a:t></a:t>
            </a:r>
            <a:endParaRPr lang="en-US" dirty="0">
              <a:solidFill>
                <a:schemeClr val="tx2"/>
              </a:solidFill>
            </a:endParaRPr>
          </a:p>
        </p:txBody>
      </p:sp>
      <p:sp>
        <p:nvSpPr>
          <p:cNvPr id="46" name="Rectangle 45">
            <a:extLst>
              <a:ext uri="{FF2B5EF4-FFF2-40B4-BE49-F238E27FC236}">
                <a16:creationId xmlns:a16="http://schemas.microsoft.com/office/drawing/2014/main" id="{DD2B9356-4658-41F0-B4F3-ADD6871AAB2C}"/>
              </a:ext>
            </a:extLst>
          </p:cNvPr>
          <p:cNvSpPr/>
          <p:nvPr/>
        </p:nvSpPr>
        <p:spPr>
          <a:xfrm flipH="1">
            <a:off x="6353857" y="3802269"/>
            <a:ext cx="562971" cy="369332"/>
          </a:xfrm>
          <a:prstGeom prst="rect">
            <a:avLst/>
          </a:prstGeom>
        </p:spPr>
        <p:txBody>
          <a:bodyPr wrap="square">
            <a:spAutoFit/>
          </a:bodyPr>
          <a:lstStyle/>
          <a:p>
            <a:r>
              <a:rPr lang="en-US" b="1" dirty="0">
                <a:solidFill>
                  <a:schemeClr val="tx2"/>
                </a:solidFill>
                <a:latin typeface="Font Awesome 5 Free Solid" panose="02000503000000000000" pitchFamily="50" charset="0"/>
              </a:rPr>
              <a:t></a:t>
            </a:r>
            <a:endParaRPr lang="en-US" dirty="0">
              <a:solidFill>
                <a:schemeClr val="tx2"/>
              </a:solidFill>
            </a:endParaRPr>
          </a:p>
        </p:txBody>
      </p:sp>
      <p:sp>
        <p:nvSpPr>
          <p:cNvPr id="47" name="Rectangle 46">
            <a:extLst>
              <a:ext uri="{FF2B5EF4-FFF2-40B4-BE49-F238E27FC236}">
                <a16:creationId xmlns:a16="http://schemas.microsoft.com/office/drawing/2014/main" id="{8429B00C-71C4-448B-87F7-51C73EC96423}"/>
              </a:ext>
            </a:extLst>
          </p:cNvPr>
          <p:cNvSpPr/>
          <p:nvPr/>
        </p:nvSpPr>
        <p:spPr>
          <a:xfrm flipH="1">
            <a:off x="5813319" y="3810653"/>
            <a:ext cx="562971" cy="369332"/>
          </a:xfrm>
          <a:prstGeom prst="rect">
            <a:avLst/>
          </a:prstGeom>
        </p:spPr>
        <p:txBody>
          <a:bodyPr wrap="square">
            <a:spAutoFit/>
          </a:bodyPr>
          <a:lstStyle/>
          <a:p>
            <a:r>
              <a:rPr lang="en-US" b="1" dirty="0">
                <a:solidFill>
                  <a:schemeClr val="tx2"/>
                </a:solidFill>
                <a:latin typeface="Font Awesome 5 Free Solid" panose="02000503000000000000" pitchFamily="50" charset="0"/>
              </a:rPr>
              <a:t></a:t>
            </a:r>
            <a:endParaRPr lang="en-US" dirty="0">
              <a:solidFill>
                <a:schemeClr val="tx2"/>
              </a:solidFill>
            </a:endParaRPr>
          </a:p>
        </p:txBody>
      </p:sp>
      <p:sp>
        <p:nvSpPr>
          <p:cNvPr id="48" name="Rectangle 47">
            <a:extLst>
              <a:ext uri="{FF2B5EF4-FFF2-40B4-BE49-F238E27FC236}">
                <a16:creationId xmlns:a16="http://schemas.microsoft.com/office/drawing/2014/main" id="{FA122386-5103-4A0A-BEAC-C48215ADB908}"/>
              </a:ext>
            </a:extLst>
          </p:cNvPr>
          <p:cNvSpPr/>
          <p:nvPr/>
        </p:nvSpPr>
        <p:spPr>
          <a:xfrm flipH="1">
            <a:off x="5194645" y="3809167"/>
            <a:ext cx="562971" cy="369332"/>
          </a:xfrm>
          <a:prstGeom prst="rect">
            <a:avLst/>
          </a:prstGeom>
        </p:spPr>
        <p:txBody>
          <a:bodyPr wrap="square">
            <a:spAutoFit/>
          </a:bodyPr>
          <a:lstStyle/>
          <a:p>
            <a:r>
              <a:rPr lang="en-US" b="1" dirty="0">
                <a:solidFill>
                  <a:schemeClr val="tx2"/>
                </a:solidFill>
                <a:latin typeface="Font Awesome 5 Free Solid" panose="02000503000000000000" pitchFamily="50" charset="0"/>
              </a:rPr>
              <a:t></a:t>
            </a:r>
            <a:endParaRPr lang="en-US" dirty="0">
              <a:solidFill>
                <a:schemeClr val="tx2"/>
              </a:solidFill>
            </a:endParaRPr>
          </a:p>
        </p:txBody>
      </p:sp>
      <p:sp>
        <p:nvSpPr>
          <p:cNvPr id="49" name="Rectangle 48">
            <a:extLst>
              <a:ext uri="{FF2B5EF4-FFF2-40B4-BE49-F238E27FC236}">
                <a16:creationId xmlns:a16="http://schemas.microsoft.com/office/drawing/2014/main" id="{DE1841D2-E8C5-46A8-9E23-3CCD58D61C3A}"/>
              </a:ext>
            </a:extLst>
          </p:cNvPr>
          <p:cNvSpPr/>
          <p:nvPr/>
        </p:nvSpPr>
        <p:spPr>
          <a:xfrm flipH="1">
            <a:off x="4737991" y="3830380"/>
            <a:ext cx="562971" cy="369332"/>
          </a:xfrm>
          <a:prstGeom prst="rect">
            <a:avLst/>
          </a:prstGeom>
        </p:spPr>
        <p:txBody>
          <a:bodyPr wrap="square">
            <a:spAutoFit/>
          </a:bodyPr>
          <a:lstStyle/>
          <a:p>
            <a:r>
              <a:rPr lang="en-US" b="1" dirty="0">
                <a:solidFill>
                  <a:schemeClr val="tx2"/>
                </a:solidFill>
                <a:latin typeface="Font Awesome 5 Free Solid" panose="02000503000000000000" pitchFamily="50" charset="0"/>
              </a:rPr>
              <a:t></a:t>
            </a:r>
            <a:endParaRPr lang="en-US" dirty="0">
              <a:solidFill>
                <a:schemeClr val="tx2"/>
              </a:solidFill>
            </a:endParaRPr>
          </a:p>
        </p:txBody>
      </p:sp>
      <p:sp>
        <p:nvSpPr>
          <p:cNvPr id="50" name="Rectangle 49">
            <a:extLst>
              <a:ext uri="{FF2B5EF4-FFF2-40B4-BE49-F238E27FC236}">
                <a16:creationId xmlns:a16="http://schemas.microsoft.com/office/drawing/2014/main" id="{7AD2BADD-6C16-485B-B7E6-4C0C366C61C7}"/>
              </a:ext>
            </a:extLst>
          </p:cNvPr>
          <p:cNvSpPr/>
          <p:nvPr/>
        </p:nvSpPr>
        <p:spPr>
          <a:xfrm flipH="1">
            <a:off x="4732776" y="3448642"/>
            <a:ext cx="562971" cy="369332"/>
          </a:xfrm>
          <a:prstGeom prst="rect">
            <a:avLst/>
          </a:prstGeom>
        </p:spPr>
        <p:txBody>
          <a:bodyPr wrap="square">
            <a:spAutoFit/>
          </a:bodyPr>
          <a:lstStyle/>
          <a:p>
            <a:r>
              <a:rPr lang="en-US" b="1" dirty="0">
                <a:solidFill>
                  <a:schemeClr val="tx2"/>
                </a:solidFill>
                <a:latin typeface="Font Awesome 5 Free Solid" panose="02000503000000000000" pitchFamily="50" charset="0"/>
              </a:rPr>
              <a:t></a:t>
            </a:r>
            <a:endParaRPr lang="en-US" dirty="0">
              <a:solidFill>
                <a:schemeClr val="tx2"/>
              </a:solidFill>
            </a:endParaRPr>
          </a:p>
        </p:txBody>
      </p:sp>
      <p:sp>
        <p:nvSpPr>
          <p:cNvPr id="51" name="Rectangle 50">
            <a:extLst>
              <a:ext uri="{FF2B5EF4-FFF2-40B4-BE49-F238E27FC236}">
                <a16:creationId xmlns:a16="http://schemas.microsoft.com/office/drawing/2014/main" id="{5F616609-8079-4FAD-AE28-5DF5D1539913}"/>
              </a:ext>
            </a:extLst>
          </p:cNvPr>
          <p:cNvSpPr/>
          <p:nvPr/>
        </p:nvSpPr>
        <p:spPr>
          <a:xfrm flipH="1">
            <a:off x="4727561" y="3066904"/>
            <a:ext cx="562971" cy="369332"/>
          </a:xfrm>
          <a:prstGeom prst="rect">
            <a:avLst/>
          </a:prstGeom>
        </p:spPr>
        <p:txBody>
          <a:bodyPr wrap="square">
            <a:spAutoFit/>
          </a:bodyPr>
          <a:lstStyle/>
          <a:p>
            <a:r>
              <a:rPr lang="en-US" b="1" dirty="0">
                <a:solidFill>
                  <a:schemeClr val="tx2"/>
                </a:solidFill>
                <a:latin typeface="Font Awesome 5 Free Solid" panose="02000503000000000000" pitchFamily="50" charset="0"/>
              </a:rPr>
              <a:t></a:t>
            </a:r>
            <a:endParaRPr lang="en-US" dirty="0">
              <a:solidFill>
                <a:schemeClr val="tx2"/>
              </a:solidFill>
            </a:endParaRPr>
          </a:p>
        </p:txBody>
      </p:sp>
      <p:sp>
        <p:nvSpPr>
          <p:cNvPr id="52" name="Rectangle 51">
            <a:extLst>
              <a:ext uri="{FF2B5EF4-FFF2-40B4-BE49-F238E27FC236}">
                <a16:creationId xmlns:a16="http://schemas.microsoft.com/office/drawing/2014/main" id="{C873CC16-3795-4E2B-B867-69164D843FE3}"/>
              </a:ext>
            </a:extLst>
          </p:cNvPr>
          <p:cNvSpPr/>
          <p:nvPr/>
        </p:nvSpPr>
        <p:spPr>
          <a:xfrm flipH="1">
            <a:off x="4722346" y="2685166"/>
            <a:ext cx="562971" cy="369332"/>
          </a:xfrm>
          <a:prstGeom prst="rect">
            <a:avLst/>
          </a:prstGeom>
        </p:spPr>
        <p:txBody>
          <a:bodyPr wrap="square">
            <a:spAutoFit/>
          </a:bodyPr>
          <a:lstStyle/>
          <a:p>
            <a:r>
              <a:rPr lang="en-US" b="1" dirty="0">
                <a:solidFill>
                  <a:schemeClr val="tx2"/>
                </a:solidFill>
                <a:latin typeface="Font Awesome 5 Free Solid" panose="02000503000000000000" pitchFamily="50" charset="0"/>
              </a:rPr>
              <a:t></a:t>
            </a:r>
            <a:endParaRPr lang="en-US" dirty="0">
              <a:solidFill>
                <a:schemeClr val="tx2"/>
              </a:solidFill>
            </a:endParaRPr>
          </a:p>
        </p:txBody>
      </p:sp>
      <p:sp>
        <p:nvSpPr>
          <p:cNvPr id="53" name="Rectangle 52">
            <a:extLst>
              <a:ext uri="{FF2B5EF4-FFF2-40B4-BE49-F238E27FC236}">
                <a16:creationId xmlns:a16="http://schemas.microsoft.com/office/drawing/2014/main" id="{CE56DC71-7648-4883-AC09-47E305BBE96F}"/>
              </a:ext>
            </a:extLst>
          </p:cNvPr>
          <p:cNvSpPr/>
          <p:nvPr/>
        </p:nvSpPr>
        <p:spPr>
          <a:xfrm flipH="1">
            <a:off x="4294485" y="3448793"/>
            <a:ext cx="562971" cy="369332"/>
          </a:xfrm>
          <a:prstGeom prst="rect">
            <a:avLst/>
          </a:prstGeom>
        </p:spPr>
        <p:txBody>
          <a:bodyPr wrap="square">
            <a:spAutoFit/>
          </a:bodyPr>
          <a:lstStyle/>
          <a:p>
            <a:r>
              <a:rPr lang="en-US" b="1" dirty="0">
                <a:solidFill>
                  <a:schemeClr val="tx2"/>
                </a:solidFill>
                <a:latin typeface="Font Awesome 5 Free Solid" panose="02000503000000000000" pitchFamily="50" charset="0"/>
              </a:rPr>
              <a:t></a:t>
            </a:r>
            <a:endParaRPr lang="en-US" dirty="0">
              <a:solidFill>
                <a:schemeClr val="tx2"/>
              </a:solidFill>
            </a:endParaRPr>
          </a:p>
        </p:txBody>
      </p:sp>
      <p:sp>
        <p:nvSpPr>
          <p:cNvPr id="54" name="Rectangle 53">
            <a:extLst>
              <a:ext uri="{FF2B5EF4-FFF2-40B4-BE49-F238E27FC236}">
                <a16:creationId xmlns:a16="http://schemas.microsoft.com/office/drawing/2014/main" id="{63DC0034-9338-4521-B521-321ABF9AAD1A}"/>
              </a:ext>
            </a:extLst>
          </p:cNvPr>
          <p:cNvSpPr/>
          <p:nvPr/>
        </p:nvSpPr>
        <p:spPr>
          <a:xfrm flipH="1">
            <a:off x="4319350" y="3088911"/>
            <a:ext cx="562971" cy="369332"/>
          </a:xfrm>
          <a:prstGeom prst="rect">
            <a:avLst/>
          </a:prstGeom>
        </p:spPr>
        <p:txBody>
          <a:bodyPr wrap="square">
            <a:spAutoFit/>
          </a:bodyPr>
          <a:lstStyle/>
          <a:p>
            <a:r>
              <a:rPr lang="en-US" b="1" dirty="0">
                <a:solidFill>
                  <a:schemeClr val="tx2"/>
                </a:solidFill>
                <a:latin typeface="Font Awesome 5 Free Solid" panose="02000503000000000000" pitchFamily="50" charset="0"/>
              </a:rPr>
              <a:t></a:t>
            </a:r>
            <a:endParaRPr lang="en-US" dirty="0">
              <a:solidFill>
                <a:schemeClr val="tx2"/>
              </a:solidFill>
            </a:endParaRPr>
          </a:p>
        </p:txBody>
      </p:sp>
      <p:sp>
        <p:nvSpPr>
          <p:cNvPr id="55" name="Rectangle 54">
            <a:extLst>
              <a:ext uri="{FF2B5EF4-FFF2-40B4-BE49-F238E27FC236}">
                <a16:creationId xmlns:a16="http://schemas.microsoft.com/office/drawing/2014/main" id="{6D6BA650-BCC1-4629-B19B-1EE856432611}"/>
              </a:ext>
            </a:extLst>
          </p:cNvPr>
          <p:cNvSpPr/>
          <p:nvPr/>
        </p:nvSpPr>
        <p:spPr>
          <a:xfrm flipH="1">
            <a:off x="6926950" y="2681324"/>
            <a:ext cx="562971" cy="369332"/>
          </a:xfrm>
          <a:prstGeom prst="rect">
            <a:avLst/>
          </a:prstGeom>
        </p:spPr>
        <p:txBody>
          <a:bodyPr wrap="square">
            <a:spAutoFit/>
          </a:bodyPr>
          <a:lstStyle/>
          <a:p>
            <a:r>
              <a:rPr lang="en-US" b="1" dirty="0">
                <a:solidFill>
                  <a:schemeClr val="tx2"/>
                </a:solidFill>
                <a:latin typeface="Font Awesome 5 Free Solid" panose="02000503000000000000" pitchFamily="50" charset="0"/>
              </a:rPr>
              <a:t></a:t>
            </a:r>
            <a:endParaRPr lang="en-US" dirty="0">
              <a:solidFill>
                <a:schemeClr val="tx2"/>
              </a:solidFill>
            </a:endParaRPr>
          </a:p>
        </p:txBody>
      </p:sp>
      <p:sp>
        <p:nvSpPr>
          <p:cNvPr id="56" name="Rectangle 55">
            <a:extLst>
              <a:ext uri="{FF2B5EF4-FFF2-40B4-BE49-F238E27FC236}">
                <a16:creationId xmlns:a16="http://schemas.microsoft.com/office/drawing/2014/main" id="{C6AE3759-23C7-47C8-92F5-A8C86DE6856D}"/>
              </a:ext>
            </a:extLst>
          </p:cNvPr>
          <p:cNvSpPr/>
          <p:nvPr/>
        </p:nvSpPr>
        <p:spPr>
          <a:xfrm flipH="1">
            <a:off x="5203720" y="2332644"/>
            <a:ext cx="562971" cy="369332"/>
          </a:xfrm>
          <a:prstGeom prst="rect">
            <a:avLst/>
          </a:prstGeom>
        </p:spPr>
        <p:txBody>
          <a:bodyPr wrap="square">
            <a:spAutoFit/>
          </a:bodyPr>
          <a:lstStyle/>
          <a:p>
            <a:r>
              <a:rPr lang="en-US" b="1" dirty="0">
                <a:solidFill>
                  <a:schemeClr val="tx2"/>
                </a:solidFill>
                <a:latin typeface="Font Awesome 5 Free Solid" panose="02000503000000000000" pitchFamily="50" charset="0"/>
              </a:rPr>
              <a:t></a:t>
            </a:r>
            <a:endParaRPr lang="en-US" dirty="0">
              <a:solidFill>
                <a:schemeClr val="tx2"/>
              </a:solidFill>
            </a:endParaRPr>
          </a:p>
        </p:txBody>
      </p:sp>
      <p:sp>
        <p:nvSpPr>
          <p:cNvPr id="57" name="Rectangle 56">
            <a:extLst>
              <a:ext uri="{FF2B5EF4-FFF2-40B4-BE49-F238E27FC236}">
                <a16:creationId xmlns:a16="http://schemas.microsoft.com/office/drawing/2014/main" id="{D765AFB2-6721-46A8-A365-FB69E1E0832E}"/>
              </a:ext>
            </a:extLst>
          </p:cNvPr>
          <p:cNvSpPr/>
          <p:nvPr/>
        </p:nvSpPr>
        <p:spPr>
          <a:xfrm flipH="1">
            <a:off x="5821253" y="2321004"/>
            <a:ext cx="562971" cy="369332"/>
          </a:xfrm>
          <a:prstGeom prst="rect">
            <a:avLst/>
          </a:prstGeom>
        </p:spPr>
        <p:txBody>
          <a:bodyPr wrap="square">
            <a:spAutoFit/>
          </a:bodyPr>
          <a:lstStyle/>
          <a:p>
            <a:r>
              <a:rPr lang="en-US" b="1" dirty="0">
                <a:solidFill>
                  <a:schemeClr val="tx2"/>
                </a:solidFill>
                <a:latin typeface="Font Awesome 5 Free Solid" panose="02000503000000000000" pitchFamily="50" charset="0"/>
              </a:rPr>
              <a:t></a:t>
            </a:r>
            <a:endParaRPr lang="en-US" dirty="0">
              <a:solidFill>
                <a:schemeClr val="tx2"/>
              </a:solidFill>
            </a:endParaRPr>
          </a:p>
        </p:txBody>
      </p:sp>
      <p:sp>
        <p:nvSpPr>
          <p:cNvPr id="58" name="Rectangle 57">
            <a:extLst>
              <a:ext uri="{FF2B5EF4-FFF2-40B4-BE49-F238E27FC236}">
                <a16:creationId xmlns:a16="http://schemas.microsoft.com/office/drawing/2014/main" id="{E9E77550-ADC7-4876-812D-4FFFD41ACF7C}"/>
              </a:ext>
            </a:extLst>
          </p:cNvPr>
          <p:cNvSpPr/>
          <p:nvPr/>
        </p:nvSpPr>
        <p:spPr>
          <a:xfrm flipH="1">
            <a:off x="6438786" y="2309364"/>
            <a:ext cx="562971" cy="369332"/>
          </a:xfrm>
          <a:prstGeom prst="rect">
            <a:avLst/>
          </a:prstGeom>
        </p:spPr>
        <p:txBody>
          <a:bodyPr wrap="square">
            <a:spAutoFit/>
          </a:bodyPr>
          <a:lstStyle/>
          <a:p>
            <a:r>
              <a:rPr lang="en-US" b="1" dirty="0">
                <a:solidFill>
                  <a:schemeClr val="tx2"/>
                </a:solidFill>
                <a:latin typeface="Font Awesome 5 Free Solid" panose="02000503000000000000" pitchFamily="50" charset="0"/>
              </a:rPr>
              <a:t></a:t>
            </a:r>
            <a:endParaRPr lang="en-US" dirty="0">
              <a:solidFill>
                <a:schemeClr val="tx2"/>
              </a:solidFill>
            </a:endParaRPr>
          </a:p>
        </p:txBody>
      </p:sp>
      <p:sp>
        <p:nvSpPr>
          <p:cNvPr id="59" name="Rectangle 58">
            <a:extLst>
              <a:ext uri="{FF2B5EF4-FFF2-40B4-BE49-F238E27FC236}">
                <a16:creationId xmlns:a16="http://schemas.microsoft.com/office/drawing/2014/main" id="{43080C3A-60AA-47F7-9E95-FC1B317F15C9}"/>
              </a:ext>
            </a:extLst>
          </p:cNvPr>
          <p:cNvSpPr/>
          <p:nvPr/>
        </p:nvSpPr>
        <p:spPr>
          <a:xfrm flipH="1">
            <a:off x="5248830" y="1969808"/>
            <a:ext cx="562971" cy="369332"/>
          </a:xfrm>
          <a:prstGeom prst="rect">
            <a:avLst/>
          </a:prstGeom>
        </p:spPr>
        <p:txBody>
          <a:bodyPr wrap="square">
            <a:spAutoFit/>
          </a:bodyPr>
          <a:lstStyle/>
          <a:p>
            <a:r>
              <a:rPr lang="en-US" b="1" dirty="0">
                <a:solidFill>
                  <a:schemeClr val="tx2"/>
                </a:solidFill>
                <a:latin typeface="Font Awesome 5 Free Solid" panose="02000503000000000000" pitchFamily="50" charset="0"/>
              </a:rPr>
              <a:t></a:t>
            </a:r>
            <a:endParaRPr lang="en-US" dirty="0">
              <a:solidFill>
                <a:schemeClr val="tx2"/>
              </a:solidFill>
            </a:endParaRPr>
          </a:p>
        </p:txBody>
      </p:sp>
      <p:sp>
        <p:nvSpPr>
          <p:cNvPr id="60" name="Rectangle 59">
            <a:extLst>
              <a:ext uri="{FF2B5EF4-FFF2-40B4-BE49-F238E27FC236}">
                <a16:creationId xmlns:a16="http://schemas.microsoft.com/office/drawing/2014/main" id="{7DC036E2-2797-4872-B02C-4248FB0FF88C}"/>
              </a:ext>
            </a:extLst>
          </p:cNvPr>
          <p:cNvSpPr/>
          <p:nvPr/>
        </p:nvSpPr>
        <p:spPr>
          <a:xfrm flipH="1">
            <a:off x="5798698" y="1956633"/>
            <a:ext cx="562971" cy="369332"/>
          </a:xfrm>
          <a:prstGeom prst="rect">
            <a:avLst/>
          </a:prstGeom>
        </p:spPr>
        <p:txBody>
          <a:bodyPr wrap="square">
            <a:spAutoFit/>
          </a:bodyPr>
          <a:lstStyle/>
          <a:p>
            <a:r>
              <a:rPr lang="en-US" b="1" dirty="0">
                <a:solidFill>
                  <a:schemeClr val="tx2"/>
                </a:solidFill>
                <a:latin typeface="Font Awesome 5 Free Solid" panose="02000503000000000000" pitchFamily="50" charset="0"/>
              </a:rPr>
              <a:t></a:t>
            </a:r>
            <a:endParaRPr lang="en-US" dirty="0">
              <a:solidFill>
                <a:schemeClr val="tx2"/>
              </a:solidFill>
            </a:endParaRPr>
          </a:p>
        </p:txBody>
      </p:sp>
      <p:sp>
        <p:nvSpPr>
          <p:cNvPr id="61" name="Rectangle 60">
            <a:extLst>
              <a:ext uri="{FF2B5EF4-FFF2-40B4-BE49-F238E27FC236}">
                <a16:creationId xmlns:a16="http://schemas.microsoft.com/office/drawing/2014/main" id="{9EF378DD-A14D-47A7-9C1A-1BF4B6DED6D6}"/>
              </a:ext>
            </a:extLst>
          </p:cNvPr>
          <p:cNvSpPr/>
          <p:nvPr/>
        </p:nvSpPr>
        <p:spPr>
          <a:xfrm flipH="1">
            <a:off x="6348566" y="1943458"/>
            <a:ext cx="562971" cy="369332"/>
          </a:xfrm>
          <a:prstGeom prst="rect">
            <a:avLst/>
          </a:prstGeom>
        </p:spPr>
        <p:txBody>
          <a:bodyPr wrap="square">
            <a:spAutoFit/>
          </a:bodyPr>
          <a:lstStyle/>
          <a:p>
            <a:r>
              <a:rPr lang="en-US" b="1" dirty="0">
                <a:solidFill>
                  <a:schemeClr val="tx2"/>
                </a:solidFill>
                <a:latin typeface="Font Awesome 5 Free Solid" panose="02000503000000000000" pitchFamily="50" charset="0"/>
              </a:rPr>
              <a:t></a:t>
            </a:r>
            <a:endParaRPr lang="en-US" dirty="0">
              <a:solidFill>
                <a:schemeClr val="tx2"/>
              </a:solidFill>
            </a:endParaRPr>
          </a:p>
        </p:txBody>
      </p:sp>
    </p:spTree>
    <p:extLst>
      <p:ext uri="{BB962C8B-B14F-4D97-AF65-F5344CB8AC3E}">
        <p14:creationId xmlns:p14="http://schemas.microsoft.com/office/powerpoint/2010/main" val="2313114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fade">
                                      <p:cBhvr>
                                        <p:cTn id="11" dur="500"/>
                                        <p:tgtEl>
                                          <p:spTgt spid="22"/>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left)">
                                      <p:cBhvr>
                                        <p:cTn id="15" dur="500"/>
                                        <p:tgtEl>
                                          <p:spTgt spid="8"/>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fade">
                                      <p:cBhvr>
                                        <p:cTn id="19" dur="100"/>
                                        <p:tgtEl>
                                          <p:spTgt spid="23"/>
                                        </p:tgtEl>
                                      </p:cBhvr>
                                    </p:animEffect>
                                  </p:childTnLst>
                                </p:cTn>
                              </p:par>
                            </p:childTnLst>
                          </p:cTn>
                        </p:par>
                        <p:par>
                          <p:cTn id="20" fill="hold">
                            <p:stCondLst>
                              <p:cond delay="1600"/>
                            </p:stCondLst>
                            <p:childTnLst>
                              <p:par>
                                <p:cTn id="21" presetID="10" presetClass="entr" presetSubtype="0" fill="hold" grpId="0" nodeType="afterEffect">
                                  <p:stCondLst>
                                    <p:cond delay="0"/>
                                  </p:stCondLst>
                                  <p:childTnLst>
                                    <p:set>
                                      <p:cBhvr>
                                        <p:cTn id="22" dur="1" fill="hold">
                                          <p:stCondLst>
                                            <p:cond delay="0"/>
                                          </p:stCondLst>
                                        </p:cTn>
                                        <p:tgtEl>
                                          <p:spTgt spid="45"/>
                                        </p:tgtEl>
                                        <p:attrNameLst>
                                          <p:attrName>style.visibility</p:attrName>
                                        </p:attrNameLst>
                                      </p:cBhvr>
                                      <p:to>
                                        <p:strVal val="visible"/>
                                      </p:to>
                                    </p:set>
                                    <p:animEffect transition="in" filter="fade">
                                      <p:cBhvr>
                                        <p:cTn id="23" dur="100"/>
                                        <p:tgtEl>
                                          <p:spTgt spid="45"/>
                                        </p:tgtEl>
                                      </p:cBhvr>
                                    </p:animEffect>
                                  </p:childTnLst>
                                </p:cTn>
                              </p:par>
                            </p:childTnLst>
                          </p:cTn>
                        </p:par>
                        <p:par>
                          <p:cTn id="24" fill="hold">
                            <p:stCondLst>
                              <p:cond delay="1700"/>
                            </p:stCondLst>
                            <p:childTnLst>
                              <p:par>
                                <p:cTn id="25" presetID="10" presetClass="entr" presetSubtype="0" fill="hold" grpId="0" nodeType="afterEffect">
                                  <p:stCondLst>
                                    <p:cond delay="0"/>
                                  </p:stCondLst>
                                  <p:childTnLst>
                                    <p:set>
                                      <p:cBhvr>
                                        <p:cTn id="26" dur="1" fill="hold">
                                          <p:stCondLst>
                                            <p:cond delay="0"/>
                                          </p:stCondLst>
                                        </p:cTn>
                                        <p:tgtEl>
                                          <p:spTgt spid="34"/>
                                        </p:tgtEl>
                                        <p:attrNameLst>
                                          <p:attrName>style.visibility</p:attrName>
                                        </p:attrNameLst>
                                      </p:cBhvr>
                                      <p:to>
                                        <p:strVal val="visible"/>
                                      </p:to>
                                    </p:set>
                                    <p:animEffect transition="in" filter="fade">
                                      <p:cBhvr>
                                        <p:cTn id="27" dur="100"/>
                                        <p:tgtEl>
                                          <p:spTgt spid="34"/>
                                        </p:tgtEl>
                                      </p:cBhvr>
                                    </p:animEffect>
                                  </p:childTnLst>
                                </p:cTn>
                              </p:par>
                            </p:childTnLst>
                          </p:cTn>
                        </p:par>
                        <p:par>
                          <p:cTn id="28" fill="hold">
                            <p:stCondLst>
                              <p:cond delay="1800"/>
                            </p:stCondLst>
                            <p:childTnLst>
                              <p:par>
                                <p:cTn id="29" presetID="10" presetClass="entr" presetSubtype="0" fill="hold" grpId="0" nodeType="afterEffect">
                                  <p:stCondLst>
                                    <p:cond delay="0"/>
                                  </p:stCondLst>
                                  <p:childTnLst>
                                    <p:set>
                                      <p:cBhvr>
                                        <p:cTn id="30" dur="1" fill="hold">
                                          <p:stCondLst>
                                            <p:cond delay="0"/>
                                          </p:stCondLst>
                                        </p:cTn>
                                        <p:tgtEl>
                                          <p:spTgt spid="49"/>
                                        </p:tgtEl>
                                        <p:attrNameLst>
                                          <p:attrName>style.visibility</p:attrName>
                                        </p:attrNameLst>
                                      </p:cBhvr>
                                      <p:to>
                                        <p:strVal val="visible"/>
                                      </p:to>
                                    </p:set>
                                    <p:animEffect transition="in" filter="fade">
                                      <p:cBhvr>
                                        <p:cTn id="31" dur="100"/>
                                        <p:tgtEl>
                                          <p:spTgt spid="49"/>
                                        </p:tgtEl>
                                      </p:cBhvr>
                                    </p:animEffect>
                                  </p:childTnLst>
                                </p:cTn>
                              </p:par>
                            </p:childTnLst>
                          </p:cTn>
                        </p:par>
                        <p:par>
                          <p:cTn id="32" fill="hold">
                            <p:stCondLst>
                              <p:cond delay="1900"/>
                            </p:stCondLst>
                            <p:childTnLst>
                              <p:par>
                                <p:cTn id="33" presetID="10" presetClass="entr" presetSubtype="0" fill="hold" grpId="0" nodeType="afterEffect">
                                  <p:stCondLst>
                                    <p:cond delay="0"/>
                                  </p:stCondLst>
                                  <p:childTnLst>
                                    <p:set>
                                      <p:cBhvr>
                                        <p:cTn id="34" dur="1" fill="hold">
                                          <p:stCondLst>
                                            <p:cond delay="0"/>
                                          </p:stCondLst>
                                        </p:cTn>
                                        <p:tgtEl>
                                          <p:spTgt spid="61"/>
                                        </p:tgtEl>
                                        <p:attrNameLst>
                                          <p:attrName>style.visibility</p:attrName>
                                        </p:attrNameLst>
                                      </p:cBhvr>
                                      <p:to>
                                        <p:strVal val="visible"/>
                                      </p:to>
                                    </p:set>
                                    <p:animEffect transition="in" filter="fade">
                                      <p:cBhvr>
                                        <p:cTn id="35" dur="100"/>
                                        <p:tgtEl>
                                          <p:spTgt spid="61"/>
                                        </p:tgtEl>
                                      </p:cBhvr>
                                    </p:animEffect>
                                  </p:childTnLst>
                                </p:cTn>
                              </p:par>
                            </p:childTnLst>
                          </p:cTn>
                        </p:par>
                        <p:par>
                          <p:cTn id="36" fill="hold">
                            <p:stCondLst>
                              <p:cond delay="2000"/>
                            </p:stCondLst>
                            <p:childTnLst>
                              <p:par>
                                <p:cTn id="37" presetID="10" presetClass="entr" presetSubtype="0" fill="hold" grpId="0" nodeType="afterEffect">
                                  <p:stCondLst>
                                    <p:cond delay="0"/>
                                  </p:stCondLst>
                                  <p:childTnLst>
                                    <p:set>
                                      <p:cBhvr>
                                        <p:cTn id="38" dur="1" fill="hold">
                                          <p:stCondLst>
                                            <p:cond delay="0"/>
                                          </p:stCondLst>
                                        </p:cTn>
                                        <p:tgtEl>
                                          <p:spTgt spid="54"/>
                                        </p:tgtEl>
                                        <p:attrNameLst>
                                          <p:attrName>style.visibility</p:attrName>
                                        </p:attrNameLst>
                                      </p:cBhvr>
                                      <p:to>
                                        <p:strVal val="visible"/>
                                      </p:to>
                                    </p:set>
                                    <p:animEffect transition="in" filter="fade">
                                      <p:cBhvr>
                                        <p:cTn id="39" dur="100"/>
                                        <p:tgtEl>
                                          <p:spTgt spid="54"/>
                                        </p:tgtEl>
                                      </p:cBhvr>
                                    </p:animEffect>
                                  </p:childTnLst>
                                </p:cTn>
                              </p:par>
                            </p:childTnLst>
                          </p:cTn>
                        </p:par>
                        <p:par>
                          <p:cTn id="40" fill="hold">
                            <p:stCondLst>
                              <p:cond delay="2100"/>
                            </p:stCondLst>
                            <p:childTnLst>
                              <p:par>
                                <p:cTn id="41" presetID="10" presetClass="entr" presetSubtype="0" fill="hold" grpId="0" nodeType="afterEffect">
                                  <p:stCondLst>
                                    <p:cond delay="0"/>
                                  </p:stCondLst>
                                  <p:childTnLst>
                                    <p:set>
                                      <p:cBhvr>
                                        <p:cTn id="42" dur="1" fill="hold">
                                          <p:stCondLst>
                                            <p:cond delay="0"/>
                                          </p:stCondLst>
                                        </p:cTn>
                                        <p:tgtEl>
                                          <p:spTgt spid="47"/>
                                        </p:tgtEl>
                                        <p:attrNameLst>
                                          <p:attrName>style.visibility</p:attrName>
                                        </p:attrNameLst>
                                      </p:cBhvr>
                                      <p:to>
                                        <p:strVal val="visible"/>
                                      </p:to>
                                    </p:set>
                                    <p:animEffect transition="in" filter="fade">
                                      <p:cBhvr>
                                        <p:cTn id="43" dur="100"/>
                                        <p:tgtEl>
                                          <p:spTgt spid="47"/>
                                        </p:tgtEl>
                                      </p:cBhvr>
                                    </p:animEffect>
                                  </p:childTnLst>
                                </p:cTn>
                              </p:par>
                            </p:childTnLst>
                          </p:cTn>
                        </p:par>
                        <p:par>
                          <p:cTn id="44" fill="hold">
                            <p:stCondLst>
                              <p:cond delay="2200"/>
                            </p:stCondLst>
                            <p:childTnLst>
                              <p:par>
                                <p:cTn id="45" presetID="10" presetClass="entr" presetSubtype="0" fill="hold" grpId="0" nodeType="afterEffect">
                                  <p:stCondLst>
                                    <p:cond delay="0"/>
                                  </p:stCondLst>
                                  <p:childTnLst>
                                    <p:set>
                                      <p:cBhvr>
                                        <p:cTn id="46" dur="1" fill="hold">
                                          <p:stCondLst>
                                            <p:cond delay="0"/>
                                          </p:stCondLst>
                                        </p:cTn>
                                        <p:tgtEl>
                                          <p:spTgt spid="58"/>
                                        </p:tgtEl>
                                        <p:attrNameLst>
                                          <p:attrName>style.visibility</p:attrName>
                                        </p:attrNameLst>
                                      </p:cBhvr>
                                      <p:to>
                                        <p:strVal val="visible"/>
                                      </p:to>
                                    </p:set>
                                    <p:animEffect transition="in" filter="fade">
                                      <p:cBhvr>
                                        <p:cTn id="47" dur="100"/>
                                        <p:tgtEl>
                                          <p:spTgt spid="58"/>
                                        </p:tgtEl>
                                      </p:cBhvr>
                                    </p:animEffect>
                                  </p:childTnLst>
                                </p:cTn>
                              </p:par>
                            </p:childTnLst>
                          </p:cTn>
                        </p:par>
                        <p:par>
                          <p:cTn id="48" fill="hold">
                            <p:stCondLst>
                              <p:cond delay="2300"/>
                            </p:stCondLst>
                            <p:childTnLst>
                              <p:par>
                                <p:cTn id="49" presetID="10" presetClass="entr" presetSubtype="0" fill="hold" grpId="0" nodeType="afterEffect">
                                  <p:stCondLst>
                                    <p:cond delay="0"/>
                                  </p:stCondLst>
                                  <p:childTnLst>
                                    <p:set>
                                      <p:cBhvr>
                                        <p:cTn id="50" dur="1" fill="hold">
                                          <p:stCondLst>
                                            <p:cond delay="0"/>
                                          </p:stCondLst>
                                        </p:cTn>
                                        <p:tgtEl>
                                          <p:spTgt spid="35"/>
                                        </p:tgtEl>
                                        <p:attrNameLst>
                                          <p:attrName>style.visibility</p:attrName>
                                        </p:attrNameLst>
                                      </p:cBhvr>
                                      <p:to>
                                        <p:strVal val="visible"/>
                                      </p:to>
                                    </p:set>
                                    <p:animEffect transition="in" filter="fade">
                                      <p:cBhvr>
                                        <p:cTn id="51" dur="100"/>
                                        <p:tgtEl>
                                          <p:spTgt spid="35"/>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56"/>
                                        </p:tgtEl>
                                        <p:attrNameLst>
                                          <p:attrName>style.visibility</p:attrName>
                                        </p:attrNameLst>
                                      </p:cBhvr>
                                      <p:to>
                                        <p:strVal val="visible"/>
                                      </p:to>
                                    </p:set>
                                    <p:animEffect transition="in" filter="fade">
                                      <p:cBhvr>
                                        <p:cTn id="54" dur="100"/>
                                        <p:tgtEl>
                                          <p:spTgt spid="56"/>
                                        </p:tgtEl>
                                      </p:cBhvr>
                                    </p:animEffect>
                                  </p:childTnLst>
                                </p:cTn>
                              </p:par>
                            </p:childTnLst>
                          </p:cTn>
                        </p:par>
                        <p:par>
                          <p:cTn id="55" fill="hold">
                            <p:stCondLst>
                              <p:cond delay="2400"/>
                            </p:stCondLst>
                            <p:childTnLst>
                              <p:par>
                                <p:cTn id="56" presetID="10" presetClass="entr" presetSubtype="0" fill="hold" grpId="0" nodeType="afterEffect">
                                  <p:stCondLst>
                                    <p:cond delay="0"/>
                                  </p:stCondLst>
                                  <p:childTnLst>
                                    <p:set>
                                      <p:cBhvr>
                                        <p:cTn id="57" dur="1" fill="hold">
                                          <p:stCondLst>
                                            <p:cond delay="0"/>
                                          </p:stCondLst>
                                        </p:cTn>
                                        <p:tgtEl>
                                          <p:spTgt spid="40"/>
                                        </p:tgtEl>
                                        <p:attrNameLst>
                                          <p:attrName>style.visibility</p:attrName>
                                        </p:attrNameLst>
                                      </p:cBhvr>
                                      <p:to>
                                        <p:strVal val="visible"/>
                                      </p:to>
                                    </p:set>
                                    <p:animEffect transition="in" filter="fade">
                                      <p:cBhvr>
                                        <p:cTn id="58" dur="100"/>
                                        <p:tgtEl>
                                          <p:spTgt spid="40"/>
                                        </p:tgtEl>
                                      </p:cBhvr>
                                    </p:animEffect>
                                  </p:childTnLst>
                                </p:cTn>
                              </p:par>
                            </p:childTnLst>
                          </p:cTn>
                        </p:par>
                        <p:par>
                          <p:cTn id="59" fill="hold">
                            <p:stCondLst>
                              <p:cond delay="2500"/>
                            </p:stCondLst>
                            <p:childTnLst>
                              <p:par>
                                <p:cTn id="60" presetID="10" presetClass="entr" presetSubtype="0" fill="hold" grpId="0" nodeType="afterEffect">
                                  <p:stCondLst>
                                    <p:cond delay="0"/>
                                  </p:stCondLst>
                                  <p:childTnLst>
                                    <p:set>
                                      <p:cBhvr>
                                        <p:cTn id="61" dur="1" fill="hold">
                                          <p:stCondLst>
                                            <p:cond delay="0"/>
                                          </p:stCondLst>
                                        </p:cTn>
                                        <p:tgtEl>
                                          <p:spTgt spid="50"/>
                                        </p:tgtEl>
                                        <p:attrNameLst>
                                          <p:attrName>style.visibility</p:attrName>
                                        </p:attrNameLst>
                                      </p:cBhvr>
                                      <p:to>
                                        <p:strVal val="visible"/>
                                      </p:to>
                                    </p:set>
                                    <p:animEffect transition="in" filter="fade">
                                      <p:cBhvr>
                                        <p:cTn id="62" dur="100"/>
                                        <p:tgtEl>
                                          <p:spTgt spid="50"/>
                                        </p:tgtEl>
                                      </p:cBhvr>
                                    </p:animEffect>
                                  </p:childTnLst>
                                </p:cTn>
                              </p:par>
                            </p:childTnLst>
                          </p:cTn>
                        </p:par>
                        <p:par>
                          <p:cTn id="63" fill="hold">
                            <p:stCondLst>
                              <p:cond delay="2600"/>
                            </p:stCondLst>
                            <p:childTnLst>
                              <p:par>
                                <p:cTn id="64" presetID="10" presetClass="entr" presetSubtype="0" fill="hold" grpId="0" nodeType="afterEffect">
                                  <p:stCondLst>
                                    <p:cond delay="0"/>
                                  </p:stCondLst>
                                  <p:childTnLst>
                                    <p:set>
                                      <p:cBhvr>
                                        <p:cTn id="65" dur="1" fill="hold">
                                          <p:stCondLst>
                                            <p:cond delay="0"/>
                                          </p:stCondLst>
                                        </p:cTn>
                                        <p:tgtEl>
                                          <p:spTgt spid="59"/>
                                        </p:tgtEl>
                                        <p:attrNameLst>
                                          <p:attrName>style.visibility</p:attrName>
                                        </p:attrNameLst>
                                      </p:cBhvr>
                                      <p:to>
                                        <p:strVal val="visible"/>
                                      </p:to>
                                    </p:set>
                                    <p:animEffect transition="in" filter="fade">
                                      <p:cBhvr>
                                        <p:cTn id="66" dur="100"/>
                                        <p:tgtEl>
                                          <p:spTgt spid="59"/>
                                        </p:tgtEl>
                                      </p:cBhvr>
                                    </p:animEffect>
                                  </p:childTnLst>
                                </p:cTn>
                              </p:par>
                            </p:childTnLst>
                          </p:cTn>
                        </p:par>
                        <p:par>
                          <p:cTn id="67" fill="hold">
                            <p:stCondLst>
                              <p:cond delay="2700"/>
                            </p:stCondLst>
                            <p:childTnLst>
                              <p:par>
                                <p:cTn id="68" presetID="10" presetClass="entr" presetSubtype="0" fill="hold" grpId="0" nodeType="afterEffect">
                                  <p:stCondLst>
                                    <p:cond delay="0"/>
                                  </p:stCondLst>
                                  <p:childTnLst>
                                    <p:set>
                                      <p:cBhvr>
                                        <p:cTn id="69" dur="1" fill="hold">
                                          <p:stCondLst>
                                            <p:cond delay="0"/>
                                          </p:stCondLst>
                                        </p:cTn>
                                        <p:tgtEl>
                                          <p:spTgt spid="46"/>
                                        </p:tgtEl>
                                        <p:attrNameLst>
                                          <p:attrName>style.visibility</p:attrName>
                                        </p:attrNameLst>
                                      </p:cBhvr>
                                      <p:to>
                                        <p:strVal val="visible"/>
                                      </p:to>
                                    </p:set>
                                    <p:animEffect transition="in" filter="fade">
                                      <p:cBhvr>
                                        <p:cTn id="70" dur="100"/>
                                        <p:tgtEl>
                                          <p:spTgt spid="46"/>
                                        </p:tgtEl>
                                      </p:cBhvr>
                                    </p:animEffect>
                                  </p:childTnLst>
                                </p:cTn>
                              </p:par>
                            </p:childTnLst>
                          </p:cTn>
                        </p:par>
                        <p:par>
                          <p:cTn id="71" fill="hold">
                            <p:stCondLst>
                              <p:cond delay="2800"/>
                            </p:stCondLst>
                            <p:childTnLst>
                              <p:par>
                                <p:cTn id="72" presetID="10" presetClass="entr" presetSubtype="0" fill="hold" grpId="0" nodeType="afterEffect">
                                  <p:stCondLst>
                                    <p:cond delay="0"/>
                                  </p:stCondLst>
                                  <p:childTnLst>
                                    <p:set>
                                      <p:cBhvr>
                                        <p:cTn id="73" dur="1" fill="hold">
                                          <p:stCondLst>
                                            <p:cond delay="0"/>
                                          </p:stCondLst>
                                        </p:cTn>
                                        <p:tgtEl>
                                          <p:spTgt spid="60"/>
                                        </p:tgtEl>
                                        <p:attrNameLst>
                                          <p:attrName>style.visibility</p:attrName>
                                        </p:attrNameLst>
                                      </p:cBhvr>
                                      <p:to>
                                        <p:strVal val="visible"/>
                                      </p:to>
                                    </p:set>
                                    <p:animEffect transition="in" filter="fade">
                                      <p:cBhvr>
                                        <p:cTn id="74" dur="100"/>
                                        <p:tgtEl>
                                          <p:spTgt spid="60"/>
                                        </p:tgtEl>
                                      </p:cBhvr>
                                    </p:animEffect>
                                  </p:childTnLst>
                                </p:cTn>
                              </p:par>
                            </p:childTnLst>
                          </p:cTn>
                        </p:par>
                        <p:par>
                          <p:cTn id="75" fill="hold">
                            <p:stCondLst>
                              <p:cond delay="2900"/>
                            </p:stCondLst>
                            <p:childTnLst>
                              <p:par>
                                <p:cTn id="76" presetID="10" presetClass="entr" presetSubtype="0" fill="hold" grpId="0" nodeType="afterEffect">
                                  <p:stCondLst>
                                    <p:cond delay="0"/>
                                  </p:stCondLst>
                                  <p:childTnLst>
                                    <p:set>
                                      <p:cBhvr>
                                        <p:cTn id="77" dur="1" fill="hold">
                                          <p:stCondLst>
                                            <p:cond delay="0"/>
                                          </p:stCondLst>
                                        </p:cTn>
                                        <p:tgtEl>
                                          <p:spTgt spid="42"/>
                                        </p:tgtEl>
                                        <p:attrNameLst>
                                          <p:attrName>style.visibility</p:attrName>
                                        </p:attrNameLst>
                                      </p:cBhvr>
                                      <p:to>
                                        <p:strVal val="visible"/>
                                      </p:to>
                                    </p:set>
                                    <p:animEffect transition="in" filter="fade">
                                      <p:cBhvr>
                                        <p:cTn id="78" dur="100"/>
                                        <p:tgtEl>
                                          <p:spTgt spid="42"/>
                                        </p:tgtEl>
                                      </p:cBhvr>
                                    </p:animEffect>
                                  </p:childTnLst>
                                </p:cTn>
                              </p:par>
                            </p:childTnLst>
                          </p:cTn>
                        </p:par>
                        <p:par>
                          <p:cTn id="79" fill="hold">
                            <p:stCondLst>
                              <p:cond delay="3000"/>
                            </p:stCondLst>
                            <p:childTnLst>
                              <p:par>
                                <p:cTn id="80" presetID="10" presetClass="entr" presetSubtype="0" fill="hold" grpId="0" nodeType="afterEffect">
                                  <p:stCondLst>
                                    <p:cond delay="0"/>
                                  </p:stCondLst>
                                  <p:childTnLst>
                                    <p:set>
                                      <p:cBhvr>
                                        <p:cTn id="81" dur="1" fill="hold">
                                          <p:stCondLst>
                                            <p:cond delay="0"/>
                                          </p:stCondLst>
                                        </p:cTn>
                                        <p:tgtEl>
                                          <p:spTgt spid="43"/>
                                        </p:tgtEl>
                                        <p:attrNameLst>
                                          <p:attrName>style.visibility</p:attrName>
                                        </p:attrNameLst>
                                      </p:cBhvr>
                                      <p:to>
                                        <p:strVal val="visible"/>
                                      </p:to>
                                    </p:set>
                                    <p:animEffect transition="in" filter="fade">
                                      <p:cBhvr>
                                        <p:cTn id="82" dur="100"/>
                                        <p:tgtEl>
                                          <p:spTgt spid="43"/>
                                        </p:tgtEl>
                                      </p:cBhvr>
                                    </p:animEffect>
                                  </p:childTnLst>
                                </p:cTn>
                              </p:par>
                            </p:childTnLst>
                          </p:cTn>
                        </p:par>
                        <p:par>
                          <p:cTn id="83" fill="hold">
                            <p:stCondLst>
                              <p:cond delay="3100"/>
                            </p:stCondLst>
                            <p:childTnLst>
                              <p:par>
                                <p:cTn id="84" presetID="10" presetClass="entr" presetSubtype="0" fill="hold" grpId="0" nodeType="afterEffect">
                                  <p:stCondLst>
                                    <p:cond delay="0"/>
                                  </p:stCondLst>
                                  <p:childTnLst>
                                    <p:set>
                                      <p:cBhvr>
                                        <p:cTn id="85" dur="1" fill="hold">
                                          <p:stCondLst>
                                            <p:cond delay="0"/>
                                          </p:stCondLst>
                                        </p:cTn>
                                        <p:tgtEl>
                                          <p:spTgt spid="38"/>
                                        </p:tgtEl>
                                        <p:attrNameLst>
                                          <p:attrName>style.visibility</p:attrName>
                                        </p:attrNameLst>
                                      </p:cBhvr>
                                      <p:to>
                                        <p:strVal val="visible"/>
                                      </p:to>
                                    </p:set>
                                    <p:animEffect transition="in" filter="fade">
                                      <p:cBhvr>
                                        <p:cTn id="86" dur="100"/>
                                        <p:tgtEl>
                                          <p:spTgt spid="38"/>
                                        </p:tgtEl>
                                      </p:cBhvr>
                                    </p:animEffect>
                                  </p:childTnLst>
                                </p:cTn>
                              </p:par>
                            </p:childTnLst>
                          </p:cTn>
                        </p:par>
                        <p:par>
                          <p:cTn id="87" fill="hold">
                            <p:stCondLst>
                              <p:cond delay="3200"/>
                            </p:stCondLst>
                            <p:childTnLst>
                              <p:par>
                                <p:cTn id="88" presetID="10" presetClass="entr" presetSubtype="0" fill="hold" grpId="0" nodeType="afterEffect">
                                  <p:stCondLst>
                                    <p:cond delay="0"/>
                                  </p:stCondLst>
                                  <p:childTnLst>
                                    <p:set>
                                      <p:cBhvr>
                                        <p:cTn id="89" dur="1" fill="hold">
                                          <p:stCondLst>
                                            <p:cond delay="0"/>
                                          </p:stCondLst>
                                        </p:cTn>
                                        <p:tgtEl>
                                          <p:spTgt spid="48"/>
                                        </p:tgtEl>
                                        <p:attrNameLst>
                                          <p:attrName>style.visibility</p:attrName>
                                        </p:attrNameLst>
                                      </p:cBhvr>
                                      <p:to>
                                        <p:strVal val="visible"/>
                                      </p:to>
                                    </p:set>
                                    <p:animEffect transition="in" filter="fade">
                                      <p:cBhvr>
                                        <p:cTn id="90" dur="100"/>
                                        <p:tgtEl>
                                          <p:spTgt spid="48"/>
                                        </p:tgtEl>
                                      </p:cBhvr>
                                    </p:animEffect>
                                  </p:childTnLst>
                                </p:cTn>
                              </p:par>
                            </p:childTnLst>
                          </p:cTn>
                        </p:par>
                        <p:par>
                          <p:cTn id="91" fill="hold">
                            <p:stCondLst>
                              <p:cond delay="3300"/>
                            </p:stCondLst>
                            <p:childTnLst>
                              <p:par>
                                <p:cTn id="92" presetID="10" presetClass="entr" presetSubtype="0" fill="hold" grpId="0" nodeType="afterEffect">
                                  <p:stCondLst>
                                    <p:cond delay="0"/>
                                  </p:stCondLst>
                                  <p:childTnLst>
                                    <p:set>
                                      <p:cBhvr>
                                        <p:cTn id="93" dur="1" fill="hold">
                                          <p:stCondLst>
                                            <p:cond delay="0"/>
                                          </p:stCondLst>
                                        </p:cTn>
                                        <p:tgtEl>
                                          <p:spTgt spid="51"/>
                                        </p:tgtEl>
                                        <p:attrNameLst>
                                          <p:attrName>style.visibility</p:attrName>
                                        </p:attrNameLst>
                                      </p:cBhvr>
                                      <p:to>
                                        <p:strVal val="visible"/>
                                      </p:to>
                                    </p:set>
                                    <p:animEffect transition="in" filter="fade">
                                      <p:cBhvr>
                                        <p:cTn id="94" dur="100"/>
                                        <p:tgtEl>
                                          <p:spTgt spid="51"/>
                                        </p:tgtEl>
                                      </p:cBhvr>
                                    </p:animEffect>
                                  </p:childTnLst>
                                </p:cTn>
                              </p:par>
                            </p:childTnLst>
                          </p:cTn>
                        </p:par>
                        <p:par>
                          <p:cTn id="95" fill="hold">
                            <p:stCondLst>
                              <p:cond delay="3400"/>
                            </p:stCondLst>
                            <p:childTnLst>
                              <p:par>
                                <p:cTn id="96" presetID="10" presetClass="entr" presetSubtype="0" fill="hold" grpId="0" nodeType="afterEffect">
                                  <p:stCondLst>
                                    <p:cond delay="0"/>
                                  </p:stCondLst>
                                  <p:childTnLst>
                                    <p:set>
                                      <p:cBhvr>
                                        <p:cTn id="97" dur="1" fill="hold">
                                          <p:stCondLst>
                                            <p:cond delay="0"/>
                                          </p:stCondLst>
                                        </p:cTn>
                                        <p:tgtEl>
                                          <p:spTgt spid="44"/>
                                        </p:tgtEl>
                                        <p:attrNameLst>
                                          <p:attrName>style.visibility</p:attrName>
                                        </p:attrNameLst>
                                      </p:cBhvr>
                                      <p:to>
                                        <p:strVal val="visible"/>
                                      </p:to>
                                    </p:set>
                                    <p:animEffect transition="in" filter="fade">
                                      <p:cBhvr>
                                        <p:cTn id="98" dur="100"/>
                                        <p:tgtEl>
                                          <p:spTgt spid="44"/>
                                        </p:tgtEl>
                                      </p:cBhvr>
                                    </p:animEffect>
                                  </p:childTnLst>
                                </p:cTn>
                              </p:par>
                            </p:childTnLst>
                          </p:cTn>
                        </p:par>
                        <p:par>
                          <p:cTn id="99" fill="hold">
                            <p:stCondLst>
                              <p:cond delay="3500"/>
                            </p:stCondLst>
                            <p:childTnLst>
                              <p:par>
                                <p:cTn id="100" presetID="10" presetClass="entr" presetSubtype="0" fill="hold" grpId="0" nodeType="afterEffect">
                                  <p:stCondLst>
                                    <p:cond delay="0"/>
                                  </p:stCondLst>
                                  <p:childTnLst>
                                    <p:set>
                                      <p:cBhvr>
                                        <p:cTn id="101" dur="1" fill="hold">
                                          <p:stCondLst>
                                            <p:cond delay="0"/>
                                          </p:stCondLst>
                                        </p:cTn>
                                        <p:tgtEl>
                                          <p:spTgt spid="57"/>
                                        </p:tgtEl>
                                        <p:attrNameLst>
                                          <p:attrName>style.visibility</p:attrName>
                                        </p:attrNameLst>
                                      </p:cBhvr>
                                      <p:to>
                                        <p:strVal val="visible"/>
                                      </p:to>
                                    </p:set>
                                    <p:animEffect transition="in" filter="fade">
                                      <p:cBhvr>
                                        <p:cTn id="102" dur="100"/>
                                        <p:tgtEl>
                                          <p:spTgt spid="57"/>
                                        </p:tgtEl>
                                      </p:cBhvr>
                                    </p:animEffect>
                                  </p:childTnLst>
                                </p:cTn>
                              </p:par>
                            </p:childTnLst>
                          </p:cTn>
                        </p:par>
                        <p:par>
                          <p:cTn id="103" fill="hold">
                            <p:stCondLst>
                              <p:cond delay="3600"/>
                            </p:stCondLst>
                            <p:childTnLst>
                              <p:par>
                                <p:cTn id="104" presetID="10" presetClass="entr" presetSubtype="0" fill="hold" grpId="0" nodeType="afterEffect">
                                  <p:stCondLst>
                                    <p:cond delay="0"/>
                                  </p:stCondLst>
                                  <p:childTnLst>
                                    <p:set>
                                      <p:cBhvr>
                                        <p:cTn id="105" dur="1" fill="hold">
                                          <p:stCondLst>
                                            <p:cond delay="0"/>
                                          </p:stCondLst>
                                        </p:cTn>
                                        <p:tgtEl>
                                          <p:spTgt spid="55"/>
                                        </p:tgtEl>
                                        <p:attrNameLst>
                                          <p:attrName>style.visibility</p:attrName>
                                        </p:attrNameLst>
                                      </p:cBhvr>
                                      <p:to>
                                        <p:strVal val="visible"/>
                                      </p:to>
                                    </p:set>
                                    <p:animEffect transition="in" filter="fade">
                                      <p:cBhvr>
                                        <p:cTn id="106" dur="100"/>
                                        <p:tgtEl>
                                          <p:spTgt spid="55"/>
                                        </p:tgtEl>
                                      </p:cBhvr>
                                    </p:animEffect>
                                  </p:childTnLst>
                                </p:cTn>
                              </p:par>
                            </p:childTnLst>
                          </p:cTn>
                        </p:par>
                        <p:par>
                          <p:cTn id="107" fill="hold">
                            <p:stCondLst>
                              <p:cond delay="3700"/>
                            </p:stCondLst>
                            <p:childTnLst>
                              <p:par>
                                <p:cTn id="108" presetID="10" presetClass="entr" presetSubtype="0" fill="hold" grpId="0" nodeType="afterEffect">
                                  <p:stCondLst>
                                    <p:cond delay="0"/>
                                  </p:stCondLst>
                                  <p:childTnLst>
                                    <p:set>
                                      <p:cBhvr>
                                        <p:cTn id="109" dur="1" fill="hold">
                                          <p:stCondLst>
                                            <p:cond delay="0"/>
                                          </p:stCondLst>
                                        </p:cTn>
                                        <p:tgtEl>
                                          <p:spTgt spid="37"/>
                                        </p:tgtEl>
                                        <p:attrNameLst>
                                          <p:attrName>style.visibility</p:attrName>
                                        </p:attrNameLst>
                                      </p:cBhvr>
                                      <p:to>
                                        <p:strVal val="visible"/>
                                      </p:to>
                                    </p:set>
                                    <p:animEffect transition="in" filter="fade">
                                      <p:cBhvr>
                                        <p:cTn id="110" dur="100"/>
                                        <p:tgtEl>
                                          <p:spTgt spid="37"/>
                                        </p:tgtEl>
                                      </p:cBhvr>
                                    </p:animEffect>
                                  </p:childTnLst>
                                </p:cTn>
                              </p:par>
                            </p:childTnLst>
                          </p:cTn>
                        </p:par>
                        <p:par>
                          <p:cTn id="111" fill="hold">
                            <p:stCondLst>
                              <p:cond delay="3800"/>
                            </p:stCondLst>
                            <p:childTnLst>
                              <p:par>
                                <p:cTn id="112" presetID="10" presetClass="entr" presetSubtype="0" fill="hold" grpId="0" nodeType="afterEffect">
                                  <p:stCondLst>
                                    <p:cond delay="0"/>
                                  </p:stCondLst>
                                  <p:childTnLst>
                                    <p:set>
                                      <p:cBhvr>
                                        <p:cTn id="113" dur="1" fill="hold">
                                          <p:stCondLst>
                                            <p:cond delay="0"/>
                                          </p:stCondLst>
                                        </p:cTn>
                                        <p:tgtEl>
                                          <p:spTgt spid="52"/>
                                        </p:tgtEl>
                                        <p:attrNameLst>
                                          <p:attrName>style.visibility</p:attrName>
                                        </p:attrNameLst>
                                      </p:cBhvr>
                                      <p:to>
                                        <p:strVal val="visible"/>
                                      </p:to>
                                    </p:set>
                                    <p:animEffect transition="in" filter="fade">
                                      <p:cBhvr>
                                        <p:cTn id="114" dur="100"/>
                                        <p:tgtEl>
                                          <p:spTgt spid="52"/>
                                        </p:tgtEl>
                                      </p:cBhvr>
                                    </p:animEffect>
                                  </p:childTnLst>
                                </p:cTn>
                              </p:par>
                            </p:childTnLst>
                          </p:cTn>
                        </p:par>
                        <p:par>
                          <p:cTn id="115" fill="hold">
                            <p:stCondLst>
                              <p:cond delay="3900"/>
                            </p:stCondLst>
                            <p:childTnLst>
                              <p:par>
                                <p:cTn id="116" presetID="10" presetClass="entr" presetSubtype="0" fill="hold" grpId="0" nodeType="afterEffect">
                                  <p:stCondLst>
                                    <p:cond delay="0"/>
                                  </p:stCondLst>
                                  <p:childTnLst>
                                    <p:set>
                                      <p:cBhvr>
                                        <p:cTn id="117" dur="1" fill="hold">
                                          <p:stCondLst>
                                            <p:cond delay="0"/>
                                          </p:stCondLst>
                                        </p:cTn>
                                        <p:tgtEl>
                                          <p:spTgt spid="41"/>
                                        </p:tgtEl>
                                        <p:attrNameLst>
                                          <p:attrName>style.visibility</p:attrName>
                                        </p:attrNameLst>
                                      </p:cBhvr>
                                      <p:to>
                                        <p:strVal val="visible"/>
                                      </p:to>
                                    </p:set>
                                    <p:animEffect transition="in" filter="fade">
                                      <p:cBhvr>
                                        <p:cTn id="118" dur="100"/>
                                        <p:tgtEl>
                                          <p:spTgt spid="41"/>
                                        </p:tgtEl>
                                      </p:cBhvr>
                                    </p:animEffect>
                                  </p:childTnLst>
                                </p:cTn>
                              </p:par>
                            </p:childTnLst>
                          </p:cTn>
                        </p:par>
                        <p:par>
                          <p:cTn id="119" fill="hold">
                            <p:stCondLst>
                              <p:cond delay="4000"/>
                            </p:stCondLst>
                            <p:childTnLst>
                              <p:par>
                                <p:cTn id="120" presetID="10" presetClass="entr" presetSubtype="0" fill="hold" grpId="0" nodeType="afterEffect">
                                  <p:stCondLst>
                                    <p:cond delay="0"/>
                                  </p:stCondLst>
                                  <p:childTnLst>
                                    <p:set>
                                      <p:cBhvr>
                                        <p:cTn id="121" dur="1" fill="hold">
                                          <p:stCondLst>
                                            <p:cond delay="0"/>
                                          </p:stCondLst>
                                        </p:cTn>
                                        <p:tgtEl>
                                          <p:spTgt spid="39"/>
                                        </p:tgtEl>
                                        <p:attrNameLst>
                                          <p:attrName>style.visibility</p:attrName>
                                        </p:attrNameLst>
                                      </p:cBhvr>
                                      <p:to>
                                        <p:strVal val="visible"/>
                                      </p:to>
                                    </p:set>
                                    <p:animEffect transition="in" filter="fade">
                                      <p:cBhvr>
                                        <p:cTn id="122" dur="100"/>
                                        <p:tgtEl>
                                          <p:spTgt spid="39"/>
                                        </p:tgtEl>
                                      </p:cBhvr>
                                    </p:animEffect>
                                  </p:childTnLst>
                                </p:cTn>
                              </p:par>
                            </p:childTnLst>
                          </p:cTn>
                        </p:par>
                        <p:par>
                          <p:cTn id="123" fill="hold">
                            <p:stCondLst>
                              <p:cond delay="4100"/>
                            </p:stCondLst>
                            <p:childTnLst>
                              <p:par>
                                <p:cTn id="124" presetID="10" presetClass="entr" presetSubtype="0" fill="hold" grpId="0" nodeType="afterEffect">
                                  <p:stCondLst>
                                    <p:cond delay="0"/>
                                  </p:stCondLst>
                                  <p:childTnLst>
                                    <p:set>
                                      <p:cBhvr>
                                        <p:cTn id="125" dur="1" fill="hold">
                                          <p:stCondLst>
                                            <p:cond delay="0"/>
                                          </p:stCondLst>
                                        </p:cTn>
                                        <p:tgtEl>
                                          <p:spTgt spid="36"/>
                                        </p:tgtEl>
                                        <p:attrNameLst>
                                          <p:attrName>style.visibility</p:attrName>
                                        </p:attrNameLst>
                                      </p:cBhvr>
                                      <p:to>
                                        <p:strVal val="visible"/>
                                      </p:to>
                                    </p:set>
                                    <p:animEffect transition="in" filter="fade">
                                      <p:cBhvr>
                                        <p:cTn id="126" dur="100"/>
                                        <p:tgtEl>
                                          <p:spTgt spid="36"/>
                                        </p:tgtEl>
                                      </p:cBhvr>
                                    </p:animEffect>
                                  </p:childTnLst>
                                </p:cTn>
                              </p:par>
                            </p:childTnLst>
                          </p:cTn>
                        </p:par>
                        <p:par>
                          <p:cTn id="127" fill="hold">
                            <p:stCondLst>
                              <p:cond delay="4200"/>
                            </p:stCondLst>
                            <p:childTnLst>
                              <p:par>
                                <p:cTn id="128" presetID="10" presetClass="entr" presetSubtype="0" fill="hold" grpId="0" nodeType="afterEffect">
                                  <p:stCondLst>
                                    <p:cond delay="0"/>
                                  </p:stCondLst>
                                  <p:childTnLst>
                                    <p:set>
                                      <p:cBhvr>
                                        <p:cTn id="129" dur="1" fill="hold">
                                          <p:stCondLst>
                                            <p:cond delay="0"/>
                                          </p:stCondLst>
                                        </p:cTn>
                                        <p:tgtEl>
                                          <p:spTgt spid="53"/>
                                        </p:tgtEl>
                                        <p:attrNameLst>
                                          <p:attrName>style.visibility</p:attrName>
                                        </p:attrNameLst>
                                      </p:cBhvr>
                                      <p:to>
                                        <p:strVal val="visible"/>
                                      </p:to>
                                    </p:set>
                                    <p:animEffect transition="in" filter="fade">
                                      <p:cBhvr>
                                        <p:cTn id="130" dur="100"/>
                                        <p:tgtEl>
                                          <p:spTgt spid="53"/>
                                        </p:tgtEl>
                                      </p:cBhvr>
                                    </p:animEffect>
                                  </p:childTnLst>
                                </p:cTn>
                              </p:par>
                            </p:childTnLst>
                          </p:cTn>
                        </p:par>
                        <p:par>
                          <p:cTn id="131" fill="hold">
                            <p:stCondLst>
                              <p:cond delay="4300"/>
                            </p:stCondLst>
                            <p:childTnLst>
                              <p:par>
                                <p:cTn id="132" presetID="10" presetClass="entr" presetSubtype="0" fill="hold" grpId="0" nodeType="afterEffect">
                                  <p:stCondLst>
                                    <p:cond delay="0"/>
                                  </p:stCondLst>
                                  <p:childTnLst>
                                    <p:set>
                                      <p:cBhvr>
                                        <p:cTn id="133" dur="1" fill="hold">
                                          <p:stCondLst>
                                            <p:cond delay="0"/>
                                          </p:stCondLst>
                                        </p:cTn>
                                        <p:tgtEl>
                                          <p:spTgt spid="24"/>
                                        </p:tgtEl>
                                        <p:attrNameLst>
                                          <p:attrName>style.visibility</p:attrName>
                                        </p:attrNameLst>
                                      </p:cBhvr>
                                      <p:to>
                                        <p:strVal val="visible"/>
                                      </p:to>
                                    </p:set>
                                    <p:animEffect transition="in" filter="fade">
                                      <p:cBhvr>
                                        <p:cTn id="134" dur="1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animBg="1"/>
      <p:bldP spid="8" grpId="0"/>
      <p:bldP spid="23" grpId="0"/>
      <p:bldP spid="24" grpId="0"/>
      <p:bldP spid="34" grpId="0"/>
      <p:bldP spid="35" grpId="0"/>
      <p:bldP spid="36" grpId="0"/>
      <p:bldP spid="37" grpId="0"/>
      <p:bldP spid="38" grpId="0"/>
      <p:bldP spid="39" grpId="0"/>
      <p:bldP spid="40" grpId="0"/>
      <p:bldP spid="41" grpId="0"/>
      <p:bldP spid="42" grpId="0"/>
      <p:bldP spid="43" grpId="0"/>
      <p:bldP spid="44" grpId="0"/>
      <p:bldP spid="45" grpId="0"/>
      <p:bldP spid="46" grpId="0"/>
      <p:bldP spid="47" grpId="0"/>
      <p:bldP spid="48" grpId="0"/>
      <p:bldP spid="49" grpId="0"/>
      <p:bldP spid="50" grpId="0"/>
      <p:bldP spid="51" grpId="0"/>
      <p:bldP spid="52" grpId="0"/>
      <p:bldP spid="53" grpId="0"/>
      <p:bldP spid="54" grpId="0"/>
      <p:bldP spid="55" grpId="0"/>
      <p:bldP spid="56" grpId="0"/>
      <p:bldP spid="57" grpId="0"/>
      <p:bldP spid="58" grpId="0"/>
      <p:bldP spid="59" grpId="0"/>
      <p:bldP spid="60" grpId="0"/>
      <p:bldP spid="61"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78F37-9209-4AB8-99D7-9ACD41541867}"/>
              </a:ext>
            </a:extLst>
          </p:cNvPr>
          <p:cNvSpPr>
            <a:spLocks noGrp="1"/>
          </p:cNvSpPr>
          <p:nvPr>
            <p:ph type="title"/>
          </p:nvPr>
        </p:nvSpPr>
        <p:spPr/>
        <p:txBody>
          <a:bodyPr/>
          <a:lstStyle/>
          <a:p>
            <a:r>
              <a:rPr lang="en-US" dirty="0"/>
              <a:t>Triggers &amp; Bindings</a:t>
            </a:r>
          </a:p>
        </p:txBody>
      </p:sp>
      <p:sp>
        <p:nvSpPr>
          <p:cNvPr id="3" name="Rectangle: Rounded Corners 2">
            <a:extLst>
              <a:ext uri="{FF2B5EF4-FFF2-40B4-BE49-F238E27FC236}">
                <a16:creationId xmlns:a16="http://schemas.microsoft.com/office/drawing/2014/main" id="{35BD80C3-F424-45D2-9C05-CE7CAB3696E7}"/>
              </a:ext>
            </a:extLst>
          </p:cNvPr>
          <p:cNvSpPr/>
          <p:nvPr/>
        </p:nvSpPr>
        <p:spPr>
          <a:xfrm>
            <a:off x="712693" y="1690688"/>
            <a:ext cx="2528047" cy="94129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Blob Storage</a:t>
            </a:r>
          </a:p>
        </p:txBody>
      </p:sp>
      <p:sp>
        <p:nvSpPr>
          <p:cNvPr id="4" name="Rectangle: Rounded Corners 3">
            <a:extLst>
              <a:ext uri="{FF2B5EF4-FFF2-40B4-BE49-F238E27FC236}">
                <a16:creationId xmlns:a16="http://schemas.microsoft.com/office/drawing/2014/main" id="{22669FC7-5788-4560-8664-85714D71A121}"/>
              </a:ext>
            </a:extLst>
          </p:cNvPr>
          <p:cNvSpPr/>
          <p:nvPr/>
        </p:nvSpPr>
        <p:spPr>
          <a:xfrm>
            <a:off x="3567953" y="1690688"/>
            <a:ext cx="2528047" cy="94129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Azure Cosmos DB</a:t>
            </a:r>
          </a:p>
        </p:txBody>
      </p:sp>
      <p:sp>
        <p:nvSpPr>
          <p:cNvPr id="5" name="Rectangle: Rounded Corners 4">
            <a:extLst>
              <a:ext uri="{FF2B5EF4-FFF2-40B4-BE49-F238E27FC236}">
                <a16:creationId xmlns:a16="http://schemas.microsoft.com/office/drawing/2014/main" id="{AD57E3E1-3612-47A4-A653-710D01B83DF2}"/>
              </a:ext>
            </a:extLst>
          </p:cNvPr>
          <p:cNvSpPr/>
          <p:nvPr/>
        </p:nvSpPr>
        <p:spPr>
          <a:xfrm>
            <a:off x="6423212" y="1744008"/>
            <a:ext cx="2528047" cy="94129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err="1"/>
              <a:t>Dapr</a:t>
            </a:r>
            <a:endParaRPr lang="en-US" sz="2400" b="1" dirty="0"/>
          </a:p>
        </p:txBody>
      </p:sp>
      <p:sp>
        <p:nvSpPr>
          <p:cNvPr id="9" name="Rectangle: Rounded Corners 8">
            <a:extLst>
              <a:ext uri="{FF2B5EF4-FFF2-40B4-BE49-F238E27FC236}">
                <a16:creationId xmlns:a16="http://schemas.microsoft.com/office/drawing/2014/main" id="{CE5B729E-38BE-46CA-AE6E-E031CB54BFC4}"/>
              </a:ext>
            </a:extLst>
          </p:cNvPr>
          <p:cNvSpPr/>
          <p:nvPr/>
        </p:nvSpPr>
        <p:spPr>
          <a:xfrm>
            <a:off x="9278471" y="1744008"/>
            <a:ext cx="2528047" cy="94129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Event Grid</a:t>
            </a:r>
          </a:p>
        </p:txBody>
      </p:sp>
      <p:sp>
        <p:nvSpPr>
          <p:cNvPr id="10" name="Rectangle: Rounded Corners 9">
            <a:extLst>
              <a:ext uri="{FF2B5EF4-FFF2-40B4-BE49-F238E27FC236}">
                <a16:creationId xmlns:a16="http://schemas.microsoft.com/office/drawing/2014/main" id="{553C4235-826B-4460-973B-C6BE6A450B32}"/>
              </a:ext>
            </a:extLst>
          </p:cNvPr>
          <p:cNvSpPr/>
          <p:nvPr/>
        </p:nvSpPr>
        <p:spPr>
          <a:xfrm>
            <a:off x="712693" y="2824116"/>
            <a:ext cx="2528047" cy="94129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Event Hubs</a:t>
            </a:r>
          </a:p>
        </p:txBody>
      </p:sp>
      <p:sp>
        <p:nvSpPr>
          <p:cNvPr id="11" name="Rectangle: Rounded Corners 10">
            <a:extLst>
              <a:ext uri="{FF2B5EF4-FFF2-40B4-BE49-F238E27FC236}">
                <a16:creationId xmlns:a16="http://schemas.microsoft.com/office/drawing/2014/main" id="{9EFB87A7-B293-45FD-BC5D-B603287B7675}"/>
              </a:ext>
            </a:extLst>
          </p:cNvPr>
          <p:cNvSpPr/>
          <p:nvPr/>
        </p:nvSpPr>
        <p:spPr>
          <a:xfrm>
            <a:off x="3567952" y="2801098"/>
            <a:ext cx="2528047" cy="94129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HTTP</a:t>
            </a:r>
          </a:p>
        </p:txBody>
      </p:sp>
      <p:sp>
        <p:nvSpPr>
          <p:cNvPr id="18" name="Rectangle: Rounded Corners 17">
            <a:extLst>
              <a:ext uri="{FF2B5EF4-FFF2-40B4-BE49-F238E27FC236}">
                <a16:creationId xmlns:a16="http://schemas.microsoft.com/office/drawing/2014/main" id="{1A6D138C-AA74-445E-A539-1DE7FBEBB2D7}"/>
              </a:ext>
            </a:extLst>
          </p:cNvPr>
          <p:cNvSpPr/>
          <p:nvPr/>
        </p:nvSpPr>
        <p:spPr>
          <a:xfrm>
            <a:off x="6423209" y="2801098"/>
            <a:ext cx="2528047" cy="94129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IoT Hub</a:t>
            </a:r>
          </a:p>
        </p:txBody>
      </p:sp>
      <p:sp>
        <p:nvSpPr>
          <p:cNvPr id="19" name="Rectangle: Rounded Corners 18">
            <a:extLst>
              <a:ext uri="{FF2B5EF4-FFF2-40B4-BE49-F238E27FC236}">
                <a16:creationId xmlns:a16="http://schemas.microsoft.com/office/drawing/2014/main" id="{B2471742-6575-4DCA-B6BC-4C4C493D4EC3}"/>
              </a:ext>
            </a:extLst>
          </p:cNvPr>
          <p:cNvSpPr/>
          <p:nvPr/>
        </p:nvSpPr>
        <p:spPr>
          <a:xfrm>
            <a:off x="9278471" y="2801098"/>
            <a:ext cx="2528047" cy="94129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Kafka</a:t>
            </a:r>
          </a:p>
        </p:txBody>
      </p:sp>
      <p:sp>
        <p:nvSpPr>
          <p:cNvPr id="20" name="Rectangle: Rounded Corners 19">
            <a:extLst>
              <a:ext uri="{FF2B5EF4-FFF2-40B4-BE49-F238E27FC236}">
                <a16:creationId xmlns:a16="http://schemas.microsoft.com/office/drawing/2014/main" id="{10E9E8A0-E8CD-4234-889F-12E2D9B0CF03}"/>
              </a:ext>
            </a:extLst>
          </p:cNvPr>
          <p:cNvSpPr/>
          <p:nvPr/>
        </p:nvSpPr>
        <p:spPr>
          <a:xfrm>
            <a:off x="712693" y="3957544"/>
            <a:ext cx="2528047" cy="94129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Queue Storage</a:t>
            </a:r>
          </a:p>
        </p:txBody>
      </p:sp>
      <p:sp>
        <p:nvSpPr>
          <p:cNvPr id="21" name="Rectangle: Rounded Corners 20">
            <a:extLst>
              <a:ext uri="{FF2B5EF4-FFF2-40B4-BE49-F238E27FC236}">
                <a16:creationId xmlns:a16="http://schemas.microsoft.com/office/drawing/2014/main" id="{8B30798D-3727-46C6-89D9-FFBDCA1CFE8B}"/>
              </a:ext>
            </a:extLst>
          </p:cNvPr>
          <p:cNvSpPr/>
          <p:nvPr/>
        </p:nvSpPr>
        <p:spPr>
          <a:xfrm>
            <a:off x="3567952" y="3911508"/>
            <a:ext cx="2528047" cy="94129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RabbitMQ</a:t>
            </a:r>
          </a:p>
        </p:txBody>
      </p:sp>
      <p:sp>
        <p:nvSpPr>
          <p:cNvPr id="22" name="Rectangle: Rounded Corners 21">
            <a:extLst>
              <a:ext uri="{FF2B5EF4-FFF2-40B4-BE49-F238E27FC236}">
                <a16:creationId xmlns:a16="http://schemas.microsoft.com/office/drawing/2014/main" id="{AA38D946-FB7F-45FA-9952-EE76F1D9805A}"/>
              </a:ext>
            </a:extLst>
          </p:cNvPr>
          <p:cNvSpPr/>
          <p:nvPr/>
        </p:nvSpPr>
        <p:spPr>
          <a:xfrm>
            <a:off x="6423209" y="3858188"/>
            <a:ext cx="2528047" cy="94129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SendGrid</a:t>
            </a:r>
          </a:p>
        </p:txBody>
      </p:sp>
      <p:sp>
        <p:nvSpPr>
          <p:cNvPr id="23" name="Rectangle: Rounded Corners 22">
            <a:extLst>
              <a:ext uri="{FF2B5EF4-FFF2-40B4-BE49-F238E27FC236}">
                <a16:creationId xmlns:a16="http://schemas.microsoft.com/office/drawing/2014/main" id="{5D5792C8-43D2-488A-919A-06317BA2EEBC}"/>
              </a:ext>
            </a:extLst>
          </p:cNvPr>
          <p:cNvSpPr/>
          <p:nvPr/>
        </p:nvSpPr>
        <p:spPr>
          <a:xfrm>
            <a:off x="9278471" y="3858188"/>
            <a:ext cx="2528047" cy="94129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Service Bus</a:t>
            </a:r>
          </a:p>
        </p:txBody>
      </p:sp>
      <p:sp>
        <p:nvSpPr>
          <p:cNvPr id="27" name="Rectangle: Rounded Corners 26">
            <a:extLst>
              <a:ext uri="{FF2B5EF4-FFF2-40B4-BE49-F238E27FC236}">
                <a16:creationId xmlns:a16="http://schemas.microsoft.com/office/drawing/2014/main" id="{A392AEE4-3418-41CF-B604-B7FDBDDABCD8}"/>
              </a:ext>
            </a:extLst>
          </p:cNvPr>
          <p:cNvSpPr/>
          <p:nvPr/>
        </p:nvSpPr>
        <p:spPr>
          <a:xfrm>
            <a:off x="4031875" y="2685163"/>
            <a:ext cx="4123766" cy="211445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4800" b="1" dirty="0"/>
              <a:t>Timer</a:t>
            </a:r>
          </a:p>
        </p:txBody>
      </p:sp>
      <p:sp>
        <p:nvSpPr>
          <p:cNvPr id="26" name="Rectangle: Rounded Corners 25">
            <a:extLst>
              <a:ext uri="{FF2B5EF4-FFF2-40B4-BE49-F238E27FC236}">
                <a16:creationId xmlns:a16="http://schemas.microsoft.com/office/drawing/2014/main" id="{24B7DE04-4042-4A58-BB1C-E85C10B19875}"/>
              </a:ext>
            </a:extLst>
          </p:cNvPr>
          <p:cNvSpPr/>
          <p:nvPr/>
        </p:nvSpPr>
        <p:spPr>
          <a:xfrm>
            <a:off x="712693" y="5090972"/>
            <a:ext cx="2528047" cy="94129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err="1"/>
              <a:t>SignalR</a:t>
            </a:r>
            <a:endParaRPr lang="en-US" sz="2400" b="1" dirty="0"/>
          </a:p>
        </p:txBody>
      </p:sp>
      <p:sp>
        <p:nvSpPr>
          <p:cNvPr id="28" name="Rectangle: Rounded Corners 27">
            <a:extLst>
              <a:ext uri="{FF2B5EF4-FFF2-40B4-BE49-F238E27FC236}">
                <a16:creationId xmlns:a16="http://schemas.microsoft.com/office/drawing/2014/main" id="{1B62DF37-A60D-4D47-AC99-98E75EF8D7C6}"/>
              </a:ext>
            </a:extLst>
          </p:cNvPr>
          <p:cNvSpPr/>
          <p:nvPr/>
        </p:nvSpPr>
        <p:spPr>
          <a:xfrm>
            <a:off x="3565711" y="5070243"/>
            <a:ext cx="2528047" cy="94129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Table Storage</a:t>
            </a:r>
          </a:p>
        </p:txBody>
      </p:sp>
    </p:spTree>
    <p:extLst>
      <p:ext uri="{BB962C8B-B14F-4D97-AF65-F5344CB8AC3E}">
        <p14:creationId xmlns:p14="http://schemas.microsoft.com/office/powerpoint/2010/main" val="3131388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78F37-9209-4AB8-99D7-9ACD41541867}"/>
              </a:ext>
            </a:extLst>
          </p:cNvPr>
          <p:cNvSpPr>
            <a:spLocks noGrp="1"/>
          </p:cNvSpPr>
          <p:nvPr>
            <p:ph type="title"/>
          </p:nvPr>
        </p:nvSpPr>
        <p:spPr/>
        <p:txBody>
          <a:bodyPr/>
          <a:lstStyle/>
          <a:p>
            <a:r>
              <a:rPr lang="en-US" dirty="0"/>
              <a:t>Triggers &amp; Bindings</a:t>
            </a:r>
          </a:p>
        </p:txBody>
      </p:sp>
      <p:sp>
        <p:nvSpPr>
          <p:cNvPr id="3" name="Rectangle: Rounded Corners 2">
            <a:extLst>
              <a:ext uri="{FF2B5EF4-FFF2-40B4-BE49-F238E27FC236}">
                <a16:creationId xmlns:a16="http://schemas.microsoft.com/office/drawing/2014/main" id="{35BD80C3-F424-45D2-9C05-CE7CAB3696E7}"/>
              </a:ext>
            </a:extLst>
          </p:cNvPr>
          <p:cNvSpPr/>
          <p:nvPr/>
        </p:nvSpPr>
        <p:spPr>
          <a:xfrm>
            <a:off x="712693" y="1690688"/>
            <a:ext cx="2528047" cy="94129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Blob Storage</a:t>
            </a:r>
          </a:p>
        </p:txBody>
      </p:sp>
      <p:sp>
        <p:nvSpPr>
          <p:cNvPr id="4" name="Rectangle: Rounded Corners 3">
            <a:extLst>
              <a:ext uri="{FF2B5EF4-FFF2-40B4-BE49-F238E27FC236}">
                <a16:creationId xmlns:a16="http://schemas.microsoft.com/office/drawing/2014/main" id="{22669FC7-5788-4560-8664-85714D71A121}"/>
              </a:ext>
            </a:extLst>
          </p:cNvPr>
          <p:cNvSpPr/>
          <p:nvPr/>
        </p:nvSpPr>
        <p:spPr>
          <a:xfrm>
            <a:off x="3567953" y="1690688"/>
            <a:ext cx="2528047" cy="94129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Azure Cosmos DB</a:t>
            </a:r>
          </a:p>
        </p:txBody>
      </p:sp>
      <p:sp>
        <p:nvSpPr>
          <p:cNvPr id="5" name="Rectangle: Rounded Corners 4">
            <a:extLst>
              <a:ext uri="{FF2B5EF4-FFF2-40B4-BE49-F238E27FC236}">
                <a16:creationId xmlns:a16="http://schemas.microsoft.com/office/drawing/2014/main" id="{AD57E3E1-3612-47A4-A653-710D01B83DF2}"/>
              </a:ext>
            </a:extLst>
          </p:cNvPr>
          <p:cNvSpPr/>
          <p:nvPr/>
        </p:nvSpPr>
        <p:spPr>
          <a:xfrm>
            <a:off x="6423212" y="1744008"/>
            <a:ext cx="2528047" cy="94129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err="1"/>
              <a:t>Dapr</a:t>
            </a:r>
            <a:endParaRPr lang="en-US" sz="2400" b="1" dirty="0"/>
          </a:p>
        </p:txBody>
      </p:sp>
      <p:sp>
        <p:nvSpPr>
          <p:cNvPr id="9" name="Rectangle: Rounded Corners 8">
            <a:extLst>
              <a:ext uri="{FF2B5EF4-FFF2-40B4-BE49-F238E27FC236}">
                <a16:creationId xmlns:a16="http://schemas.microsoft.com/office/drawing/2014/main" id="{CE5B729E-38BE-46CA-AE6E-E031CB54BFC4}"/>
              </a:ext>
            </a:extLst>
          </p:cNvPr>
          <p:cNvSpPr/>
          <p:nvPr/>
        </p:nvSpPr>
        <p:spPr>
          <a:xfrm>
            <a:off x="9278471" y="1744008"/>
            <a:ext cx="2528047" cy="94129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Event Grid</a:t>
            </a:r>
          </a:p>
        </p:txBody>
      </p:sp>
      <p:sp>
        <p:nvSpPr>
          <p:cNvPr id="10" name="Rectangle: Rounded Corners 9">
            <a:extLst>
              <a:ext uri="{FF2B5EF4-FFF2-40B4-BE49-F238E27FC236}">
                <a16:creationId xmlns:a16="http://schemas.microsoft.com/office/drawing/2014/main" id="{553C4235-826B-4460-973B-C6BE6A450B32}"/>
              </a:ext>
            </a:extLst>
          </p:cNvPr>
          <p:cNvSpPr/>
          <p:nvPr/>
        </p:nvSpPr>
        <p:spPr>
          <a:xfrm>
            <a:off x="712693" y="2824116"/>
            <a:ext cx="2528047" cy="94129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Event Hubs</a:t>
            </a:r>
          </a:p>
        </p:txBody>
      </p:sp>
      <p:sp>
        <p:nvSpPr>
          <p:cNvPr id="11" name="Rectangle: Rounded Corners 10">
            <a:extLst>
              <a:ext uri="{FF2B5EF4-FFF2-40B4-BE49-F238E27FC236}">
                <a16:creationId xmlns:a16="http://schemas.microsoft.com/office/drawing/2014/main" id="{9EFB87A7-B293-45FD-BC5D-B603287B7675}"/>
              </a:ext>
            </a:extLst>
          </p:cNvPr>
          <p:cNvSpPr/>
          <p:nvPr/>
        </p:nvSpPr>
        <p:spPr>
          <a:xfrm>
            <a:off x="3567952" y="2801098"/>
            <a:ext cx="2528047" cy="94129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HTTP</a:t>
            </a:r>
          </a:p>
        </p:txBody>
      </p:sp>
      <p:sp>
        <p:nvSpPr>
          <p:cNvPr id="18" name="Rectangle: Rounded Corners 17">
            <a:extLst>
              <a:ext uri="{FF2B5EF4-FFF2-40B4-BE49-F238E27FC236}">
                <a16:creationId xmlns:a16="http://schemas.microsoft.com/office/drawing/2014/main" id="{1A6D138C-AA74-445E-A539-1DE7FBEBB2D7}"/>
              </a:ext>
            </a:extLst>
          </p:cNvPr>
          <p:cNvSpPr/>
          <p:nvPr/>
        </p:nvSpPr>
        <p:spPr>
          <a:xfrm>
            <a:off x="6423209" y="2801098"/>
            <a:ext cx="2528047" cy="94129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IoT Hub</a:t>
            </a:r>
          </a:p>
        </p:txBody>
      </p:sp>
      <p:sp>
        <p:nvSpPr>
          <p:cNvPr id="19" name="Rectangle: Rounded Corners 18">
            <a:extLst>
              <a:ext uri="{FF2B5EF4-FFF2-40B4-BE49-F238E27FC236}">
                <a16:creationId xmlns:a16="http://schemas.microsoft.com/office/drawing/2014/main" id="{B2471742-6575-4DCA-B6BC-4C4C493D4EC3}"/>
              </a:ext>
            </a:extLst>
          </p:cNvPr>
          <p:cNvSpPr/>
          <p:nvPr/>
        </p:nvSpPr>
        <p:spPr>
          <a:xfrm>
            <a:off x="9278471" y="2801098"/>
            <a:ext cx="2528047" cy="94129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Kafka</a:t>
            </a:r>
          </a:p>
        </p:txBody>
      </p:sp>
      <p:sp>
        <p:nvSpPr>
          <p:cNvPr id="33" name="Rectangle: Rounded Corners 32">
            <a:extLst>
              <a:ext uri="{FF2B5EF4-FFF2-40B4-BE49-F238E27FC236}">
                <a16:creationId xmlns:a16="http://schemas.microsoft.com/office/drawing/2014/main" id="{79C2F9BB-9BEE-46C7-964E-A73A5ACC7AEE}"/>
              </a:ext>
            </a:extLst>
          </p:cNvPr>
          <p:cNvSpPr/>
          <p:nvPr/>
        </p:nvSpPr>
        <p:spPr>
          <a:xfrm>
            <a:off x="712693" y="3957544"/>
            <a:ext cx="2528047" cy="94129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Queue Storage</a:t>
            </a:r>
          </a:p>
        </p:txBody>
      </p:sp>
      <p:sp>
        <p:nvSpPr>
          <p:cNvPr id="34" name="Rectangle: Rounded Corners 33">
            <a:extLst>
              <a:ext uri="{FF2B5EF4-FFF2-40B4-BE49-F238E27FC236}">
                <a16:creationId xmlns:a16="http://schemas.microsoft.com/office/drawing/2014/main" id="{FFF33DC5-34FE-4800-BE40-BC10E91FF2EA}"/>
              </a:ext>
            </a:extLst>
          </p:cNvPr>
          <p:cNvSpPr/>
          <p:nvPr/>
        </p:nvSpPr>
        <p:spPr>
          <a:xfrm>
            <a:off x="3567952" y="3911508"/>
            <a:ext cx="2528047" cy="94129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RabbitMQ</a:t>
            </a:r>
          </a:p>
        </p:txBody>
      </p:sp>
      <p:sp>
        <p:nvSpPr>
          <p:cNvPr id="35" name="Rectangle: Rounded Corners 34">
            <a:extLst>
              <a:ext uri="{FF2B5EF4-FFF2-40B4-BE49-F238E27FC236}">
                <a16:creationId xmlns:a16="http://schemas.microsoft.com/office/drawing/2014/main" id="{E1EF87CF-792C-4C1B-924B-B539B212479D}"/>
              </a:ext>
            </a:extLst>
          </p:cNvPr>
          <p:cNvSpPr/>
          <p:nvPr/>
        </p:nvSpPr>
        <p:spPr>
          <a:xfrm>
            <a:off x="6423209" y="3858188"/>
            <a:ext cx="2528047" cy="94129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SendGrid</a:t>
            </a:r>
          </a:p>
        </p:txBody>
      </p:sp>
      <p:sp>
        <p:nvSpPr>
          <p:cNvPr id="36" name="Rectangle: Rounded Corners 35">
            <a:extLst>
              <a:ext uri="{FF2B5EF4-FFF2-40B4-BE49-F238E27FC236}">
                <a16:creationId xmlns:a16="http://schemas.microsoft.com/office/drawing/2014/main" id="{78FC17F2-7904-45AD-A1B4-A91EAEABDF13}"/>
              </a:ext>
            </a:extLst>
          </p:cNvPr>
          <p:cNvSpPr/>
          <p:nvPr/>
        </p:nvSpPr>
        <p:spPr>
          <a:xfrm>
            <a:off x="9278471" y="3858188"/>
            <a:ext cx="2528047" cy="94129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Service Bus</a:t>
            </a:r>
          </a:p>
        </p:txBody>
      </p:sp>
      <p:sp>
        <p:nvSpPr>
          <p:cNvPr id="37" name="Rectangle: Rounded Corners 36">
            <a:extLst>
              <a:ext uri="{FF2B5EF4-FFF2-40B4-BE49-F238E27FC236}">
                <a16:creationId xmlns:a16="http://schemas.microsoft.com/office/drawing/2014/main" id="{9CF1D10A-2754-46F7-A799-72A8FE3FA164}"/>
              </a:ext>
            </a:extLst>
          </p:cNvPr>
          <p:cNvSpPr/>
          <p:nvPr/>
        </p:nvSpPr>
        <p:spPr>
          <a:xfrm>
            <a:off x="712693" y="5090972"/>
            <a:ext cx="2528047" cy="94129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err="1"/>
              <a:t>SignalR</a:t>
            </a:r>
            <a:endParaRPr lang="en-US" sz="2400" b="1" dirty="0"/>
          </a:p>
        </p:txBody>
      </p:sp>
      <p:sp>
        <p:nvSpPr>
          <p:cNvPr id="28" name="Rectangle: Rounded Corners 27">
            <a:extLst>
              <a:ext uri="{FF2B5EF4-FFF2-40B4-BE49-F238E27FC236}">
                <a16:creationId xmlns:a16="http://schemas.microsoft.com/office/drawing/2014/main" id="{475DEB76-4AF3-4BA9-904D-EE0B87840828}"/>
              </a:ext>
            </a:extLst>
          </p:cNvPr>
          <p:cNvSpPr/>
          <p:nvPr/>
        </p:nvSpPr>
        <p:spPr>
          <a:xfrm>
            <a:off x="4031875" y="2685163"/>
            <a:ext cx="4123766" cy="211445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4800" b="1" dirty="0"/>
              <a:t>Timer</a:t>
            </a:r>
          </a:p>
        </p:txBody>
      </p:sp>
      <p:sp>
        <p:nvSpPr>
          <p:cNvPr id="17" name="Rectangle: Rounded Corners 16">
            <a:extLst>
              <a:ext uri="{FF2B5EF4-FFF2-40B4-BE49-F238E27FC236}">
                <a16:creationId xmlns:a16="http://schemas.microsoft.com/office/drawing/2014/main" id="{18226268-5385-4514-A104-FECF3FE92000}"/>
              </a:ext>
            </a:extLst>
          </p:cNvPr>
          <p:cNvSpPr/>
          <p:nvPr/>
        </p:nvSpPr>
        <p:spPr>
          <a:xfrm>
            <a:off x="3565711" y="5070243"/>
            <a:ext cx="2528047" cy="94129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Table Storage</a:t>
            </a:r>
          </a:p>
        </p:txBody>
      </p:sp>
    </p:spTree>
    <p:extLst>
      <p:ext uri="{BB962C8B-B14F-4D97-AF65-F5344CB8AC3E}">
        <p14:creationId xmlns:p14="http://schemas.microsoft.com/office/powerpoint/2010/main" val="945974059"/>
      </p:ext>
    </p:extLst>
  </p:cSld>
  <p:clrMapOvr>
    <a:masterClrMapping/>
  </p:clrMapOvr>
  <mc:AlternateContent xmlns:mc="http://schemas.openxmlformats.org/markup-compatibility/2006">
    <mc:Choice xmlns:p14="http://schemas.microsoft.com/office/powerpoint/2010/main" Requires="p14">
      <p:transition spd="slow" p14:dur="2000" advTm="0"/>
    </mc:Choice>
    <mc:Fallback>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afterEffect">
                                  <p:stCondLst>
                                    <p:cond delay="0"/>
                                  </p:stCondLst>
                                  <p:childTnLst>
                                    <p:animMotion origin="layout" path="M 4.16667E-7 -1.85185E-6 L 0.14883 0.2544 " pathEditMode="relative" rAng="0" ptsTypes="AA">
                                      <p:cBhvr>
                                        <p:cTn id="6" dur="1000" fill="hold"/>
                                        <p:tgtEl>
                                          <p:spTgt spid="28"/>
                                        </p:tgtEl>
                                        <p:attrNameLst>
                                          <p:attrName>ppt_x</p:attrName>
                                          <p:attrName>ppt_y</p:attrName>
                                        </p:attrNameLst>
                                      </p:cBhvr>
                                      <p:rCtr x="7435" y="12708"/>
                                    </p:animMotion>
                                  </p:childTnLst>
                                </p:cTn>
                              </p:par>
                            </p:childTnLst>
                          </p:cTn>
                        </p:par>
                        <p:par>
                          <p:cTn id="7" fill="hold">
                            <p:stCondLst>
                              <p:cond delay="1000"/>
                            </p:stCondLst>
                            <p:childTnLst>
                              <p:par>
                                <p:cTn id="8" presetID="1" presetClass="exit" presetSubtype="0" fill="hold" grpId="1" nodeType="afterEffect">
                                  <p:stCondLst>
                                    <p:cond delay="0"/>
                                  </p:stCondLst>
                                  <p:childTnLst>
                                    <p:set>
                                      <p:cBhvr>
                                        <p:cTn id="9" dur="1" fill="hold">
                                          <p:stCondLst>
                                            <p:cond delay="0"/>
                                          </p:stCondLst>
                                        </p:cTn>
                                        <p:tgtEl>
                                          <p:spTgt spid="2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8" grpId="1"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78F37-9209-4AB8-99D7-9ACD41541867}"/>
              </a:ext>
            </a:extLst>
          </p:cNvPr>
          <p:cNvSpPr>
            <a:spLocks noGrp="1"/>
          </p:cNvSpPr>
          <p:nvPr>
            <p:ph type="title"/>
          </p:nvPr>
        </p:nvSpPr>
        <p:spPr/>
        <p:txBody>
          <a:bodyPr/>
          <a:lstStyle/>
          <a:p>
            <a:r>
              <a:rPr lang="en-US" dirty="0"/>
              <a:t>Triggers &amp; Bindings</a:t>
            </a:r>
          </a:p>
        </p:txBody>
      </p:sp>
      <p:sp>
        <p:nvSpPr>
          <p:cNvPr id="3" name="Rectangle: Rounded Corners 2">
            <a:extLst>
              <a:ext uri="{FF2B5EF4-FFF2-40B4-BE49-F238E27FC236}">
                <a16:creationId xmlns:a16="http://schemas.microsoft.com/office/drawing/2014/main" id="{35BD80C3-F424-45D2-9C05-CE7CAB3696E7}"/>
              </a:ext>
            </a:extLst>
          </p:cNvPr>
          <p:cNvSpPr/>
          <p:nvPr/>
        </p:nvSpPr>
        <p:spPr>
          <a:xfrm>
            <a:off x="712693" y="1690688"/>
            <a:ext cx="2528047" cy="94129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Blob Storage</a:t>
            </a:r>
          </a:p>
        </p:txBody>
      </p:sp>
      <p:sp>
        <p:nvSpPr>
          <p:cNvPr id="4" name="Rectangle: Rounded Corners 3">
            <a:extLst>
              <a:ext uri="{FF2B5EF4-FFF2-40B4-BE49-F238E27FC236}">
                <a16:creationId xmlns:a16="http://schemas.microsoft.com/office/drawing/2014/main" id="{22669FC7-5788-4560-8664-85714D71A121}"/>
              </a:ext>
            </a:extLst>
          </p:cNvPr>
          <p:cNvSpPr/>
          <p:nvPr/>
        </p:nvSpPr>
        <p:spPr>
          <a:xfrm>
            <a:off x="3567953" y="1690688"/>
            <a:ext cx="2528047" cy="94129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Azure Cosmos DB</a:t>
            </a:r>
          </a:p>
        </p:txBody>
      </p:sp>
      <p:sp>
        <p:nvSpPr>
          <p:cNvPr id="5" name="Rectangle: Rounded Corners 4">
            <a:extLst>
              <a:ext uri="{FF2B5EF4-FFF2-40B4-BE49-F238E27FC236}">
                <a16:creationId xmlns:a16="http://schemas.microsoft.com/office/drawing/2014/main" id="{AD57E3E1-3612-47A4-A653-710D01B83DF2}"/>
              </a:ext>
            </a:extLst>
          </p:cNvPr>
          <p:cNvSpPr/>
          <p:nvPr/>
        </p:nvSpPr>
        <p:spPr>
          <a:xfrm>
            <a:off x="6423212" y="1744008"/>
            <a:ext cx="2528047" cy="94129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err="1"/>
              <a:t>Dapr</a:t>
            </a:r>
            <a:endParaRPr lang="en-US" sz="2400" b="1" dirty="0"/>
          </a:p>
        </p:txBody>
      </p:sp>
      <p:sp>
        <p:nvSpPr>
          <p:cNvPr id="9" name="Rectangle: Rounded Corners 8">
            <a:extLst>
              <a:ext uri="{FF2B5EF4-FFF2-40B4-BE49-F238E27FC236}">
                <a16:creationId xmlns:a16="http://schemas.microsoft.com/office/drawing/2014/main" id="{CE5B729E-38BE-46CA-AE6E-E031CB54BFC4}"/>
              </a:ext>
            </a:extLst>
          </p:cNvPr>
          <p:cNvSpPr/>
          <p:nvPr/>
        </p:nvSpPr>
        <p:spPr>
          <a:xfrm>
            <a:off x="9278471" y="1744008"/>
            <a:ext cx="2528047" cy="94129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Event Grid</a:t>
            </a:r>
          </a:p>
        </p:txBody>
      </p:sp>
      <p:sp>
        <p:nvSpPr>
          <p:cNvPr id="10" name="Rectangle: Rounded Corners 9">
            <a:extLst>
              <a:ext uri="{FF2B5EF4-FFF2-40B4-BE49-F238E27FC236}">
                <a16:creationId xmlns:a16="http://schemas.microsoft.com/office/drawing/2014/main" id="{553C4235-826B-4460-973B-C6BE6A450B32}"/>
              </a:ext>
            </a:extLst>
          </p:cNvPr>
          <p:cNvSpPr/>
          <p:nvPr/>
        </p:nvSpPr>
        <p:spPr>
          <a:xfrm>
            <a:off x="712693" y="2824116"/>
            <a:ext cx="2528047" cy="94129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Event Hubs</a:t>
            </a:r>
          </a:p>
        </p:txBody>
      </p:sp>
      <p:sp>
        <p:nvSpPr>
          <p:cNvPr id="11" name="Rectangle: Rounded Corners 10">
            <a:extLst>
              <a:ext uri="{FF2B5EF4-FFF2-40B4-BE49-F238E27FC236}">
                <a16:creationId xmlns:a16="http://schemas.microsoft.com/office/drawing/2014/main" id="{9EFB87A7-B293-45FD-BC5D-B603287B7675}"/>
              </a:ext>
            </a:extLst>
          </p:cNvPr>
          <p:cNvSpPr/>
          <p:nvPr/>
        </p:nvSpPr>
        <p:spPr>
          <a:xfrm>
            <a:off x="3567952" y="2801098"/>
            <a:ext cx="2528047" cy="94129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HTTP</a:t>
            </a:r>
          </a:p>
        </p:txBody>
      </p:sp>
      <p:sp>
        <p:nvSpPr>
          <p:cNvPr id="18" name="Rectangle: Rounded Corners 17">
            <a:extLst>
              <a:ext uri="{FF2B5EF4-FFF2-40B4-BE49-F238E27FC236}">
                <a16:creationId xmlns:a16="http://schemas.microsoft.com/office/drawing/2014/main" id="{1A6D138C-AA74-445E-A539-1DE7FBEBB2D7}"/>
              </a:ext>
            </a:extLst>
          </p:cNvPr>
          <p:cNvSpPr/>
          <p:nvPr/>
        </p:nvSpPr>
        <p:spPr>
          <a:xfrm>
            <a:off x="6423209" y="2801098"/>
            <a:ext cx="2528047" cy="94129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IoT Hub</a:t>
            </a:r>
          </a:p>
        </p:txBody>
      </p:sp>
      <p:sp>
        <p:nvSpPr>
          <p:cNvPr id="19" name="Rectangle: Rounded Corners 18">
            <a:extLst>
              <a:ext uri="{FF2B5EF4-FFF2-40B4-BE49-F238E27FC236}">
                <a16:creationId xmlns:a16="http://schemas.microsoft.com/office/drawing/2014/main" id="{B2471742-6575-4DCA-B6BC-4C4C493D4EC3}"/>
              </a:ext>
            </a:extLst>
          </p:cNvPr>
          <p:cNvSpPr/>
          <p:nvPr/>
        </p:nvSpPr>
        <p:spPr>
          <a:xfrm>
            <a:off x="9278471" y="2801098"/>
            <a:ext cx="2528047" cy="94129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Kafka</a:t>
            </a:r>
          </a:p>
        </p:txBody>
      </p:sp>
      <p:sp>
        <p:nvSpPr>
          <p:cNvPr id="20" name="Rectangle: Rounded Corners 19">
            <a:extLst>
              <a:ext uri="{FF2B5EF4-FFF2-40B4-BE49-F238E27FC236}">
                <a16:creationId xmlns:a16="http://schemas.microsoft.com/office/drawing/2014/main" id="{10E9E8A0-E8CD-4234-889F-12E2D9B0CF03}"/>
              </a:ext>
            </a:extLst>
          </p:cNvPr>
          <p:cNvSpPr/>
          <p:nvPr/>
        </p:nvSpPr>
        <p:spPr>
          <a:xfrm>
            <a:off x="712693" y="3957544"/>
            <a:ext cx="2528047" cy="94129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Queue Storage</a:t>
            </a:r>
          </a:p>
        </p:txBody>
      </p:sp>
      <p:sp>
        <p:nvSpPr>
          <p:cNvPr id="21" name="Rectangle: Rounded Corners 20">
            <a:extLst>
              <a:ext uri="{FF2B5EF4-FFF2-40B4-BE49-F238E27FC236}">
                <a16:creationId xmlns:a16="http://schemas.microsoft.com/office/drawing/2014/main" id="{8B30798D-3727-46C6-89D9-FFBDCA1CFE8B}"/>
              </a:ext>
            </a:extLst>
          </p:cNvPr>
          <p:cNvSpPr/>
          <p:nvPr/>
        </p:nvSpPr>
        <p:spPr>
          <a:xfrm>
            <a:off x="3567952" y="3911508"/>
            <a:ext cx="2528047" cy="94129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RabbitMQ</a:t>
            </a:r>
          </a:p>
        </p:txBody>
      </p:sp>
      <p:sp>
        <p:nvSpPr>
          <p:cNvPr id="22" name="Rectangle: Rounded Corners 21">
            <a:extLst>
              <a:ext uri="{FF2B5EF4-FFF2-40B4-BE49-F238E27FC236}">
                <a16:creationId xmlns:a16="http://schemas.microsoft.com/office/drawing/2014/main" id="{AA38D946-FB7F-45FA-9952-EE76F1D9805A}"/>
              </a:ext>
            </a:extLst>
          </p:cNvPr>
          <p:cNvSpPr/>
          <p:nvPr/>
        </p:nvSpPr>
        <p:spPr>
          <a:xfrm>
            <a:off x="6423209" y="3858188"/>
            <a:ext cx="2528047" cy="94129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SendGrid</a:t>
            </a:r>
          </a:p>
        </p:txBody>
      </p:sp>
      <p:sp>
        <p:nvSpPr>
          <p:cNvPr id="23" name="Rectangle: Rounded Corners 22">
            <a:extLst>
              <a:ext uri="{FF2B5EF4-FFF2-40B4-BE49-F238E27FC236}">
                <a16:creationId xmlns:a16="http://schemas.microsoft.com/office/drawing/2014/main" id="{5D5792C8-43D2-488A-919A-06317BA2EEBC}"/>
              </a:ext>
            </a:extLst>
          </p:cNvPr>
          <p:cNvSpPr/>
          <p:nvPr/>
        </p:nvSpPr>
        <p:spPr>
          <a:xfrm>
            <a:off x="9278471" y="3858188"/>
            <a:ext cx="2528047" cy="94129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Service Bus</a:t>
            </a:r>
          </a:p>
        </p:txBody>
      </p:sp>
      <p:sp>
        <p:nvSpPr>
          <p:cNvPr id="27" name="Rectangle: Rounded Corners 26">
            <a:extLst>
              <a:ext uri="{FF2B5EF4-FFF2-40B4-BE49-F238E27FC236}">
                <a16:creationId xmlns:a16="http://schemas.microsoft.com/office/drawing/2014/main" id="{A392AEE4-3418-41CF-B604-B7FDBDDABCD8}"/>
              </a:ext>
            </a:extLst>
          </p:cNvPr>
          <p:cNvSpPr/>
          <p:nvPr/>
        </p:nvSpPr>
        <p:spPr>
          <a:xfrm>
            <a:off x="4031875" y="2685163"/>
            <a:ext cx="4123766" cy="211445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4800" b="1" dirty="0"/>
              <a:t>Twilio</a:t>
            </a:r>
          </a:p>
        </p:txBody>
      </p:sp>
      <p:sp>
        <p:nvSpPr>
          <p:cNvPr id="26" name="Rectangle: Rounded Corners 25">
            <a:extLst>
              <a:ext uri="{FF2B5EF4-FFF2-40B4-BE49-F238E27FC236}">
                <a16:creationId xmlns:a16="http://schemas.microsoft.com/office/drawing/2014/main" id="{24B7DE04-4042-4A58-BB1C-E85C10B19875}"/>
              </a:ext>
            </a:extLst>
          </p:cNvPr>
          <p:cNvSpPr/>
          <p:nvPr/>
        </p:nvSpPr>
        <p:spPr>
          <a:xfrm>
            <a:off x="712693" y="5090972"/>
            <a:ext cx="2528047" cy="94129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err="1"/>
              <a:t>SignalR</a:t>
            </a:r>
            <a:endParaRPr lang="en-US" sz="2400" b="1" dirty="0"/>
          </a:p>
        </p:txBody>
      </p:sp>
      <p:sp>
        <p:nvSpPr>
          <p:cNvPr id="28" name="Rectangle: Rounded Corners 27">
            <a:extLst>
              <a:ext uri="{FF2B5EF4-FFF2-40B4-BE49-F238E27FC236}">
                <a16:creationId xmlns:a16="http://schemas.microsoft.com/office/drawing/2014/main" id="{1B62DF37-A60D-4D47-AC99-98E75EF8D7C6}"/>
              </a:ext>
            </a:extLst>
          </p:cNvPr>
          <p:cNvSpPr/>
          <p:nvPr/>
        </p:nvSpPr>
        <p:spPr>
          <a:xfrm>
            <a:off x="3565711" y="5070243"/>
            <a:ext cx="2528047" cy="94129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Table Storage</a:t>
            </a:r>
          </a:p>
        </p:txBody>
      </p:sp>
      <p:sp>
        <p:nvSpPr>
          <p:cNvPr id="24" name="Rectangle: Rounded Corners 23">
            <a:extLst>
              <a:ext uri="{FF2B5EF4-FFF2-40B4-BE49-F238E27FC236}">
                <a16:creationId xmlns:a16="http://schemas.microsoft.com/office/drawing/2014/main" id="{4CDB1D89-81F4-4100-B586-FD24F7ABA56F}"/>
              </a:ext>
            </a:extLst>
          </p:cNvPr>
          <p:cNvSpPr/>
          <p:nvPr/>
        </p:nvSpPr>
        <p:spPr>
          <a:xfrm>
            <a:off x="6423209" y="5070945"/>
            <a:ext cx="2528047" cy="94129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Timmer</a:t>
            </a:r>
          </a:p>
        </p:txBody>
      </p:sp>
    </p:spTree>
    <p:extLst>
      <p:ext uri="{BB962C8B-B14F-4D97-AF65-F5344CB8AC3E}">
        <p14:creationId xmlns:p14="http://schemas.microsoft.com/office/powerpoint/2010/main" val="1322697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78F37-9209-4AB8-99D7-9ACD41541867}"/>
              </a:ext>
            </a:extLst>
          </p:cNvPr>
          <p:cNvSpPr>
            <a:spLocks noGrp="1"/>
          </p:cNvSpPr>
          <p:nvPr>
            <p:ph type="title"/>
          </p:nvPr>
        </p:nvSpPr>
        <p:spPr/>
        <p:txBody>
          <a:bodyPr/>
          <a:lstStyle/>
          <a:p>
            <a:r>
              <a:rPr lang="en-US" dirty="0"/>
              <a:t>Triggers &amp; Bindings</a:t>
            </a:r>
          </a:p>
        </p:txBody>
      </p:sp>
      <p:sp>
        <p:nvSpPr>
          <p:cNvPr id="3" name="Rectangle: Rounded Corners 2">
            <a:extLst>
              <a:ext uri="{FF2B5EF4-FFF2-40B4-BE49-F238E27FC236}">
                <a16:creationId xmlns:a16="http://schemas.microsoft.com/office/drawing/2014/main" id="{35BD80C3-F424-45D2-9C05-CE7CAB3696E7}"/>
              </a:ext>
            </a:extLst>
          </p:cNvPr>
          <p:cNvSpPr/>
          <p:nvPr/>
        </p:nvSpPr>
        <p:spPr>
          <a:xfrm>
            <a:off x="712693" y="1690688"/>
            <a:ext cx="2528047" cy="94129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Blob Storage</a:t>
            </a:r>
          </a:p>
        </p:txBody>
      </p:sp>
      <p:sp>
        <p:nvSpPr>
          <p:cNvPr id="4" name="Rectangle: Rounded Corners 3">
            <a:extLst>
              <a:ext uri="{FF2B5EF4-FFF2-40B4-BE49-F238E27FC236}">
                <a16:creationId xmlns:a16="http://schemas.microsoft.com/office/drawing/2014/main" id="{22669FC7-5788-4560-8664-85714D71A121}"/>
              </a:ext>
            </a:extLst>
          </p:cNvPr>
          <p:cNvSpPr/>
          <p:nvPr/>
        </p:nvSpPr>
        <p:spPr>
          <a:xfrm>
            <a:off x="3567953" y="1690688"/>
            <a:ext cx="2528047" cy="94129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Azure Cosmos DB</a:t>
            </a:r>
          </a:p>
        </p:txBody>
      </p:sp>
      <p:sp>
        <p:nvSpPr>
          <p:cNvPr id="5" name="Rectangle: Rounded Corners 4">
            <a:extLst>
              <a:ext uri="{FF2B5EF4-FFF2-40B4-BE49-F238E27FC236}">
                <a16:creationId xmlns:a16="http://schemas.microsoft.com/office/drawing/2014/main" id="{AD57E3E1-3612-47A4-A653-710D01B83DF2}"/>
              </a:ext>
            </a:extLst>
          </p:cNvPr>
          <p:cNvSpPr/>
          <p:nvPr/>
        </p:nvSpPr>
        <p:spPr>
          <a:xfrm>
            <a:off x="6423212" y="1744008"/>
            <a:ext cx="2528047" cy="94129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err="1"/>
              <a:t>Dapr</a:t>
            </a:r>
            <a:endParaRPr lang="en-US" sz="2400" b="1" dirty="0"/>
          </a:p>
        </p:txBody>
      </p:sp>
      <p:sp>
        <p:nvSpPr>
          <p:cNvPr id="9" name="Rectangle: Rounded Corners 8">
            <a:extLst>
              <a:ext uri="{FF2B5EF4-FFF2-40B4-BE49-F238E27FC236}">
                <a16:creationId xmlns:a16="http://schemas.microsoft.com/office/drawing/2014/main" id="{CE5B729E-38BE-46CA-AE6E-E031CB54BFC4}"/>
              </a:ext>
            </a:extLst>
          </p:cNvPr>
          <p:cNvSpPr/>
          <p:nvPr/>
        </p:nvSpPr>
        <p:spPr>
          <a:xfrm>
            <a:off x="9278471" y="1744008"/>
            <a:ext cx="2528047" cy="94129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Event Grid</a:t>
            </a:r>
          </a:p>
        </p:txBody>
      </p:sp>
      <p:sp>
        <p:nvSpPr>
          <p:cNvPr id="10" name="Rectangle: Rounded Corners 9">
            <a:extLst>
              <a:ext uri="{FF2B5EF4-FFF2-40B4-BE49-F238E27FC236}">
                <a16:creationId xmlns:a16="http://schemas.microsoft.com/office/drawing/2014/main" id="{553C4235-826B-4460-973B-C6BE6A450B32}"/>
              </a:ext>
            </a:extLst>
          </p:cNvPr>
          <p:cNvSpPr/>
          <p:nvPr/>
        </p:nvSpPr>
        <p:spPr>
          <a:xfrm>
            <a:off x="712693" y="2824116"/>
            <a:ext cx="2528047" cy="94129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Event Hubs</a:t>
            </a:r>
          </a:p>
        </p:txBody>
      </p:sp>
      <p:sp>
        <p:nvSpPr>
          <p:cNvPr id="11" name="Rectangle: Rounded Corners 10">
            <a:extLst>
              <a:ext uri="{FF2B5EF4-FFF2-40B4-BE49-F238E27FC236}">
                <a16:creationId xmlns:a16="http://schemas.microsoft.com/office/drawing/2014/main" id="{9EFB87A7-B293-45FD-BC5D-B603287B7675}"/>
              </a:ext>
            </a:extLst>
          </p:cNvPr>
          <p:cNvSpPr/>
          <p:nvPr/>
        </p:nvSpPr>
        <p:spPr>
          <a:xfrm>
            <a:off x="3567952" y="2801098"/>
            <a:ext cx="2528047" cy="94129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HTTP</a:t>
            </a:r>
          </a:p>
        </p:txBody>
      </p:sp>
      <p:sp>
        <p:nvSpPr>
          <p:cNvPr id="18" name="Rectangle: Rounded Corners 17">
            <a:extLst>
              <a:ext uri="{FF2B5EF4-FFF2-40B4-BE49-F238E27FC236}">
                <a16:creationId xmlns:a16="http://schemas.microsoft.com/office/drawing/2014/main" id="{1A6D138C-AA74-445E-A539-1DE7FBEBB2D7}"/>
              </a:ext>
            </a:extLst>
          </p:cNvPr>
          <p:cNvSpPr/>
          <p:nvPr/>
        </p:nvSpPr>
        <p:spPr>
          <a:xfrm>
            <a:off x="6423209" y="2801098"/>
            <a:ext cx="2528047" cy="94129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IoT Hub</a:t>
            </a:r>
          </a:p>
        </p:txBody>
      </p:sp>
      <p:sp>
        <p:nvSpPr>
          <p:cNvPr id="19" name="Rectangle: Rounded Corners 18">
            <a:extLst>
              <a:ext uri="{FF2B5EF4-FFF2-40B4-BE49-F238E27FC236}">
                <a16:creationId xmlns:a16="http://schemas.microsoft.com/office/drawing/2014/main" id="{B2471742-6575-4DCA-B6BC-4C4C493D4EC3}"/>
              </a:ext>
            </a:extLst>
          </p:cNvPr>
          <p:cNvSpPr/>
          <p:nvPr/>
        </p:nvSpPr>
        <p:spPr>
          <a:xfrm>
            <a:off x="9278471" y="2801098"/>
            <a:ext cx="2528047" cy="94129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Kafka</a:t>
            </a:r>
          </a:p>
        </p:txBody>
      </p:sp>
      <p:sp>
        <p:nvSpPr>
          <p:cNvPr id="33" name="Rectangle: Rounded Corners 32">
            <a:extLst>
              <a:ext uri="{FF2B5EF4-FFF2-40B4-BE49-F238E27FC236}">
                <a16:creationId xmlns:a16="http://schemas.microsoft.com/office/drawing/2014/main" id="{79C2F9BB-9BEE-46C7-964E-A73A5ACC7AEE}"/>
              </a:ext>
            </a:extLst>
          </p:cNvPr>
          <p:cNvSpPr/>
          <p:nvPr/>
        </p:nvSpPr>
        <p:spPr>
          <a:xfrm>
            <a:off x="712693" y="3957544"/>
            <a:ext cx="2528047" cy="94129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Queue Storage</a:t>
            </a:r>
          </a:p>
        </p:txBody>
      </p:sp>
      <p:sp>
        <p:nvSpPr>
          <p:cNvPr id="34" name="Rectangle: Rounded Corners 33">
            <a:extLst>
              <a:ext uri="{FF2B5EF4-FFF2-40B4-BE49-F238E27FC236}">
                <a16:creationId xmlns:a16="http://schemas.microsoft.com/office/drawing/2014/main" id="{FFF33DC5-34FE-4800-BE40-BC10E91FF2EA}"/>
              </a:ext>
            </a:extLst>
          </p:cNvPr>
          <p:cNvSpPr/>
          <p:nvPr/>
        </p:nvSpPr>
        <p:spPr>
          <a:xfrm>
            <a:off x="3567952" y="3911508"/>
            <a:ext cx="2528047" cy="94129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RabbitMQ</a:t>
            </a:r>
          </a:p>
        </p:txBody>
      </p:sp>
      <p:sp>
        <p:nvSpPr>
          <p:cNvPr id="35" name="Rectangle: Rounded Corners 34">
            <a:extLst>
              <a:ext uri="{FF2B5EF4-FFF2-40B4-BE49-F238E27FC236}">
                <a16:creationId xmlns:a16="http://schemas.microsoft.com/office/drawing/2014/main" id="{E1EF87CF-792C-4C1B-924B-B539B212479D}"/>
              </a:ext>
            </a:extLst>
          </p:cNvPr>
          <p:cNvSpPr/>
          <p:nvPr/>
        </p:nvSpPr>
        <p:spPr>
          <a:xfrm>
            <a:off x="6423209" y="3858188"/>
            <a:ext cx="2528047" cy="94129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SendGrid</a:t>
            </a:r>
          </a:p>
        </p:txBody>
      </p:sp>
      <p:sp>
        <p:nvSpPr>
          <p:cNvPr id="36" name="Rectangle: Rounded Corners 35">
            <a:extLst>
              <a:ext uri="{FF2B5EF4-FFF2-40B4-BE49-F238E27FC236}">
                <a16:creationId xmlns:a16="http://schemas.microsoft.com/office/drawing/2014/main" id="{78FC17F2-7904-45AD-A1B4-A91EAEABDF13}"/>
              </a:ext>
            </a:extLst>
          </p:cNvPr>
          <p:cNvSpPr/>
          <p:nvPr/>
        </p:nvSpPr>
        <p:spPr>
          <a:xfrm>
            <a:off x="9278471" y="3858188"/>
            <a:ext cx="2528047" cy="94129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Service Bus</a:t>
            </a:r>
          </a:p>
        </p:txBody>
      </p:sp>
      <p:sp>
        <p:nvSpPr>
          <p:cNvPr id="37" name="Rectangle: Rounded Corners 36">
            <a:extLst>
              <a:ext uri="{FF2B5EF4-FFF2-40B4-BE49-F238E27FC236}">
                <a16:creationId xmlns:a16="http://schemas.microsoft.com/office/drawing/2014/main" id="{9CF1D10A-2754-46F7-A799-72A8FE3FA164}"/>
              </a:ext>
            </a:extLst>
          </p:cNvPr>
          <p:cNvSpPr/>
          <p:nvPr/>
        </p:nvSpPr>
        <p:spPr>
          <a:xfrm>
            <a:off x="712693" y="5090972"/>
            <a:ext cx="2528047" cy="94129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err="1"/>
              <a:t>SignalR</a:t>
            </a:r>
            <a:endParaRPr lang="en-US" sz="2400" b="1" dirty="0"/>
          </a:p>
        </p:txBody>
      </p:sp>
      <p:sp>
        <p:nvSpPr>
          <p:cNvPr id="28" name="Rectangle: Rounded Corners 27">
            <a:extLst>
              <a:ext uri="{FF2B5EF4-FFF2-40B4-BE49-F238E27FC236}">
                <a16:creationId xmlns:a16="http://schemas.microsoft.com/office/drawing/2014/main" id="{475DEB76-4AF3-4BA9-904D-EE0B87840828}"/>
              </a:ext>
            </a:extLst>
          </p:cNvPr>
          <p:cNvSpPr/>
          <p:nvPr/>
        </p:nvSpPr>
        <p:spPr>
          <a:xfrm>
            <a:off x="4031875" y="2685163"/>
            <a:ext cx="4123766" cy="211445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4800" b="1" dirty="0"/>
              <a:t>Twilio</a:t>
            </a:r>
          </a:p>
        </p:txBody>
      </p:sp>
      <p:sp>
        <p:nvSpPr>
          <p:cNvPr id="17" name="Rectangle: Rounded Corners 16">
            <a:extLst>
              <a:ext uri="{FF2B5EF4-FFF2-40B4-BE49-F238E27FC236}">
                <a16:creationId xmlns:a16="http://schemas.microsoft.com/office/drawing/2014/main" id="{18226268-5385-4514-A104-FECF3FE92000}"/>
              </a:ext>
            </a:extLst>
          </p:cNvPr>
          <p:cNvSpPr/>
          <p:nvPr/>
        </p:nvSpPr>
        <p:spPr>
          <a:xfrm>
            <a:off x="3565711" y="5070243"/>
            <a:ext cx="2528047" cy="94129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Table Storage</a:t>
            </a:r>
          </a:p>
        </p:txBody>
      </p:sp>
      <p:sp>
        <p:nvSpPr>
          <p:cNvPr id="20" name="Rectangle: Rounded Corners 19">
            <a:extLst>
              <a:ext uri="{FF2B5EF4-FFF2-40B4-BE49-F238E27FC236}">
                <a16:creationId xmlns:a16="http://schemas.microsoft.com/office/drawing/2014/main" id="{5B79ABDD-2ED0-48B5-934C-AC13B2E46925}"/>
              </a:ext>
            </a:extLst>
          </p:cNvPr>
          <p:cNvSpPr/>
          <p:nvPr/>
        </p:nvSpPr>
        <p:spPr>
          <a:xfrm>
            <a:off x="6423209" y="5070945"/>
            <a:ext cx="2528047" cy="94129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Timmer</a:t>
            </a:r>
          </a:p>
        </p:txBody>
      </p:sp>
    </p:spTree>
    <p:extLst>
      <p:ext uri="{BB962C8B-B14F-4D97-AF65-F5344CB8AC3E}">
        <p14:creationId xmlns:p14="http://schemas.microsoft.com/office/powerpoint/2010/main" val="2833664468"/>
      </p:ext>
    </p:extLst>
  </p:cSld>
  <p:clrMapOvr>
    <a:masterClrMapping/>
  </p:clrMapOvr>
  <mc:AlternateContent xmlns:mc="http://schemas.openxmlformats.org/markup-compatibility/2006">
    <mc:Choice xmlns:p14="http://schemas.microsoft.com/office/powerpoint/2010/main" Requires="p14">
      <p:transition spd="slow" p14:dur="2000" advTm="0"/>
    </mc:Choice>
    <mc:Fallback>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afterEffect">
                                  <p:stCondLst>
                                    <p:cond delay="0"/>
                                  </p:stCondLst>
                                  <p:childTnLst>
                                    <p:animMotion origin="layout" path="M 4.16667E-7 -1.85185E-6 L 0.36172 0.26227 " pathEditMode="relative" rAng="0" ptsTypes="AA">
                                      <p:cBhvr>
                                        <p:cTn id="6" dur="1000" fill="hold"/>
                                        <p:tgtEl>
                                          <p:spTgt spid="28"/>
                                        </p:tgtEl>
                                        <p:attrNameLst>
                                          <p:attrName>ppt_x</p:attrName>
                                          <p:attrName>ppt_y</p:attrName>
                                        </p:attrNameLst>
                                      </p:cBhvr>
                                      <p:rCtr x="18086" y="13102"/>
                                    </p:animMotion>
                                  </p:childTnLst>
                                </p:cTn>
                              </p:par>
                            </p:childTnLst>
                          </p:cTn>
                        </p:par>
                        <p:par>
                          <p:cTn id="7" fill="hold">
                            <p:stCondLst>
                              <p:cond delay="1000"/>
                            </p:stCondLst>
                            <p:childTnLst>
                              <p:par>
                                <p:cTn id="8" presetID="1" presetClass="exit" presetSubtype="0" fill="hold" grpId="1" nodeType="afterEffect">
                                  <p:stCondLst>
                                    <p:cond delay="0"/>
                                  </p:stCondLst>
                                  <p:childTnLst>
                                    <p:set>
                                      <p:cBhvr>
                                        <p:cTn id="9" dur="1" fill="hold">
                                          <p:stCondLst>
                                            <p:cond delay="0"/>
                                          </p:stCondLst>
                                        </p:cTn>
                                        <p:tgtEl>
                                          <p:spTgt spid="2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8" grpId="1"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78F37-9209-4AB8-99D7-9ACD41541867}"/>
              </a:ext>
            </a:extLst>
          </p:cNvPr>
          <p:cNvSpPr>
            <a:spLocks noGrp="1"/>
          </p:cNvSpPr>
          <p:nvPr>
            <p:ph type="title"/>
          </p:nvPr>
        </p:nvSpPr>
        <p:spPr/>
        <p:txBody>
          <a:bodyPr/>
          <a:lstStyle/>
          <a:p>
            <a:r>
              <a:rPr lang="en-US" dirty="0"/>
              <a:t>Triggers &amp; Bindings</a:t>
            </a:r>
          </a:p>
        </p:txBody>
      </p:sp>
      <p:sp>
        <p:nvSpPr>
          <p:cNvPr id="3" name="Rectangle: Rounded Corners 2">
            <a:extLst>
              <a:ext uri="{FF2B5EF4-FFF2-40B4-BE49-F238E27FC236}">
                <a16:creationId xmlns:a16="http://schemas.microsoft.com/office/drawing/2014/main" id="{35BD80C3-F424-45D2-9C05-CE7CAB3696E7}"/>
              </a:ext>
            </a:extLst>
          </p:cNvPr>
          <p:cNvSpPr/>
          <p:nvPr/>
        </p:nvSpPr>
        <p:spPr>
          <a:xfrm>
            <a:off x="712693" y="1690688"/>
            <a:ext cx="2528047" cy="94129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Blob Storage</a:t>
            </a:r>
          </a:p>
        </p:txBody>
      </p:sp>
      <p:sp>
        <p:nvSpPr>
          <p:cNvPr id="4" name="Rectangle: Rounded Corners 3">
            <a:extLst>
              <a:ext uri="{FF2B5EF4-FFF2-40B4-BE49-F238E27FC236}">
                <a16:creationId xmlns:a16="http://schemas.microsoft.com/office/drawing/2014/main" id="{22669FC7-5788-4560-8664-85714D71A121}"/>
              </a:ext>
            </a:extLst>
          </p:cNvPr>
          <p:cNvSpPr/>
          <p:nvPr/>
        </p:nvSpPr>
        <p:spPr>
          <a:xfrm>
            <a:off x="3567953" y="1690688"/>
            <a:ext cx="2528047" cy="94129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Azure Cosmos DB</a:t>
            </a:r>
          </a:p>
        </p:txBody>
      </p:sp>
      <p:sp>
        <p:nvSpPr>
          <p:cNvPr id="5" name="Rectangle: Rounded Corners 4">
            <a:extLst>
              <a:ext uri="{FF2B5EF4-FFF2-40B4-BE49-F238E27FC236}">
                <a16:creationId xmlns:a16="http://schemas.microsoft.com/office/drawing/2014/main" id="{AD57E3E1-3612-47A4-A653-710D01B83DF2}"/>
              </a:ext>
            </a:extLst>
          </p:cNvPr>
          <p:cNvSpPr/>
          <p:nvPr/>
        </p:nvSpPr>
        <p:spPr>
          <a:xfrm>
            <a:off x="6423212" y="1744008"/>
            <a:ext cx="2528047" cy="94129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err="1"/>
              <a:t>Dapr</a:t>
            </a:r>
            <a:endParaRPr lang="en-US" sz="2400" b="1" dirty="0"/>
          </a:p>
        </p:txBody>
      </p:sp>
      <p:sp>
        <p:nvSpPr>
          <p:cNvPr id="9" name="Rectangle: Rounded Corners 8">
            <a:extLst>
              <a:ext uri="{FF2B5EF4-FFF2-40B4-BE49-F238E27FC236}">
                <a16:creationId xmlns:a16="http://schemas.microsoft.com/office/drawing/2014/main" id="{CE5B729E-38BE-46CA-AE6E-E031CB54BFC4}"/>
              </a:ext>
            </a:extLst>
          </p:cNvPr>
          <p:cNvSpPr/>
          <p:nvPr/>
        </p:nvSpPr>
        <p:spPr>
          <a:xfrm>
            <a:off x="9278471" y="1744008"/>
            <a:ext cx="2528047" cy="94129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Event Grid</a:t>
            </a:r>
          </a:p>
        </p:txBody>
      </p:sp>
      <p:sp>
        <p:nvSpPr>
          <p:cNvPr id="10" name="Rectangle: Rounded Corners 9">
            <a:extLst>
              <a:ext uri="{FF2B5EF4-FFF2-40B4-BE49-F238E27FC236}">
                <a16:creationId xmlns:a16="http://schemas.microsoft.com/office/drawing/2014/main" id="{553C4235-826B-4460-973B-C6BE6A450B32}"/>
              </a:ext>
            </a:extLst>
          </p:cNvPr>
          <p:cNvSpPr/>
          <p:nvPr/>
        </p:nvSpPr>
        <p:spPr>
          <a:xfrm>
            <a:off x="712693" y="2824116"/>
            <a:ext cx="2528047" cy="94129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Event Hubs</a:t>
            </a:r>
          </a:p>
        </p:txBody>
      </p:sp>
      <p:sp>
        <p:nvSpPr>
          <p:cNvPr id="11" name="Rectangle: Rounded Corners 10">
            <a:extLst>
              <a:ext uri="{FF2B5EF4-FFF2-40B4-BE49-F238E27FC236}">
                <a16:creationId xmlns:a16="http://schemas.microsoft.com/office/drawing/2014/main" id="{9EFB87A7-B293-45FD-BC5D-B603287B7675}"/>
              </a:ext>
            </a:extLst>
          </p:cNvPr>
          <p:cNvSpPr/>
          <p:nvPr/>
        </p:nvSpPr>
        <p:spPr>
          <a:xfrm>
            <a:off x="3567952" y="2801098"/>
            <a:ext cx="2528047" cy="94129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HTTP</a:t>
            </a:r>
          </a:p>
        </p:txBody>
      </p:sp>
      <p:sp>
        <p:nvSpPr>
          <p:cNvPr id="18" name="Rectangle: Rounded Corners 17">
            <a:extLst>
              <a:ext uri="{FF2B5EF4-FFF2-40B4-BE49-F238E27FC236}">
                <a16:creationId xmlns:a16="http://schemas.microsoft.com/office/drawing/2014/main" id="{1A6D138C-AA74-445E-A539-1DE7FBEBB2D7}"/>
              </a:ext>
            </a:extLst>
          </p:cNvPr>
          <p:cNvSpPr/>
          <p:nvPr/>
        </p:nvSpPr>
        <p:spPr>
          <a:xfrm>
            <a:off x="6423209" y="2801098"/>
            <a:ext cx="2528047" cy="94129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IoT Hub</a:t>
            </a:r>
          </a:p>
        </p:txBody>
      </p:sp>
      <p:sp>
        <p:nvSpPr>
          <p:cNvPr id="19" name="Rectangle: Rounded Corners 18">
            <a:extLst>
              <a:ext uri="{FF2B5EF4-FFF2-40B4-BE49-F238E27FC236}">
                <a16:creationId xmlns:a16="http://schemas.microsoft.com/office/drawing/2014/main" id="{B2471742-6575-4DCA-B6BC-4C4C493D4EC3}"/>
              </a:ext>
            </a:extLst>
          </p:cNvPr>
          <p:cNvSpPr/>
          <p:nvPr/>
        </p:nvSpPr>
        <p:spPr>
          <a:xfrm>
            <a:off x="9278471" y="2801098"/>
            <a:ext cx="2528047" cy="94129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Kafka</a:t>
            </a:r>
          </a:p>
        </p:txBody>
      </p:sp>
      <p:sp>
        <p:nvSpPr>
          <p:cNvPr id="33" name="Rectangle: Rounded Corners 32">
            <a:extLst>
              <a:ext uri="{FF2B5EF4-FFF2-40B4-BE49-F238E27FC236}">
                <a16:creationId xmlns:a16="http://schemas.microsoft.com/office/drawing/2014/main" id="{79C2F9BB-9BEE-46C7-964E-A73A5ACC7AEE}"/>
              </a:ext>
            </a:extLst>
          </p:cNvPr>
          <p:cNvSpPr/>
          <p:nvPr/>
        </p:nvSpPr>
        <p:spPr>
          <a:xfrm>
            <a:off x="712693" y="3957544"/>
            <a:ext cx="2528047" cy="94129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Queue Storage</a:t>
            </a:r>
          </a:p>
        </p:txBody>
      </p:sp>
      <p:sp>
        <p:nvSpPr>
          <p:cNvPr id="34" name="Rectangle: Rounded Corners 33">
            <a:extLst>
              <a:ext uri="{FF2B5EF4-FFF2-40B4-BE49-F238E27FC236}">
                <a16:creationId xmlns:a16="http://schemas.microsoft.com/office/drawing/2014/main" id="{FFF33DC5-34FE-4800-BE40-BC10E91FF2EA}"/>
              </a:ext>
            </a:extLst>
          </p:cNvPr>
          <p:cNvSpPr/>
          <p:nvPr/>
        </p:nvSpPr>
        <p:spPr>
          <a:xfrm>
            <a:off x="3567952" y="3911508"/>
            <a:ext cx="2528047" cy="94129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RabbitMQ</a:t>
            </a:r>
          </a:p>
        </p:txBody>
      </p:sp>
      <p:sp>
        <p:nvSpPr>
          <p:cNvPr id="35" name="Rectangle: Rounded Corners 34">
            <a:extLst>
              <a:ext uri="{FF2B5EF4-FFF2-40B4-BE49-F238E27FC236}">
                <a16:creationId xmlns:a16="http://schemas.microsoft.com/office/drawing/2014/main" id="{E1EF87CF-792C-4C1B-924B-B539B212479D}"/>
              </a:ext>
            </a:extLst>
          </p:cNvPr>
          <p:cNvSpPr/>
          <p:nvPr/>
        </p:nvSpPr>
        <p:spPr>
          <a:xfrm>
            <a:off x="6423209" y="3858188"/>
            <a:ext cx="2528047" cy="94129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SendGrid</a:t>
            </a:r>
          </a:p>
        </p:txBody>
      </p:sp>
      <p:sp>
        <p:nvSpPr>
          <p:cNvPr id="36" name="Rectangle: Rounded Corners 35">
            <a:extLst>
              <a:ext uri="{FF2B5EF4-FFF2-40B4-BE49-F238E27FC236}">
                <a16:creationId xmlns:a16="http://schemas.microsoft.com/office/drawing/2014/main" id="{78FC17F2-7904-45AD-A1B4-A91EAEABDF13}"/>
              </a:ext>
            </a:extLst>
          </p:cNvPr>
          <p:cNvSpPr/>
          <p:nvPr/>
        </p:nvSpPr>
        <p:spPr>
          <a:xfrm>
            <a:off x="9278471" y="3858188"/>
            <a:ext cx="2528047" cy="94129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Service Bus</a:t>
            </a:r>
          </a:p>
        </p:txBody>
      </p:sp>
      <p:sp>
        <p:nvSpPr>
          <p:cNvPr id="37" name="Rectangle: Rounded Corners 36">
            <a:extLst>
              <a:ext uri="{FF2B5EF4-FFF2-40B4-BE49-F238E27FC236}">
                <a16:creationId xmlns:a16="http://schemas.microsoft.com/office/drawing/2014/main" id="{9CF1D10A-2754-46F7-A799-72A8FE3FA164}"/>
              </a:ext>
            </a:extLst>
          </p:cNvPr>
          <p:cNvSpPr/>
          <p:nvPr/>
        </p:nvSpPr>
        <p:spPr>
          <a:xfrm>
            <a:off x="712693" y="5090972"/>
            <a:ext cx="2528047" cy="94129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err="1"/>
              <a:t>SignalR</a:t>
            </a:r>
            <a:endParaRPr lang="en-US" sz="2400" b="1" dirty="0"/>
          </a:p>
        </p:txBody>
      </p:sp>
      <p:sp>
        <p:nvSpPr>
          <p:cNvPr id="17" name="Rectangle: Rounded Corners 16">
            <a:extLst>
              <a:ext uri="{FF2B5EF4-FFF2-40B4-BE49-F238E27FC236}">
                <a16:creationId xmlns:a16="http://schemas.microsoft.com/office/drawing/2014/main" id="{18226268-5385-4514-A104-FECF3FE92000}"/>
              </a:ext>
            </a:extLst>
          </p:cNvPr>
          <p:cNvSpPr/>
          <p:nvPr/>
        </p:nvSpPr>
        <p:spPr>
          <a:xfrm>
            <a:off x="3565711" y="5070243"/>
            <a:ext cx="2528047" cy="94129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Table Storage</a:t>
            </a:r>
          </a:p>
        </p:txBody>
      </p:sp>
      <p:sp>
        <p:nvSpPr>
          <p:cNvPr id="20" name="Rectangle: Rounded Corners 19">
            <a:extLst>
              <a:ext uri="{FF2B5EF4-FFF2-40B4-BE49-F238E27FC236}">
                <a16:creationId xmlns:a16="http://schemas.microsoft.com/office/drawing/2014/main" id="{5B79ABDD-2ED0-48B5-934C-AC13B2E46925}"/>
              </a:ext>
            </a:extLst>
          </p:cNvPr>
          <p:cNvSpPr/>
          <p:nvPr/>
        </p:nvSpPr>
        <p:spPr>
          <a:xfrm>
            <a:off x="6423209" y="5070945"/>
            <a:ext cx="2528047" cy="94129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Timmer</a:t>
            </a:r>
          </a:p>
        </p:txBody>
      </p:sp>
      <p:sp>
        <p:nvSpPr>
          <p:cNvPr id="21" name="Rectangle: Rounded Corners 20">
            <a:extLst>
              <a:ext uri="{FF2B5EF4-FFF2-40B4-BE49-F238E27FC236}">
                <a16:creationId xmlns:a16="http://schemas.microsoft.com/office/drawing/2014/main" id="{05E1CF65-09D3-4DB4-A949-A164194CAE7B}"/>
              </a:ext>
            </a:extLst>
          </p:cNvPr>
          <p:cNvSpPr/>
          <p:nvPr/>
        </p:nvSpPr>
        <p:spPr>
          <a:xfrm>
            <a:off x="9276227" y="5070243"/>
            <a:ext cx="2528047" cy="94129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Twilio</a:t>
            </a:r>
          </a:p>
        </p:txBody>
      </p:sp>
    </p:spTree>
    <p:extLst>
      <p:ext uri="{BB962C8B-B14F-4D97-AF65-F5344CB8AC3E}">
        <p14:creationId xmlns:p14="http://schemas.microsoft.com/office/powerpoint/2010/main" val="138881161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5303D3-071C-4BDB-9F84-4336C1607A4B}"/>
              </a:ext>
            </a:extLst>
          </p:cNvPr>
          <p:cNvSpPr>
            <a:spLocks noGrp="1"/>
          </p:cNvSpPr>
          <p:nvPr>
            <p:ph type="title"/>
          </p:nvPr>
        </p:nvSpPr>
        <p:spPr/>
        <p:txBody>
          <a:bodyPr/>
          <a:lstStyle/>
          <a:p>
            <a:r>
              <a:rPr lang="en-US" dirty="0"/>
              <a:t>Runtime Versions</a:t>
            </a:r>
          </a:p>
        </p:txBody>
      </p:sp>
      <p:sp>
        <p:nvSpPr>
          <p:cNvPr id="4" name="Rectangle 3">
            <a:extLst>
              <a:ext uri="{FF2B5EF4-FFF2-40B4-BE49-F238E27FC236}">
                <a16:creationId xmlns:a16="http://schemas.microsoft.com/office/drawing/2014/main" id="{F9C59013-5C74-40ED-BFD7-E095F8875A4B}"/>
              </a:ext>
            </a:extLst>
          </p:cNvPr>
          <p:cNvSpPr/>
          <p:nvPr/>
        </p:nvSpPr>
        <p:spPr>
          <a:xfrm>
            <a:off x="5269491" y="1690688"/>
            <a:ext cx="1653018" cy="1569660"/>
          </a:xfrm>
          <a:prstGeom prst="rect">
            <a:avLst/>
          </a:prstGeom>
          <a:noFill/>
        </p:spPr>
        <p:txBody>
          <a:bodyPr wrap="none" lIns="91440" tIns="45720" rIns="91440" bIns="45720">
            <a:spAutoFit/>
          </a:bodyPr>
          <a:lstStyle/>
          <a:p>
            <a:pPr algn="ctr"/>
            <a:r>
              <a:rPr lang="en-US" sz="9600" dirty="0">
                <a:ln w="0"/>
                <a:solidFill>
                  <a:schemeClr val="accent1"/>
                </a:solidFill>
                <a:effectLst>
                  <a:outerShdw blurRad="38100" dist="25400" dir="5400000" algn="ctr" rotWithShape="0">
                    <a:srgbClr val="6E747A">
                      <a:alpha val="43000"/>
                    </a:srgbClr>
                  </a:outerShdw>
                </a:effectLst>
              </a:rPr>
              <a:t>1.x</a:t>
            </a:r>
            <a:endParaRPr lang="en-US" sz="9600" b="0" cap="none" spc="0" dirty="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3282371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5303D3-071C-4BDB-9F84-4336C1607A4B}"/>
              </a:ext>
            </a:extLst>
          </p:cNvPr>
          <p:cNvSpPr>
            <a:spLocks noGrp="1"/>
          </p:cNvSpPr>
          <p:nvPr>
            <p:ph type="title"/>
          </p:nvPr>
        </p:nvSpPr>
        <p:spPr/>
        <p:txBody>
          <a:bodyPr/>
          <a:lstStyle/>
          <a:p>
            <a:r>
              <a:rPr lang="en-US" dirty="0"/>
              <a:t>Runtime Versions</a:t>
            </a:r>
          </a:p>
        </p:txBody>
      </p:sp>
      <p:sp>
        <p:nvSpPr>
          <p:cNvPr id="4" name="Rectangle 3">
            <a:extLst>
              <a:ext uri="{FF2B5EF4-FFF2-40B4-BE49-F238E27FC236}">
                <a16:creationId xmlns:a16="http://schemas.microsoft.com/office/drawing/2014/main" id="{F9C59013-5C74-40ED-BFD7-E095F8875A4B}"/>
              </a:ext>
            </a:extLst>
          </p:cNvPr>
          <p:cNvSpPr/>
          <p:nvPr/>
        </p:nvSpPr>
        <p:spPr>
          <a:xfrm>
            <a:off x="5269491" y="1690688"/>
            <a:ext cx="1653018" cy="1569660"/>
          </a:xfrm>
          <a:prstGeom prst="rect">
            <a:avLst/>
          </a:prstGeom>
          <a:noFill/>
        </p:spPr>
        <p:txBody>
          <a:bodyPr wrap="none" lIns="91440" tIns="45720" rIns="91440" bIns="45720">
            <a:spAutoFit/>
          </a:bodyPr>
          <a:lstStyle/>
          <a:p>
            <a:pPr algn="ctr"/>
            <a:r>
              <a:rPr lang="en-US" sz="9600" dirty="0">
                <a:ln w="0"/>
                <a:solidFill>
                  <a:schemeClr val="accent1"/>
                </a:solidFill>
                <a:effectLst>
                  <a:outerShdw blurRad="38100" dist="25400" dir="5400000" algn="ctr" rotWithShape="0">
                    <a:srgbClr val="6E747A">
                      <a:alpha val="43000"/>
                    </a:srgbClr>
                  </a:outerShdw>
                </a:effectLst>
              </a:rPr>
              <a:t>1.x</a:t>
            </a:r>
            <a:endParaRPr lang="en-US" sz="9600" b="0" cap="none" spc="0" dirty="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3570501647"/>
      </p:ext>
    </p:extLst>
  </p:cSld>
  <p:clrMapOvr>
    <a:masterClrMapping/>
  </p:clrMapOvr>
  <mc:AlternateContent xmlns:mc="http://schemas.openxmlformats.org/markup-compatibility/2006">
    <mc:Choice xmlns:p14="http://schemas.microsoft.com/office/powerpoint/2010/main" Requires="p14">
      <p:transition spd="slow" p14:dur="2000" advTm="0"/>
    </mc:Choice>
    <mc:Fallback>
      <p:transition spd="slow"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0 3.7037E-7 L -0.36328 0.34097 " pathEditMode="relative" rAng="0" ptsTypes="AA">
                                      <p:cBhvr>
                                        <p:cTn id="6" dur="500" fill="hold"/>
                                        <p:tgtEl>
                                          <p:spTgt spid="4"/>
                                        </p:tgtEl>
                                        <p:attrNameLst>
                                          <p:attrName>ppt_x</p:attrName>
                                          <p:attrName>ppt_y</p:attrName>
                                        </p:attrNameLst>
                                      </p:cBhvr>
                                      <p:rCtr x="-18164" y="1703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5303D3-071C-4BDB-9F84-4336C1607A4B}"/>
              </a:ext>
            </a:extLst>
          </p:cNvPr>
          <p:cNvSpPr>
            <a:spLocks noGrp="1"/>
          </p:cNvSpPr>
          <p:nvPr>
            <p:ph type="title"/>
          </p:nvPr>
        </p:nvSpPr>
        <p:spPr/>
        <p:txBody>
          <a:bodyPr/>
          <a:lstStyle/>
          <a:p>
            <a:r>
              <a:rPr lang="en-US" dirty="0"/>
              <a:t>Runtime Versions</a:t>
            </a:r>
          </a:p>
        </p:txBody>
      </p:sp>
      <p:sp>
        <p:nvSpPr>
          <p:cNvPr id="4" name="Rectangle 3">
            <a:extLst>
              <a:ext uri="{FF2B5EF4-FFF2-40B4-BE49-F238E27FC236}">
                <a16:creationId xmlns:a16="http://schemas.microsoft.com/office/drawing/2014/main" id="{F9C59013-5C74-40ED-BFD7-E095F8875A4B}"/>
              </a:ext>
            </a:extLst>
          </p:cNvPr>
          <p:cNvSpPr/>
          <p:nvPr/>
        </p:nvSpPr>
        <p:spPr>
          <a:xfrm>
            <a:off x="5269491" y="1690688"/>
            <a:ext cx="1653018" cy="1569660"/>
          </a:xfrm>
          <a:prstGeom prst="rect">
            <a:avLst/>
          </a:prstGeom>
          <a:noFill/>
        </p:spPr>
        <p:txBody>
          <a:bodyPr wrap="none" lIns="91440" tIns="45720" rIns="91440" bIns="45720">
            <a:spAutoFit/>
          </a:bodyPr>
          <a:lstStyle/>
          <a:p>
            <a:pPr algn="ctr"/>
            <a:r>
              <a:rPr lang="en-US" sz="9600" dirty="0">
                <a:ln w="0"/>
                <a:solidFill>
                  <a:schemeClr val="accent1"/>
                </a:solidFill>
                <a:effectLst>
                  <a:outerShdw blurRad="38100" dist="25400" dir="5400000" algn="ctr" rotWithShape="0">
                    <a:srgbClr val="6E747A">
                      <a:alpha val="43000"/>
                    </a:srgbClr>
                  </a:outerShdw>
                </a:effectLst>
              </a:rPr>
              <a:t>2.x</a:t>
            </a:r>
            <a:endParaRPr lang="en-US" sz="9600" b="0" cap="none" spc="0" dirty="0">
              <a:ln w="0"/>
              <a:solidFill>
                <a:schemeClr val="accent1"/>
              </a:solidFill>
              <a:effectLst>
                <a:outerShdw blurRad="38100" dist="25400" dir="5400000" algn="ctr" rotWithShape="0">
                  <a:srgbClr val="6E747A">
                    <a:alpha val="43000"/>
                  </a:srgbClr>
                </a:outerShdw>
              </a:effectLst>
            </a:endParaRPr>
          </a:p>
        </p:txBody>
      </p:sp>
      <p:sp>
        <p:nvSpPr>
          <p:cNvPr id="5" name="Rectangle 4">
            <a:extLst>
              <a:ext uri="{FF2B5EF4-FFF2-40B4-BE49-F238E27FC236}">
                <a16:creationId xmlns:a16="http://schemas.microsoft.com/office/drawing/2014/main" id="{D87CDFF3-5D27-4296-A25A-A60EEBDA218F}"/>
              </a:ext>
            </a:extLst>
          </p:cNvPr>
          <p:cNvSpPr/>
          <p:nvPr/>
        </p:nvSpPr>
        <p:spPr>
          <a:xfrm>
            <a:off x="838200" y="4034958"/>
            <a:ext cx="1653018" cy="1569660"/>
          </a:xfrm>
          <a:prstGeom prst="rect">
            <a:avLst/>
          </a:prstGeom>
          <a:noFill/>
        </p:spPr>
        <p:txBody>
          <a:bodyPr wrap="none" lIns="91440" tIns="45720" rIns="91440" bIns="45720">
            <a:spAutoFit/>
          </a:bodyPr>
          <a:lstStyle/>
          <a:p>
            <a:pPr algn="ctr"/>
            <a:r>
              <a:rPr lang="en-US" sz="9600" dirty="0">
                <a:ln w="0"/>
                <a:solidFill>
                  <a:schemeClr val="accent1"/>
                </a:solidFill>
                <a:effectLst>
                  <a:outerShdw blurRad="38100" dist="25400" dir="5400000" algn="ctr" rotWithShape="0">
                    <a:srgbClr val="6E747A">
                      <a:alpha val="43000"/>
                    </a:srgbClr>
                  </a:outerShdw>
                </a:effectLst>
              </a:rPr>
              <a:t>1.x</a:t>
            </a:r>
            <a:endParaRPr lang="en-US" sz="9600" b="0" cap="none" spc="0" dirty="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424398045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5303D3-071C-4BDB-9F84-4336C1607A4B}"/>
              </a:ext>
            </a:extLst>
          </p:cNvPr>
          <p:cNvSpPr>
            <a:spLocks noGrp="1"/>
          </p:cNvSpPr>
          <p:nvPr>
            <p:ph type="title"/>
          </p:nvPr>
        </p:nvSpPr>
        <p:spPr/>
        <p:txBody>
          <a:bodyPr/>
          <a:lstStyle/>
          <a:p>
            <a:r>
              <a:rPr lang="en-US" dirty="0"/>
              <a:t>Runtime Versions</a:t>
            </a:r>
          </a:p>
        </p:txBody>
      </p:sp>
      <p:sp>
        <p:nvSpPr>
          <p:cNvPr id="4" name="Rectangle 3">
            <a:extLst>
              <a:ext uri="{FF2B5EF4-FFF2-40B4-BE49-F238E27FC236}">
                <a16:creationId xmlns:a16="http://schemas.microsoft.com/office/drawing/2014/main" id="{F9C59013-5C74-40ED-BFD7-E095F8875A4B}"/>
              </a:ext>
            </a:extLst>
          </p:cNvPr>
          <p:cNvSpPr/>
          <p:nvPr/>
        </p:nvSpPr>
        <p:spPr>
          <a:xfrm>
            <a:off x="5269491" y="1690688"/>
            <a:ext cx="1653018" cy="1569660"/>
          </a:xfrm>
          <a:prstGeom prst="rect">
            <a:avLst/>
          </a:prstGeom>
          <a:noFill/>
        </p:spPr>
        <p:txBody>
          <a:bodyPr wrap="none" lIns="91440" tIns="45720" rIns="91440" bIns="45720">
            <a:spAutoFit/>
          </a:bodyPr>
          <a:lstStyle/>
          <a:p>
            <a:pPr algn="ctr"/>
            <a:r>
              <a:rPr lang="en-US" sz="9600" dirty="0">
                <a:ln w="0"/>
                <a:solidFill>
                  <a:schemeClr val="accent1"/>
                </a:solidFill>
                <a:effectLst>
                  <a:outerShdw blurRad="38100" dist="25400" dir="5400000" algn="ctr" rotWithShape="0">
                    <a:srgbClr val="6E747A">
                      <a:alpha val="43000"/>
                    </a:srgbClr>
                  </a:outerShdw>
                </a:effectLst>
              </a:rPr>
              <a:t>2.x</a:t>
            </a:r>
            <a:endParaRPr lang="en-US" sz="9600" b="0" cap="none" spc="0" dirty="0">
              <a:ln w="0"/>
              <a:solidFill>
                <a:schemeClr val="accent1"/>
              </a:solidFill>
              <a:effectLst>
                <a:outerShdw blurRad="38100" dist="25400" dir="5400000" algn="ctr" rotWithShape="0">
                  <a:srgbClr val="6E747A">
                    <a:alpha val="43000"/>
                  </a:srgbClr>
                </a:outerShdw>
              </a:effectLst>
            </a:endParaRPr>
          </a:p>
        </p:txBody>
      </p:sp>
      <p:sp>
        <p:nvSpPr>
          <p:cNvPr id="5" name="Rectangle 4">
            <a:extLst>
              <a:ext uri="{FF2B5EF4-FFF2-40B4-BE49-F238E27FC236}">
                <a16:creationId xmlns:a16="http://schemas.microsoft.com/office/drawing/2014/main" id="{D87CDFF3-5D27-4296-A25A-A60EEBDA218F}"/>
              </a:ext>
            </a:extLst>
          </p:cNvPr>
          <p:cNvSpPr/>
          <p:nvPr/>
        </p:nvSpPr>
        <p:spPr>
          <a:xfrm>
            <a:off x="838200" y="4034958"/>
            <a:ext cx="1653018" cy="1569660"/>
          </a:xfrm>
          <a:prstGeom prst="rect">
            <a:avLst/>
          </a:prstGeom>
          <a:noFill/>
        </p:spPr>
        <p:txBody>
          <a:bodyPr wrap="none" lIns="91440" tIns="45720" rIns="91440" bIns="45720">
            <a:spAutoFit/>
          </a:bodyPr>
          <a:lstStyle/>
          <a:p>
            <a:pPr algn="ctr"/>
            <a:r>
              <a:rPr lang="en-US" sz="9600" dirty="0">
                <a:ln w="0"/>
                <a:solidFill>
                  <a:schemeClr val="accent1"/>
                </a:solidFill>
                <a:effectLst>
                  <a:outerShdw blurRad="38100" dist="25400" dir="5400000" algn="ctr" rotWithShape="0">
                    <a:srgbClr val="6E747A">
                      <a:alpha val="43000"/>
                    </a:srgbClr>
                  </a:outerShdw>
                </a:effectLst>
              </a:rPr>
              <a:t>1.x</a:t>
            </a:r>
            <a:endParaRPr lang="en-US" sz="9600" b="0" cap="none" spc="0" dirty="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2771700387"/>
      </p:ext>
    </p:extLst>
  </p:cSld>
  <p:clrMapOvr>
    <a:masterClrMapping/>
  </p:clrMapOvr>
  <mc:AlternateContent xmlns:mc="http://schemas.openxmlformats.org/markup-compatibility/2006">
    <mc:Choice xmlns:p14="http://schemas.microsoft.com/office/powerpoint/2010/main" Requires="p14">
      <p:transition spd="slow" p14:dur="2000" advTm="0"/>
    </mc:Choice>
    <mc:Fallback>
      <p:transition spd="slow"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0 3.7037E-7 L -0.13555 0.34306 " pathEditMode="relative" rAng="0" ptsTypes="AA">
                                      <p:cBhvr>
                                        <p:cTn id="6" dur="500" fill="hold"/>
                                        <p:tgtEl>
                                          <p:spTgt spid="4"/>
                                        </p:tgtEl>
                                        <p:attrNameLst>
                                          <p:attrName>ppt_x</p:attrName>
                                          <p:attrName>ppt_y</p:attrName>
                                        </p:attrNameLst>
                                      </p:cBhvr>
                                      <p:rCtr x="-6784" y="1715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5303D3-071C-4BDB-9F84-4336C1607A4B}"/>
              </a:ext>
            </a:extLst>
          </p:cNvPr>
          <p:cNvSpPr>
            <a:spLocks noGrp="1"/>
          </p:cNvSpPr>
          <p:nvPr>
            <p:ph type="title"/>
          </p:nvPr>
        </p:nvSpPr>
        <p:spPr/>
        <p:txBody>
          <a:bodyPr/>
          <a:lstStyle/>
          <a:p>
            <a:r>
              <a:rPr lang="en-US" dirty="0"/>
              <a:t>Runtime Versions</a:t>
            </a:r>
          </a:p>
        </p:txBody>
      </p:sp>
      <p:sp>
        <p:nvSpPr>
          <p:cNvPr id="4" name="Rectangle 3">
            <a:extLst>
              <a:ext uri="{FF2B5EF4-FFF2-40B4-BE49-F238E27FC236}">
                <a16:creationId xmlns:a16="http://schemas.microsoft.com/office/drawing/2014/main" id="{F9C59013-5C74-40ED-BFD7-E095F8875A4B}"/>
              </a:ext>
            </a:extLst>
          </p:cNvPr>
          <p:cNvSpPr/>
          <p:nvPr/>
        </p:nvSpPr>
        <p:spPr>
          <a:xfrm>
            <a:off x="5269491" y="1690688"/>
            <a:ext cx="1653018" cy="1569660"/>
          </a:xfrm>
          <a:prstGeom prst="rect">
            <a:avLst/>
          </a:prstGeom>
          <a:noFill/>
        </p:spPr>
        <p:txBody>
          <a:bodyPr wrap="none" lIns="91440" tIns="45720" rIns="91440" bIns="45720">
            <a:spAutoFit/>
          </a:bodyPr>
          <a:lstStyle/>
          <a:p>
            <a:pPr algn="ctr"/>
            <a:r>
              <a:rPr lang="en-US" sz="9600" dirty="0">
                <a:ln w="0"/>
                <a:solidFill>
                  <a:schemeClr val="accent1"/>
                </a:solidFill>
                <a:effectLst>
                  <a:outerShdw blurRad="38100" dist="25400" dir="5400000" algn="ctr" rotWithShape="0">
                    <a:srgbClr val="6E747A">
                      <a:alpha val="43000"/>
                    </a:srgbClr>
                  </a:outerShdw>
                </a:effectLst>
              </a:rPr>
              <a:t>3.x</a:t>
            </a:r>
            <a:endParaRPr lang="en-US" sz="9600" b="0" cap="none" spc="0" dirty="0">
              <a:ln w="0"/>
              <a:solidFill>
                <a:schemeClr val="accent1"/>
              </a:solidFill>
              <a:effectLst>
                <a:outerShdw blurRad="38100" dist="25400" dir="5400000" algn="ctr" rotWithShape="0">
                  <a:srgbClr val="6E747A">
                    <a:alpha val="43000"/>
                  </a:srgbClr>
                </a:outerShdw>
              </a:effectLst>
            </a:endParaRPr>
          </a:p>
        </p:txBody>
      </p:sp>
      <p:sp>
        <p:nvSpPr>
          <p:cNvPr id="5" name="Rectangle 4">
            <a:extLst>
              <a:ext uri="{FF2B5EF4-FFF2-40B4-BE49-F238E27FC236}">
                <a16:creationId xmlns:a16="http://schemas.microsoft.com/office/drawing/2014/main" id="{D87CDFF3-5D27-4296-A25A-A60EEBDA218F}"/>
              </a:ext>
            </a:extLst>
          </p:cNvPr>
          <p:cNvSpPr/>
          <p:nvPr/>
        </p:nvSpPr>
        <p:spPr>
          <a:xfrm>
            <a:off x="838200" y="4034958"/>
            <a:ext cx="1653018" cy="1569660"/>
          </a:xfrm>
          <a:prstGeom prst="rect">
            <a:avLst/>
          </a:prstGeom>
          <a:noFill/>
        </p:spPr>
        <p:txBody>
          <a:bodyPr wrap="none" lIns="91440" tIns="45720" rIns="91440" bIns="45720">
            <a:spAutoFit/>
          </a:bodyPr>
          <a:lstStyle/>
          <a:p>
            <a:pPr algn="ctr"/>
            <a:r>
              <a:rPr lang="en-US" sz="9600" dirty="0">
                <a:ln w="0"/>
                <a:solidFill>
                  <a:schemeClr val="accent1"/>
                </a:solidFill>
                <a:effectLst>
                  <a:outerShdw blurRad="38100" dist="25400" dir="5400000" algn="ctr" rotWithShape="0">
                    <a:srgbClr val="6E747A">
                      <a:alpha val="43000"/>
                    </a:srgbClr>
                  </a:outerShdw>
                </a:effectLst>
              </a:rPr>
              <a:t>1.x</a:t>
            </a:r>
            <a:endParaRPr lang="en-US" sz="9600" b="0" cap="none" spc="0" dirty="0">
              <a:ln w="0"/>
              <a:solidFill>
                <a:schemeClr val="accent1"/>
              </a:solidFill>
              <a:effectLst>
                <a:outerShdw blurRad="38100" dist="25400" dir="5400000" algn="ctr" rotWithShape="0">
                  <a:srgbClr val="6E747A">
                    <a:alpha val="43000"/>
                  </a:srgbClr>
                </a:outerShdw>
              </a:effectLst>
            </a:endParaRPr>
          </a:p>
        </p:txBody>
      </p:sp>
      <p:sp>
        <p:nvSpPr>
          <p:cNvPr id="6" name="Rectangle 5">
            <a:extLst>
              <a:ext uri="{FF2B5EF4-FFF2-40B4-BE49-F238E27FC236}">
                <a16:creationId xmlns:a16="http://schemas.microsoft.com/office/drawing/2014/main" id="{B4567A11-AE06-4816-8AED-F486DCD25EDB}"/>
              </a:ext>
            </a:extLst>
          </p:cNvPr>
          <p:cNvSpPr/>
          <p:nvPr/>
        </p:nvSpPr>
        <p:spPr>
          <a:xfrm>
            <a:off x="3616473" y="4034958"/>
            <a:ext cx="1653018" cy="1569660"/>
          </a:xfrm>
          <a:prstGeom prst="rect">
            <a:avLst/>
          </a:prstGeom>
          <a:noFill/>
        </p:spPr>
        <p:txBody>
          <a:bodyPr wrap="none" lIns="91440" tIns="45720" rIns="91440" bIns="45720">
            <a:spAutoFit/>
          </a:bodyPr>
          <a:lstStyle/>
          <a:p>
            <a:pPr algn="ctr"/>
            <a:r>
              <a:rPr lang="en-US" sz="9600" dirty="0">
                <a:ln w="0"/>
                <a:solidFill>
                  <a:schemeClr val="accent1"/>
                </a:solidFill>
                <a:effectLst>
                  <a:outerShdw blurRad="38100" dist="25400" dir="5400000" algn="ctr" rotWithShape="0">
                    <a:srgbClr val="6E747A">
                      <a:alpha val="43000"/>
                    </a:srgbClr>
                  </a:outerShdw>
                </a:effectLst>
              </a:rPr>
              <a:t>2.x</a:t>
            </a:r>
            <a:endParaRPr lang="en-US" sz="9600" b="0" cap="none" spc="0" dirty="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32265964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2CB4C2-F945-42C0-A09D-7A4A41FEA72E}"/>
              </a:ext>
            </a:extLst>
          </p:cNvPr>
          <p:cNvSpPr>
            <a:spLocks noGrp="1"/>
          </p:cNvSpPr>
          <p:nvPr>
            <p:ph type="title"/>
          </p:nvPr>
        </p:nvSpPr>
        <p:spPr/>
        <p:txBody>
          <a:bodyPr/>
          <a:lstStyle/>
          <a:p>
            <a:r>
              <a:rPr lang="en-US" dirty="0"/>
              <a:t>What is Serverless?</a:t>
            </a:r>
          </a:p>
        </p:txBody>
      </p:sp>
      <p:pic>
        <p:nvPicPr>
          <p:cNvPr id="6" name="Picture 5">
            <a:extLst>
              <a:ext uri="{FF2B5EF4-FFF2-40B4-BE49-F238E27FC236}">
                <a16:creationId xmlns:a16="http://schemas.microsoft.com/office/drawing/2014/main" id="{F7C5322D-67A0-464B-A697-50060F6D605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23734" y="1690688"/>
            <a:ext cx="2941266" cy="2933241"/>
          </a:xfrm>
          <a:prstGeom prst="rect">
            <a:avLst/>
          </a:prstGeom>
        </p:spPr>
      </p:pic>
      <p:sp>
        <p:nvSpPr>
          <p:cNvPr id="13" name="TextBox 12">
            <a:extLst>
              <a:ext uri="{FF2B5EF4-FFF2-40B4-BE49-F238E27FC236}">
                <a16:creationId xmlns:a16="http://schemas.microsoft.com/office/drawing/2014/main" id="{08B0D11E-B0B7-4A64-BD95-1A2C6FA90F8C}"/>
              </a:ext>
            </a:extLst>
          </p:cNvPr>
          <p:cNvSpPr txBox="1"/>
          <p:nvPr/>
        </p:nvSpPr>
        <p:spPr>
          <a:xfrm>
            <a:off x="356954" y="5080000"/>
            <a:ext cx="2874826" cy="369332"/>
          </a:xfrm>
          <a:prstGeom prst="rect">
            <a:avLst/>
          </a:prstGeom>
          <a:noFill/>
        </p:spPr>
        <p:txBody>
          <a:bodyPr wrap="none" rtlCol="0">
            <a:spAutoFit/>
          </a:bodyPr>
          <a:lstStyle/>
          <a:p>
            <a:r>
              <a:rPr lang="en-US" dirty="0">
                <a:latin typeface="Kamerik205 8" panose="020B0803030600020004" pitchFamily="34" charset="0"/>
              </a:rPr>
              <a:t>Abstraction of Servers</a:t>
            </a:r>
          </a:p>
        </p:txBody>
      </p:sp>
    </p:spTree>
    <p:extLst>
      <p:ext uri="{BB962C8B-B14F-4D97-AF65-F5344CB8AC3E}">
        <p14:creationId xmlns:p14="http://schemas.microsoft.com/office/powerpoint/2010/main" val="105288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5303D3-071C-4BDB-9F84-4336C1607A4B}"/>
              </a:ext>
            </a:extLst>
          </p:cNvPr>
          <p:cNvSpPr>
            <a:spLocks noGrp="1"/>
          </p:cNvSpPr>
          <p:nvPr>
            <p:ph type="title"/>
          </p:nvPr>
        </p:nvSpPr>
        <p:spPr/>
        <p:txBody>
          <a:bodyPr/>
          <a:lstStyle/>
          <a:p>
            <a:r>
              <a:rPr lang="en-US" dirty="0"/>
              <a:t>Runtime Versions</a:t>
            </a:r>
          </a:p>
        </p:txBody>
      </p:sp>
      <p:sp>
        <p:nvSpPr>
          <p:cNvPr id="4" name="Rectangle 3">
            <a:extLst>
              <a:ext uri="{FF2B5EF4-FFF2-40B4-BE49-F238E27FC236}">
                <a16:creationId xmlns:a16="http://schemas.microsoft.com/office/drawing/2014/main" id="{F9C59013-5C74-40ED-BFD7-E095F8875A4B}"/>
              </a:ext>
            </a:extLst>
          </p:cNvPr>
          <p:cNvSpPr/>
          <p:nvPr/>
        </p:nvSpPr>
        <p:spPr>
          <a:xfrm>
            <a:off x="5269491" y="1690688"/>
            <a:ext cx="1653018" cy="1569660"/>
          </a:xfrm>
          <a:prstGeom prst="rect">
            <a:avLst/>
          </a:prstGeom>
          <a:noFill/>
        </p:spPr>
        <p:txBody>
          <a:bodyPr wrap="none" lIns="91440" tIns="45720" rIns="91440" bIns="45720">
            <a:spAutoFit/>
          </a:bodyPr>
          <a:lstStyle/>
          <a:p>
            <a:pPr algn="ctr"/>
            <a:r>
              <a:rPr lang="en-US" sz="9600" dirty="0">
                <a:ln w="0"/>
                <a:solidFill>
                  <a:schemeClr val="accent1"/>
                </a:solidFill>
                <a:effectLst>
                  <a:outerShdw blurRad="38100" dist="25400" dir="5400000" algn="ctr" rotWithShape="0">
                    <a:srgbClr val="6E747A">
                      <a:alpha val="43000"/>
                    </a:srgbClr>
                  </a:outerShdw>
                </a:effectLst>
              </a:rPr>
              <a:t>3.x</a:t>
            </a:r>
            <a:endParaRPr lang="en-US" sz="9600" b="0" cap="none" spc="0" dirty="0">
              <a:ln w="0"/>
              <a:solidFill>
                <a:schemeClr val="accent1"/>
              </a:solidFill>
              <a:effectLst>
                <a:outerShdw blurRad="38100" dist="25400" dir="5400000" algn="ctr" rotWithShape="0">
                  <a:srgbClr val="6E747A">
                    <a:alpha val="43000"/>
                  </a:srgbClr>
                </a:outerShdw>
              </a:effectLst>
            </a:endParaRPr>
          </a:p>
        </p:txBody>
      </p:sp>
      <p:sp>
        <p:nvSpPr>
          <p:cNvPr id="5" name="Rectangle 4">
            <a:extLst>
              <a:ext uri="{FF2B5EF4-FFF2-40B4-BE49-F238E27FC236}">
                <a16:creationId xmlns:a16="http://schemas.microsoft.com/office/drawing/2014/main" id="{D87CDFF3-5D27-4296-A25A-A60EEBDA218F}"/>
              </a:ext>
            </a:extLst>
          </p:cNvPr>
          <p:cNvSpPr/>
          <p:nvPr/>
        </p:nvSpPr>
        <p:spPr>
          <a:xfrm>
            <a:off x="838200" y="4034958"/>
            <a:ext cx="1653018" cy="1569660"/>
          </a:xfrm>
          <a:prstGeom prst="rect">
            <a:avLst/>
          </a:prstGeom>
          <a:noFill/>
        </p:spPr>
        <p:txBody>
          <a:bodyPr wrap="none" lIns="91440" tIns="45720" rIns="91440" bIns="45720">
            <a:spAutoFit/>
          </a:bodyPr>
          <a:lstStyle/>
          <a:p>
            <a:pPr algn="ctr"/>
            <a:r>
              <a:rPr lang="en-US" sz="9600" dirty="0">
                <a:ln w="0"/>
                <a:solidFill>
                  <a:schemeClr val="accent1"/>
                </a:solidFill>
                <a:effectLst>
                  <a:outerShdw blurRad="38100" dist="25400" dir="5400000" algn="ctr" rotWithShape="0">
                    <a:srgbClr val="6E747A">
                      <a:alpha val="43000"/>
                    </a:srgbClr>
                  </a:outerShdw>
                </a:effectLst>
              </a:rPr>
              <a:t>1.x</a:t>
            </a:r>
            <a:endParaRPr lang="en-US" sz="9600" b="0" cap="none" spc="0" dirty="0">
              <a:ln w="0"/>
              <a:solidFill>
                <a:schemeClr val="accent1"/>
              </a:solidFill>
              <a:effectLst>
                <a:outerShdw blurRad="38100" dist="25400" dir="5400000" algn="ctr" rotWithShape="0">
                  <a:srgbClr val="6E747A">
                    <a:alpha val="43000"/>
                  </a:srgbClr>
                </a:outerShdw>
              </a:effectLst>
            </a:endParaRPr>
          </a:p>
        </p:txBody>
      </p:sp>
      <p:sp>
        <p:nvSpPr>
          <p:cNvPr id="6" name="Rectangle 5">
            <a:extLst>
              <a:ext uri="{FF2B5EF4-FFF2-40B4-BE49-F238E27FC236}">
                <a16:creationId xmlns:a16="http://schemas.microsoft.com/office/drawing/2014/main" id="{B4567A11-AE06-4816-8AED-F486DCD25EDB}"/>
              </a:ext>
            </a:extLst>
          </p:cNvPr>
          <p:cNvSpPr/>
          <p:nvPr/>
        </p:nvSpPr>
        <p:spPr>
          <a:xfrm>
            <a:off x="3616473" y="4034958"/>
            <a:ext cx="1653018" cy="1569660"/>
          </a:xfrm>
          <a:prstGeom prst="rect">
            <a:avLst/>
          </a:prstGeom>
          <a:noFill/>
        </p:spPr>
        <p:txBody>
          <a:bodyPr wrap="none" lIns="91440" tIns="45720" rIns="91440" bIns="45720">
            <a:spAutoFit/>
          </a:bodyPr>
          <a:lstStyle/>
          <a:p>
            <a:pPr algn="ctr"/>
            <a:r>
              <a:rPr lang="en-US" sz="9600" dirty="0">
                <a:ln w="0"/>
                <a:solidFill>
                  <a:schemeClr val="accent1"/>
                </a:solidFill>
                <a:effectLst>
                  <a:outerShdw blurRad="38100" dist="25400" dir="5400000" algn="ctr" rotWithShape="0">
                    <a:srgbClr val="6E747A">
                      <a:alpha val="43000"/>
                    </a:srgbClr>
                  </a:outerShdw>
                </a:effectLst>
              </a:rPr>
              <a:t>2.x</a:t>
            </a:r>
            <a:endParaRPr lang="en-US" sz="9600" b="0" cap="none" spc="0" dirty="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1882639411"/>
      </p:ext>
    </p:extLst>
  </p:cSld>
  <p:clrMapOvr>
    <a:masterClrMapping/>
  </p:clrMapOvr>
  <mc:AlternateContent xmlns:mc="http://schemas.openxmlformats.org/markup-compatibility/2006">
    <mc:Choice xmlns:p14="http://schemas.microsoft.com/office/powerpoint/2010/main" Requires="p14">
      <p:transition spd="slow" p14:dur="2000" advTm="0"/>
    </mc:Choice>
    <mc:Fallback>
      <p:transition spd="slow"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0 3.7037E-7 L 0.09336 0.34306 " pathEditMode="relative" rAng="0" ptsTypes="AA">
                                      <p:cBhvr>
                                        <p:cTn id="6" dur="500" fill="hold"/>
                                        <p:tgtEl>
                                          <p:spTgt spid="4"/>
                                        </p:tgtEl>
                                        <p:attrNameLst>
                                          <p:attrName>ppt_x</p:attrName>
                                          <p:attrName>ppt_y</p:attrName>
                                        </p:attrNameLst>
                                      </p:cBhvr>
                                      <p:rCtr x="4661" y="1715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5303D3-071C-4BDB-9F84-4336C1607A4B}"/>
              </a:ext>
            </a:extLst>
          </p:cNvPr>
          <p:cNvSpPr>
            <a:spLocks noGrp="1"/>
          </p:cNvSpPr>
          <p:nvPr>
            <p:ph type="title"/>
          </p:nvPr>
        </p:nvSpPr>
        <p:spPr/>
        <p:txBody>
          <a:bodyPr/>
          <a:lstStyle/>
          <a:p>
            <a:r>
              <a:rPr lang="en-US" dirty="0"/>
              <a:t>Runtime Versions</a:t>
            </a:r>
          </a:p>
        </p:txBody>
      </p:sp>
      <p:sp>
        <p:nvSpPr>
          <p:cNvPr id="4" name="Rectangle 3">
            <a:extLst>
              <a:ext uri="{FF2B5EF4-FFF2-40B4-BE49-F238E27FC236}">
                <a16:creationId xmlns:a16="http://schemas.microsoft.com/office/drawing/2014/main" id="{F9C59013-5C74-40ED-BFD7-E095F8875A4B}"/>
              </a:ext>
            </a:extLst>
          </p:cNvPr>
          <p:cNvSpPr/>
          <p:nvPr/>
        </p:nvSpPr>
        <p:spPr>
          <a:xfrm>
            <a:off x="5269491" y="1690688"/>
            <a:ext cx="1653018" cy="1569660"/>
          </a:xfrm>
          <a:prstGeom prst="rect">
            <a:avLst/>
          </a:prstGeom>
          <a:noFill/>
        </p:spPr>
        <p:txBody>
          <a:bodyPr wrap="none" lIns="91440" tIns="45720" rIns="91440" bIns="45720">
            <a:spAutoFit/>
          </a:bodyPr>
          <a:lstStyle/>
          <a:p>
            <a:pPr algn="ctr"/>
            <a:r>
              <a:rPr lang="en-US" sz="9600" dirty="0">
                <a:ln w="0"/>
                <a:solidFill>
                  <a:schemeClr val="accent1"/>
                </a:solidFill>
                <a:effectLst>
                  <a:outerShdw blurRad="38100" dist="25400" dir="5400000" algn="ctr" rotWithShape="0">
                    <a:srgbClr val="6E747A">
                      <a:alpha val="43000"/>
                    </a:srgbClr>
                  </a:outerShdw>
                </a:effectLst>
              </a:rPr>
              <a:t>4.x</a:t>
            </a:r>
            <a:endParaRPr lang="en-US" sz="9600" b="0" cap="none" spc="0" dirty="0">
              <a:ln w="0"/>
              <a:solidFill>
                <a:schemeClr val="accent1"/>
              </a:solidFill>
              <a:effectLst>
                <a:outerShdw blurRad="38100" dist="25400" dir="5400000" algn="ctr" rotWithShape="0">
                  <a:srgbClr val="6E747A">
                    <a:alpha val="43000"/>
                  </a:srgbClr>
                </a:outerShdw>
              </a:effectLst>
            </a:endParaRPr>
          </a:p>
        </p:txBody>
      </p:sp>
      <p:sp>
        <p:nvSpPr>
          <p:cNvPr id="5" name="Rectangle 4">
            <a:extLst>
              <a:ext uri="{FF2B5EF4-FFF2-40B4-BE49-F238E27FC236}">
                <a16:creationId xmlns:a16="http://schemas.microsoft.com/office/drawing/2014/main" id="{D87CDFF3-5D27-4296-A25A-A60EEBDA218F}"/>
              </a:ext>
            </a:extLst>
          </p:cNvPr>
          <p:cNvSpPr/>
          <p:nvPr/>
        </p:nvSpPr>
        <p:spPr>
          <a:xfrm>
            <a:off x="838200" y="4034958"/>
            <a:ext cx="1653018" cy="1569660"/>
          </a:xfrm>
          <a:prstGeom prst="rect">
            <a:avLst/>
          </a:prstGeom>
          <a:noFill/>
        </p:spPr>
        <p:txBody>
          <a:bodyPr wrap="none" lIns="91440" tIns="45720" rIns="91440" bIns="45720">
            <a:spAutoFit/>
          </a:bodyPr>
          <a:lstStyle/>
          <a:p>
            <a:pPr algn="ctr"/>
            <a:r>
              <a:rPr lang="en-US" sz="9600" dirty="0">
                <a:ln w="0"/>
                <a:solidFill>
                  <a:schemeClr val="accent1"/>
                </a:solidFill>
                <a:effectLst>
                  <a:outerShdw blurRad="38100" dist="25400" dir="5400000" algn="ctr" rotWithShape="0">
                    <a:srgbClr val="6E747A">
                      <a:alpha val="43000"/>
                    </a:srgbClr>
                  </a:outerShdw>
                </a:effectLst>
              </a:rPr>
              <a:t>1.x</a:t>
            </a:r>
            <a:endParaRPr lang="en-US" sz="9600" b="0" cap="none" spc="0" dirty="0">
              <a:ln w="0"/>
              <a:solidFill>
                <a:schemeClr val="accent1"/>
              </a:solidFill>
              <a:effectLst>
                <a:outerShdw blurRad="38100" dist="25400" dir="5400000" algn="ctr" rotWithShape="0">
                  <a:srgbClr val="6E747A">
                    <a:alpha val="43000"/>
                  </a:srgbClr>
                </a:outerShdw>
              </a:effectLst>
            </a:endParaRPr>
          </a:p>
        </p:txBody>
      </p:sp>
      <p:sp>
        <p:nvSpPr>
          <p:cNvPr id="6" name="Rectangle 5">
            <a:extLst>
              <a:ext uri="{FF2B5EF4-FFF2-40B4-BE49-F238E27FC236}">
                <a16:creationId xmlns:a16="http://schemas.microsoft.com/office/drawing/2014/main" id="{B4567A11-AE06-4816-8AED-F486DCD25EDB}"/>
              </a:ext>
            </a:extLst>
          </p:cNvPr>
          <p:cNvSpPr/>
          <p:nvPr/>
        </p:nvSpPr>
        <p:spPr>
          <a:xfrm>
            <a:off x="3616473" y="4034958"/>
            <a:ext cx="1653018" cy="1569660"/>
          </a:xfrm>
          <a:prstGeom prst="rect">
            <a:avLst/>
          </a:prstGeom>
          <a:noFill/>
        </p:spPr>
        <p:txBody>
          <a:bodyPr wrap="none" lIns="91440" tIns="45720" rIns="91440" bIns="45720">
            <a:spAutoFit/>
          </a:bodyPr>
          <a:lstStyle/>
          <a:p>
            <a:pPr algn="ctr"/>
            <a:r>
              <a:rPr lang="en-US" sz="9600" dirty="0">
                <a:ln w="0"/>
                <a:solidFill>
                  <a:schemeClr val="accent1"/>
                </a:solidFill>
                <a:effectLst>
                  <a:outerShdw blurRad="38100" dist="25400" dir="5400000" algn="ctr" rotWithShape="0">
                    <a:srgbClr val="6E747A">
                      <a:alpha val="43000"/>
                    </a:srgbClr>
                  </a:outerShdw>
                </a:effectLst>
              </a:rPr>
              <a:t>2.x</a:t>
            </a:r>
            <a:endParaRPr lang="en-US" sz="9600" b="0" cap="none" spc="0" dirty="0">
              <a:ln w="0"/>
              <a:solidFill>
                <a:schemeClr val="accent1"/>
              </a:solidFill>
              <a:effectLst>
                <a:outerShdw blurRad="38100" dist="25400" dir="5400000" algn="ctr" rotWithShape="0">
                  <a:srgbClr val="6E747A">
                    <a:alpha val="43000"/>
                  </a:srgbClr>
                </a:outerShdw>
              </a:effectLst>
            </a:endParaRPr>
          </a:p>
        </p:txBody>
      </p:sp>
      <p:sp>
        <p:nvSpPr>
          <p:cNvPr id="7" name="Rectangle 6">
            <a:extLst>
              <a:ext uri="{FF2B5EF4-FFF2-40B4-BE49-F238E27FC236}">
                <a16:creationId xmlns:a16="http://schemas.microsoft.com/office/drawing/2014/main" id="{584CC7DB-DD3F-4C99-9AA0-CA6CFAB738E3}"/>
              </a:ext>
            </a:extLst>
          </p:cNvPr>
          <p:cNvSpPr/>
          <p:nvPr/>
        </p:nvSpPr>
        <p:spPr>
          <a:xfrm>
            <a:off x="6394746" y="4034958"/>
            <a:ext cx="1653018" cy="1569660"/>
          </a:xfrm>
          <a:prstGeom prst="rect">
            <a:avLst/>
          </a:prstGeom>
          <a:noFill/>
        </p:spPr>
        <p:txBody>
          <a:bodyPr wrap="none" lIns="91440" tIns="45720" rIns="91440" bIns="45720">
            <a:spAutoFit/>
          </a:bodyPr>
          <a:lstStyle/>
          <a:p>
            <a:pPr algn="ctr"/>
            <a:r>
              <a:rPr lang="en-US" sz="9600" dirty="0">
                <a:ln w="0"/>
                <a:solidFill>
                  <a:schemeClr val="accent1"/>
                </a:solidFill>
                <a:effectLst>
                  <a:outerShdw blurRad="38100" dist="25400" dir="5400000" algn="ctr" rotWithShape="0">
                    <a:srgbClr val="6E747A">
                      <a:alpha val="43000"/>
                    </a:srgbClr>
                  </a:outerShdw>
                </a:effectLst>
              </a:rPr>
              <a:t>3.x</a:t>
            </a:r>
            <a:endParaRPr lang="en-US" sz="9600" b="0" cap="none" spc="0" dirty="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223393578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5303D3-071C-4BDB-9F84-4336C1607A4B}"/>
              </a:ext>
            </a:extLst>
          </p:cNvPr>
          <p:cNvSpPr>
            <a:spLocks noGrp="1"/>
          </p:cNvSpPr>
          <p:nvPr>
            <p:ph type="title"/>
          </p:nvPr>
        </p:nvSpPr>
        <p:spPr/>
        <p:txBody>
          <a:bodyPr/>
          <a:lstStyle/>
          <a:p>
            <a:r>
              <a:rPr lang="en-US" dirty="0"/>
              <a:t>Runtime Versions</a:t>
            </a:r>
          </a:p>
        </p:txBody>
      </p:sp>
      <p:sp>
        <p:nvSpPr>
          <p:cNvPr id="4" name="Rectangle 3">
            <a:extLst>
              <a:ext uri="{FF2B5EF4-FFF2-40B4-BE49-F238E27FC236}">
                <a16:creationId xmlns:a16="http://schemas.microsoft.com/office/drawing/2014/main" id="{F9C59013-5C74-40ED-BFD7-E095F8875A4B}"/>
              </a:ext>
            </a:extLst>
          </p:cNvPr>
          <p:cNvSpPr/>
          <p:nvPr/>
        </p:nvSpPr>
        <p:spPr>
          <a:xfrm>
            <a:off x="5269491" y="1690688"/>
            <a:ext cx="1653018" cy="1569660"/>
          </a:xfrm>
          <a:prstGeom prst="rect">
            <a:avLst/>
          </a:prstGeom>
          <a:noFill/>
        </p:spPr>
        <p:txBody>
          <a:bodyPr wrap="none" lIns="91440" tIns="45720" rIns="91440" bIns="45720">
            <a:spAutoFit/>
          </a:bodyPr>
          <a:lstStyle/>
          <a:p>
            <a:pPr algn="ctr"/>
            <a:r>
              <a:rPr lang="en-US" sz="9600" dirty="0">
                <a:ln w="0"/>
                <a:solidFill>
                  <a:schemeClr val="accent1"/>
                </a:solidFill>
                <a:effectLst>
                  <a:outerShdw blurRad="38100" dist="25400" dir="5400000" algn="ctr" rotWithShape="0">
                    <a:srgbClr val="6E747A">
                      <a:alpha val="43000"/>
                    </a:srgbClr>
                  </a:outerShdw>
                </a:effectLst>
              </a:rPr>
              <a:t>4.x</a:t>
            </a:r>
            <a:endParaRPr lang="en-US" sz="9600" b="0" cap="none" spc="0" dirty="0">
              <a:ln w="0"/>
              <a:solidFill>
                <a:schemeClr val="accent1"/>
              </a:solidFill>
              <a:effectLst>
                <a:outerShdw blurRad="38100" dist="25400" dir="5400000" algn="ctr" rotWithShape="0">
                  <a:srgbClr val="6E747A">
                    <a:alpha val="43000"/>
                  </a:srgbClr>
                </a:outerShdw>
              </a:effectLst>
            </a:endParaRPr>
          </a:p>
        </p:txBody>
      </p:sp>
      <p:sp>
        <p:nvSpPr>
          <p:cNvPr id="5" name="Rectangle 4">
            <a:extLst>
              <a:ext uri="{FF2B5EF4-FFF2-40B4-BE49-F238E27FC236}">
                <a16:creationId xmlns:a16="http://schemas.microsoft.com/office/drawing/2014/main" id="{D87CDFF3-5D27-4296-A25A-A60EEBDA218F}"/>
              </a:ext>
            </a:extLst>
          </p:cNvPr>
          <p:cNvSpPr/>
          <p:nvPr/>
        </p:nvSpPr>
        <p:spPr>
          <a:xfrm>
            <a:off x="838200" y="4034958"/>
            <a:ext cx="1653018" cy="1569660"/>
          </a:xfrm>
          <a:prstGeom prst="rect">
            <a:avLst/>
          </a:prstGeom>
          <a:noFill/>
        </p:spPr>
        <p:txBody>
          <a:bodyPr wrap="none" lIns="91440" tIns="45720" rIns="91440" bIns="45720">
            <a:spAutoFit/>
          </a:bodyPr>
          <a:lstStyle/>
          <a:p>
            <a:pPr algn="ctr"/>
            <a:r>
              <a:rPr lang="en-US" sz="9600" dirty="0">
                <a:ln w="0"/>
                <a:solidFill>
                  <a:schemeClr val="accent1"/>
                </a:solidFill>
                <a:effectLst>
                  <a:outerShdw blurRad="38100" dist="25400" dir="5400000" algn="ctr" rotWithShape="0">
                    <a:srgbClr val="6E747A">
                      <a:alpha val="43000"/>
                    </a:srgbClr>
                  </a:outerShdw>
                </a:effectLst>
              </a:rPr>
              <a:t>1.x</a:t>
            </a:r>
            <a:endParaRPr lang="en-US" sz="9600" b="0" cap="none" spc="0" dirty="0">
              <a:ln w="0"/>
              <a:solidFill>
                <a:schemeClr val="accent1"/>
              </a:solidFill>
              <a:effectLst>
                <a:outerShdw blurRad="38100" dist="25400" dir="5400000" algn="ctr" rotWithShape="0">
                  <a:srgbClr val="6E747A">
                    <a:alpha val="43000"/>
                  </a:srgbClr>
                </a:outerShdw>
              </a:effectLst>
            </a:endParaRPr>
          </a:p>
        </p:txBody>
      </p:sp>
      <p:sp>
        <p:nvSpPr>
          <p:cNvPr id="6" name="Rectangle 5">
            <a:extLst>
              <a:ext uri="{FF2B5EF4-FFF2-40B4-BE49-F238E27FC236}">
                <a16:creationId xmlns:a16="http://schemas.microsoft.com/office/drawing/2014/main" id="{B4567A11-AE06-4816-8AED-F486DCD25EDB}"/>
              </a:ext>
            </a:extLst>
          </p:cNvPr>
          <p:cNvSpPr/>
          <p:nvPr/>
        </p:nvSpPr>
        <p:spPr>
          <a:xfrm>
            <a:off x="3616473" y="4034958"/>
            <a:ext cx="1653018" cy="1569660"/>
          </a:xfrm>
          <a:prstGeom prst="rect">
            <a:avLst/>
          </a:prstGeom>
          <a:noFill/>
        </p:spPr>
        <p:txBody>
          <a:bodyPr wrap="none" lIns="91440" tIns="45720" rIns="91440" bIns="45720">
            <a:spAutoFit/>
          </a:bodyPr>
          <a:lstStyle/>
          <a:p>
            <a:pPr algn="ctr"/>
            <a:r>
              <a:rPr lang="en-US" sz="9600" dirty="0">
                <a:ln w="0"/>
                <a:solidFill>
                  <a:schemeClr val="accent1"/>
                </a:solidFill>
                <a:effectLst>
                  <a:outerShdw blurRad="38100" dist="25400" dir="5400000" algn="ctr" rotWithShape="0">
                    <a:srgbClr val="6E747A">
                      <a:alpha val="43000"/>
                    </a:srgbClr>
                  </a:outerShdw>
                </a:effectLst>
              </a:rPr>
              <a:t>2.x</a:t>
            </a:r>
            <a:endParaRPr lang="en-US" sz="9600" b="0" cap="none" spc="0" dirty="0">
              <a:ln w="0"/>
              <a:solidFill>
                <a:schemeClr val="accent1"/>
              </a:solidFill>
              <a:effectLst>
                <a:outerShdw blurRad="38100" dist="25400" dir="5400000" algn="ctr" rotWithShape="0">
                  <a:srgbClr val="6E747A">
                    <a:alpha val="43000"/>
                  </a:srgbClr>
                </a:outerShdw>
              </a:effectLst>
            </a:endParaRPr>
          </a:p>
        </p:txBody>
      </p:sp>
      <p:sp>
        <p:nvSpPr>
          <p:cNvPr id="7" name="Rectangle 6">
            <a:extLst>
              <a:ext uri="{FF2B5EF4-FFF2-40B4-BE49-F238E27FC236}">
                <a16:creationId xmlns:a16="http://schemas.microsoft.com/office/drawing/2014/main" id="{584CC7DB-DD3F-4C99-9AA0-CA6CFAB738E3}"/>
              </a:ext>
            </a:extLst>
          </p:cNvPr>
          <p:cNvSpPr/>
          <p:nvPr/>
        </p:nvSpPr>
        <p:spPr>
          <a:xfrm>
            <a:off x="6394746" y="4034958"/>
            <a:ext cx="1653018" cy="1569660"/>
          </a:xfrm>
          <a:prstGeom prst="rect">
            <a:avLst/>
          </a:prstGeom>
          <a:noFill/>
        </p:spPr>
        <p:txBody>
          <a:bodyPr wrap="none" lIns="91440" tIns="45720" rIns="91440" bIns="45720">
            <a:spAutoFit/>
          </a:bodyPr>
          <a:lstStyle/>
          <a:p>
            <a:pPr algn="ctr"/>
            <a:r>
              <a:rPr lang="en-US" sz="9600" dirty="0">
                <a:ln w="0"/>
                <a:solidFill>
                  <a:schemeClr val="accent1"/>
                </a:solidFill>
                <a:effectLst>
                  <a:outerShdw blurRad="38100" dist="25400" dir="5400000" algn="ctr" rotWithShape="0">
                    <a:srgbClr val="6E747A">
                      <a:alpha val="43000"/>
                    </a:srgbClr>
                  </a:outerShdw>
                </a:effectLst>
              </a:rPr>
              <a:t>3.x</a:t>
            </a:r>
            <a:endParaRPr lang="en-US" sz="9600" b="0" cap="none" spc="0" dirty="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1859114451"/>
      </p:ext>
    </p:extLst>
  </p:cSld>
  <p:clrMapOvr>
    <a:masterClrMapping/>
  </p:clrMapOvr>
  <mc:AlternateContent xmlns:mc="http://schemas.openxmlformats.org/markup-compatibility/2006">
    <mc:Choice xmlns:p14="http://schemas.microsoft.com/office/powerpoint/2010/main" Requires="p14">
      <p:transition spd="slow" p14:dur="2000" advTm="0"/>
    </mc:Choice>
    <mc:Fallback>
      <p:transition spd="slow"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0 3.7037E-7 L 0.32279 0.33912 " pathEditMode="relative" rAng="0" ptsTypes="AA">
                                      <p:cBhvr>
                                        <p:cTn id="6" dur="500" fill="hold"/>
                                        <p:tgtEl>
                                          <p:spTgt spid="4"/>
                                        </p:tgtEl>
                                        <p:attrNameLst>
                                          <p:attrName>ppt_x</p:attrName>
                                          <p:attrName>ppt_y</p:attrName>
                                        </p:attrNameLst>
                                      </p:cBhvr>
                                      <p:rCtr x="16133" y="16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5303D3-071C-4BDB-9F84-4336C1607A4B}"/>
              </a:ext>
            </a:extLst>
          </p:cNvPr>
          <p:cNvSpPr>
            <a:spLocks noGrp="1"/>
          </p:cNvSpPr>
          <p:nvPr>
            <p:ph type="title"/>
          </p:nvPr>
        </p:nvSpPr>
        <p:spPr/>
        <p:txBody>
          <a:bodyPr/>
          <a:lstStyle/>
          <a:p>
            <a:r>
              <a:rPr lang="en-US" dirty="0"/>
              <a:t>Runtime Versions</a:t>
            </a:r>
          </a:p>
        </p:txBody>
      </p:sp>
      <p:sp>
        <p:nvSpPr>
          <p:cNvPr id="5" name="Rectangle 4">
            <a:extLst>
              <a:ext uri="{FF2B5EF4-FFF2-40B4-BE49-F238E27FC236}">
                <a16:creationId xmlns:a16="http://schemas.microsoft.com/office/drawing/2014/main" id="{D87CDFF3-5D27-4296-A25A-A60EEBDA218F}"/>
              </a:ext>
            </a:extLst>
          </p:cNvPr>
          <p:cNvSpPr/>
          <p:nvPr/>
        </p:nvSpPr>
        <p:spPr>
          <a:xfrm>
            <a:off x="838200" y="4034958"/>
            <a:ext cx="1653018" cy="1569660"/>
          </a:xfrm>
          <a:prstGeom prst="rect">
            <a:avLst/>
          </a:prstGeom>
          <a:noFill/>
        </p:spPr>
        <p:txBody>
          <a:bodyPr wrap="none" lIns="91440" tIns="45720" rIns="91440" bIns="45720">
            <a:spAutoFit/>
          </a:bodyPr>
          <a:lstStyle/>
          <a:p>
            <a:pPr algn="ctr"/>
            <a:r>
              <a:rPr lang="en-US" sz="9600" dirty="0">
                <a:ln w="0"/>
                <a:solidFill>
                  <a:schemeClr val="accent1"/>
                </a:solidFill>
                <a:effectLst>
                  <a:outerShdw blurRad="38100" dist="25400" dir="5400000" algn="ctr" rotWithShape="0">
                    <a:srgbClr val="6E747A">
                      <a:alpha val="43000"/>
                    </a:srgbClr>
                  </a:outerShdw>
                </a:effectLst>
              </a:rPr>
              <a:t>1.x</a:t>
            </a:r>
            <a:endParaRPr lang="en-US" sz="9600" b="0" cap="none" spc="0" dirty="0">
              <a:ln w="0"/>
              <a:solidFill>
                <a:schemeClr val="accent1"/>
              </a:solidFill>
              <a:effectLst>
                <a:outerShdw blurRad="38100" dist="25400" dir="5400000" algn="ctr" rotWithShape="0">
                  <a:srgbClr val="6E747A">
                    <a:alpha val="43000"/>
                  </a:srgbClr>
                </a:outerShdw>
              </a:effectLst>
            </a:endParaRPr>
          </a:p>
        </p:txBody>
      </p:sp>
      <p:sp>
        <p:nvSpPr>
          <p:cNvPr id="6" name="Rectangle 5">
            <a:extLst>
              <a:ext uri="{FF2B5EF4-FFF2-40B4-BE49-F238E27FC236}">
                <a16:creationId xmlns:a16="http://schemas.microsoft.com/office/drawing/2014/main" id="{B4567A11-AE06-4816-8AED-F486DCD25EDB}"/>
              </a:ext>
            </a:extLst>
          </p:cNvPr>
          <p:cNvSpPr/>
          <p:nvPr/>
        </p:nvSpPr>
        <p:spPr>
          <a:xfrm>
            <a:off x="3616473" y="4034958"/>
            <a:ext cx="1653018" cy="1569660"/>
          </a:xfrm>
          <a:prstGeom prst="rect">
            <a:avLst/>
          </a:prstGeom>
          <a:noFill/>
        </p:spPr>
        <p:txBody>
          <a:bodyPr wrap="none" lIns="91440" tIns="45720" rIns="91440" bIns="45720">
            <a:spAutoFit/>
          </a:bodyPr>
          <a:lstStyle/>
          <a:p>
            <a:pPr algn="ctr"/>
            <a:r>
              <a:rPr lang="en-US" sz="9600" dirty="0">
                <a:ln w="0"/>
                <a:solidFill>
                  <a:schemeClr val="accent1"/>
                </a:solidFill>
                <a:effectLst>
                  <a:outerShdw blurRad="38100" dist="25400" dir="5400000" algn="ctr" rotWithShape="0">
                    <a:srgbClr val="6E747A">
                      <a:alpha val="43000"/>
                    </a:srgbClr>
                  </a:outerShdw>
                </a:effectLst>
              </a:rPr>
              <a:t>2.x</a:t>
            </a:r>
            <a:endParaRPr lang="en-US" sz="9600" b="0" cap="none" spc="0" dirty="0">
              <a:ln w="0"/>
              <a:solidFill>
                <a:schemeClr val="accent1"/>
              </a:solidFill>
              <a:effectLst>
                <a:outerShdw blurRad="38100" dist="25400" dir="5400000" algn="ctr" rotWithShape="0">
                  <a:srgbClr val="6E747A">
                    <a:alpha val="43000"/>
                  </a:srgbClr>
                </a:outerShdw>
              </a:effectLst>
            </a:endParaRPr>
          </a:p>
        </p:txBody>
      </p:sp>
      <p:sp>
        <p:nvSpPr>
          <p:cNvPr id="7" name="Rectangle 6">
            <a:extLst>
              <a:ext uri="{FF2B5EF4-FFF2-40B4-BE49-F238E27FC236}">
                <a16:creationId xmlns:a16="http://schemas.microsoft.com/office/drawing/2014/main" id="{584CC7DB-DD3F-4C99-9AA0-CA6CFAB738E3}"/>
              </a:ext>
            </a:extLst>
          </p:cNvPr>
          <p:cNvSpPr/>
          <p:nvPr/>
        </p:nvSpPr>
        <p:spPr>
          <a:xfrm>
            <a:off x="6394746" y="4034958"/>
            <a:ext cx="1653018" cy="1569660"/>
          </a:xfrm>
          <a:prstGeom prst="rect">
            <a:avLst/>
          </a:prstGeom>
          <a:noFill/>
        </p:spPr>
        <p:txBody>
          <a:bodyPr wrap="none" lIns="91440" tIns="45720" rIns="91440" bIns="45720">
            <a:spAutoFit/>
          </a:bodyPr>
          <a:lstStyle/>
          <a:p>
            <a:pPr algn="ctr"/>
            <a:r>
              <a:rPr lang="en-US" sz="9600" dirty="0">
                <a:ln w="0"/>
                <a:solidFill>
                  <a:schemeClr val="accent1"/>
                </a:solidFill>
                <a:effectLst>
                  <a:outerShdw blurRad="38100" dist="25400" dir="5400000" algn="ctr" rotWithShape="0">
                    <a:srgbClr val="6E747A">
                      <a:alpha val="43000"/>
                    </a:srgbClr>
                  </a:outerShdw>
                </a:effectLst>
              </a:rPr>
              <a:t>3.x</a:t>
            </a:r>
            <a:endParaRPr lang="en-US" sz="9600" b="0" cap="none" spc="0" dirty="0">
              <a:ln w="0"/>
              <a:solidFill>
                <a:schemeClr val="accent1"/>
              </a:solidFill>
              <a:effectLst>
                <a:outerShdw blurRad="38100" dist="25400" dir="5400000" algn="ctr" rotWithShape="0">
                  <a:srgbClr val="6E747A">
                    <a:alpha val="43000"/>
                  </a:srgbClr>
                </a:outerShdw>
              </a:effectLst>
            </a:endParaRPr>
          </a:p>
        </p:txBody>
      </p:sp>
      <p:sp>
        <p:nvSpPr>
          <p:cNvPr id="8" name="Rectangle 7">
            <a:extLst>
              <a:ext uri="{FF2B5EF4-FFF2-40B4-BE49-F238E27FC236}">
                <a16:creationId xmlns:a16="http://schemas.microsoft.com/office/drawing/2014/main" id="{9675AE8D-B1EF-4B6C-9BAC-B5D88E94C1E0}"/>
              </a:ext>
            </a:extLst>
          </p:cNvPr>
          <p:cNvSpPr/>
          <p:nvPr/>
        </p:nvSpPr>
        <p:spPr>
          <a:xfrm>
            <a:off x="9173019" y="4034958"/>
            <a:ext cx="1653018" cy="1569660"/>
          </a:xfrm>
          <a:prstGeom prst="rect">
            <a:avLst/>
          </a:prstGeom>
          <a:noFill/>
        </p:spPr>
        <p:txBody>
          <a:bodyPr wrap="none" lIns="91440" tIns="45720" rIns="91440" bIns="45720">
            <a:spAutoFit/>
          </a:bodyPr>
          <a:lstStyle/>
          <a:p>
            <a:pPr algn="ctr"/>
            <a:r>
              <a:rPr lang="en-US" sz="9600" dirty="0">
                <a:ln w="0"/>
                <a:solidFill>
                  <a:schemeClr val="accent1"/>
                </a:solidFill>
                <a:effectLst>
                  <a:outerShdw blurRad="38100" dist="25400" dir="5400000" algn="ctr" rotWithShape="0">
                    <a:srgbClr val="6E747A">
                      <a:alpha val="43000"/>
                    </a:srgbClr>
                  </a:outerShdw>
                </a:effectLst>
              </a:rPr>
              <a:t>4.x</a:t>
            </a:r>
            <a:endParaRPr lang="en-US" sz="9600" b="0" cap="none" spc="0" dirty="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1520855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2.29167E-6 2.22222E-6 L -0.00078 0.10602 " pathEditMode="relative" rAng="0" ptsTypes="AA">
                                      <p:cBhvr>
                                        <p:cTn id="6" dur="2000" fill="hold"/>
                                        <p:tgtEl>
                                          <p:spTgt spid="8"/>
                                        </p:tgtEl>
                                        <p:attrNameLst>
                                          <p:attrName>ppt_x</p:attrName>
                                          <p:attrName>ppt_y</p:attrName>
                                        </p:attrNameLst>
                                      </p:cBhvr>
                                      <p:rCtr x="-39" y="5301"/>
                                    </p:animMotion>
                                  </p:childTnLst>
                                </p:cTn>
                              </p:par>
                              <p:par>
                                <p:cTn id="7" presetID="42" presetClass="path" presetSubtype="0" accel="50000" decel="50000" fill="hold" grpId="0" nodeType="withEffect">
                                  <p:stCondLst>
                                    <p:cond delay="0"/>
                                  </p:stCondLst>
                                  <p:childTnLst>
                                    <p:animMotion origin="layout" path="M 2.5E-6 2.22222E-6 L 0.00026 0.11435 " pathEditMode="relative" rAng="0" ptsTypes="AA">
                                      <p:cBhvr>
                                        <p:cTn id="8" dur="2000" fill="hold"/>
                                        <p:tgtEl>
                                          <p:spTgt spid="7"/>
                                        </p:tgtEl>
                                        <p:attrNameLst>
                                          <p:attrName>ppt_x</p:attrName>
                                          <p:attrName>ppt_y</p:attrName>
                                        </p:attrNameLst>
                                      </p:cBhvr>
                                      <p:rCtr x="13" y="5718"/>
                                    </p:animMotion>
                                  </p:childTnLst>
                                </p:cTn>
                              </p:par>
                              <p:par>
                                <p:cTn id="9" presetID="42" presetClass="path" presetSubtype="0" accel="50000" decel="50000" fill="hold" grpId="0" nodeType="withEffect">
                                  <p:stCondLst>
                                    <p:cond delay="0"/>
                                  </p:stCondLst>
                                  <p:childTnLst>
                                    <p:animMotion origin="layout" path="M -2.91667E-6 2.22222E-6 L 0.00065 0.10602 " pathEditMode="relative" rAng="0" ptsTypes="AA">
                                      <p:cBhvr>
                                        <p:cTn id="10" dur="2000" fill="hold"/>
                                        <p:tgtEl>
                                          <p:spTgt spid="6"/>
                                        </p:tgtEl>
                                        <p:attrNameLst>
                                          <p:attrName>ppt_x</p:attrName>
                                          <p:attrName>ppt_y</p:attrName>
                                        </p:attrNameLst>
                                      </p:cBhvr>
                                      <p:rCtr x="26" y="5301"/>
                                    </p:animMotion>
                                  </p:childTnLst>
                                </p:cTn>
                              </p:par>
                              <p:par>
                                <p:cTn id="11" presetID="42" presetClass="path" presetSubtype="0" accel="50000" decel="50000" fill="hold" grpId="0" nodeType="withEffect">
                                  <p:stCondLst>
                                    <p:cond delay="0"/>
                                  </p:stCondLst>
                                  <p:childTnLst>
                                    <p:animMotion origin="layout" path="M 1.66667E-6 2.22222E-6 L 0.00039 0.10509 " pathEditMode="relative" rAng="0" ptsTypes="AA">
                                      <p:cBhvr>
                                        <p:cTn id="12" dur="2000" fill="hold"/>
                                        <p:tgtEl>
                                          <p:spTgt spid="5"/>
                                        </p:tgtEl>
                                        <p:attrNameLst>
                                          <p:attrName>ppt_x</p:attrName>
                                          <p:attrName>ppt_y</p:attrName>
                                        </p:attrNameLst>
                                      </p:cBhvr>
                                      <p:rCtr x="13" y="525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humbnail image 2 of blog post titled &#10; &#10; &#10;  &#10; &#10; &#10; &#10;    &#10;  &#10;   &#10;    &#10;      &#10;       .NET on Azure Functions Roadmap&#10;       &#10;      &#10;     &#10;   &#10;  &#10; &#10;   &#10; &#10; &#10; &#10; &#10; &#10;">
            <a:extLst>
              <a:ext uri="{FF2B5EF4-FFF2-40B4-BE49-F238E27FC236}">
                <a16:creationId xmlns:a16="http://schemas.microsoft.com/office/drawing/2014/main" id="{760A9076-F95C-4969-8CAC-3CD709EEEA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2002" y="1634937"/>
            <a:ext cx="9505950" cy="32385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B25303D3-071C-4BDB-9F84-4336C1607A4B}"/>
              </a:ext>
            </a:extLst>
          </p:cNvPr>
          <p:cNvSpPr>
            <a:spLocks noGrp="1"/>
          </p:cNvSpPr>
          <p:nvPr>
            <p:ph type="title"/>
          </p:nvPr>
        </p:nvSpPr>
        <p:spPr/>
        <p:txBody>
          <a:bodyPr/>
          <a:lstStyle/>
          <a:p>
            <a:r>
              <a:rPr lang="en-US" dirty="0"/>
              <a:t>Runtime Versions</a:t>
            </a:r>
          </a:p>
        </p:txBody>
      </p:sp>
      <p:sp>
        <p:nvSpPr>
          <p:cNvPr id="13" name="Rectangle 12">
            <a:extLst>
              <a:ext uri="{FF2B5EF4-FFF2-40B4-BE49-F238E27FC236}">
                <a16:creationId xmlns:a16="http://schemas.microsoft.com/office/drawing/2014/main" id="{99478757-7008-422A-9DA6-4F693F440CAB}"/>
              </a:ext>
            </a:extLst>
          </p:cNvPr>
          <p:cNvSpPr/>
          <p:nvPr/>
        </p:nvSpPr>
        <p:spPr>
          <a:xfrm>
            <a:off x="838200" y="4774543"/>
            <a:ext cx="1653018" cy="1569660"/>
          </a:xfrm>
          <a:prstGeom prst="rect">
            <a:avLst/>
          </a:prstGeom>
          <a:noFill/>
        </p:spPr>
        <p:txBody>
          <a:bodyPr wrap="none" lIns="91440" tIns="45720" rIns="91440" bIns="45720">
            <a:spAutoFit/>
          </a:bodyPr>
          <a:lstStyle/>
          <a:p>
            <a:pPr algn="ctr"/>
            <a:r>
              <a:rPr lang="en-US" sz="9600" dirty="0">
                <a:ln w="0"/>
                <a:solidFill>
                  <a:schemeClr val="accent1"/>
                </a:solidFill>
                <a:effectLst>
                  <a:outerShdw blurRad="38100" dist="25400" dir="5400000" algn="ctr" rotWithShape="0">
                    <a:srgbClr val="6E747A">
                      <a:alpha val="43000"/>
                    </a:srgbClr>
                  </a:outerShdw>
                </a:effectLst>
              </a:rPr>
              <a:t>1.x</a:t>
            </a:r>
            <a:endParaRPr lang="en-US" sz="9600" b="0" cap="none" spc="0" dirty="0">
              <a:ln w="0"/>
              <a:solidFill>
                <a:schemeClr val="accent1"/>
              </a:solidFill>
              <a:effectLst>
                <a:outerShdw blurRad="38100" dist="25400" dir="5400000" algn="ctr" rotWithShape="0">
                  <a:srgbClr val="6E747A">
                    <a:alpha val="43000"/>
                  </a:srgbClr>
                </a:outerShdw>
              </a:effectLst>
            </a:endParaRPr>
          </a:p>
        </p:txBody>
      </p:sp>
      <p:sp>
        <p:nvSpPr>
          <p:cNvPr id="14" name="Rectangle 13">
            <a:extLst>
              <a:ext uri="{FF2B5EF4-FFF2-40B4-BE49-F238E27FC236}">
                <a16:creationId xmlns:a16="http://schemas.microsoft.com/office/drawing/2014/main" id="{18DF3419-9EA2-4526-B4CF-E0E77470E348}"/>
              </a:ext>
            </a:extLst>
          </p:cNvPr>
          <p:cNvSpPr/>
          <p:nvPr/>
        </p:nvSpPr>
        <p:spPr>
          <a:xfrm>
            <a:off x="3616473" y="4774543"/>
            <a:ext cx="1653018" cy="1569660"/>
          </a:xfrm>
          <a:prstGeom prst="rect">
            <a:avLst/>
          </a:prstGeom>
          <a:noFill/>
        </p:spPr>
        <p:txBody>
          <a:bodyPr wrap="none" lIns="91440" tIns="45720" rIns="91440" bIns="45720">
            <a:spAutoFit/>
          </a:bodyPr>
          <a:lstStyle/>
          <a:p>
            <a:pPr algn="ctr"/>
            <a:r>
              <a:rPr lang="en-US" sz="9600" dirty="0">
                <a:ln w="0"/>
                <a:solidFill>
                  <a:schemeClr val="accent1"/>
                </a:solidFill>
                <a:effectLst>
                  <a:outerShdw blurRad="38100" dist="25400" dir="5400000" algn="ctr" rotWithShape="0">
                    <a:srgbClr val="6E747A">
                      <a:alpha val="43000"/>
                    </a:srgbClr>
                  </a:outerShdw>
                </a:effectLst>
              </a:rPr>
              <a:t>2.x</a:t>
            </a:r>
            <a:endParaRPr lang="en-US" sz="9600" b="0" cap="none" spc="0" dirty="0">
              <a:ln w="0"/>
              <a:solidFill>
                <a:schemeClr val="accent1"/>
              </a:solidFill>
              <a:effectLst>
                <a:outerShdw blurRad="38100" dist="25400" dir="5400000" algn="ctr" rotWithShape="0">
                  <a:srgbClr val="6E747A">
                    <a:alpha val="43000"/>
                  </a:srgbClr>
                </a:outerShdw>
              </a:effectLst>
            </a:endParaRPr>
          </a:p>
        </p:txBody>
      </p:sp>
      <p:sp>
        <p:nvSpPr>
          <p:cNvPr id="15" name="Rectangle 14">
            <a:extLst>
              <a:ext uri="{FF2B5EF4-FFF2-40B4-BE49-F238E27FC236}">
                <a16:creationId xmlns:a16="http://schemas.microsoft.com/office/drawing/2014/main" id="{6A778500-1530-4B3D-9F80-D7A7DE9FDD0F}"/>
              </a:ext>
            </a:extLst>
          </p:cNvPr>
          <p:cNvSpPr/>
          <p:nvPr/>
        </p:nvSpPr>
        <p:spPr>
          <a:xfrm>
            <a:off x="6394746" y="4774543"/>
            <a:ext cx="1653018" cy="1569660"/>
          </a:xfrm>
          <a:prstGeom prst="rect">
            <a:avLst/>
          </a:prstGeom>
          <a:noFill/>
        </p:spPr>
        <p:txBody>
          <a:bodyPr wrap="none" lIns="91440" tIns="45720" rIns="91440" bIns="45720">
            <a:spAutoFit/>
          </a:bodyPr>
          <a:lstStyle/>
          <a:p>
            <a:pPr algn="ctr"/>
            <a:r>
              <a:rPr lang="en-US" sz="9600" dirty="0">
                <a:ln w="0"/>
                <a:solidFill>
                  <a:schemeClr val="accent1"/>
                </a:solidFill>
                <a:effectLst>
                  <a:outerShdw blurRad="38100" dist="25400" dir="5400000" algn="ctr" rotWithShape="0">
                    <a:srgbClr val="6E747A">
                      <a:alpha val="43000"/>
                    </a:srgbClr>
                  </a:outerShdw>
                </a:effectLst>
              </a:rPr>
              <a:t>3.x</a:t>
            </a:r>
            <a:endParaRPr lang="en-US" sz="9600" b="0" cap="none" spc="0" dirty="0">
              <a:ln w="0"/>
              <a:solidFill>
                <a:schemeClr val="accent1"/>
              </a:solidFill>
              <a:effectLst>
                <a:outerShdw blurRad="38100" dist="25400" dir="5400000" algn="ctr" rotWithShape="0">
                  <a:srgbClr val="6E747A">
                    <a:alpha val="43000"/>
                  </a:srgbClr>
                </a:outerShdw>
              </a:effectLst>
            </a:endParaRPr>
          </a:p>
        </p:txBody>
      </p:sp>
      <p:sp>
        <p:nvSpPr>
          <p:cNvPr id="16" name="Rectangle 15">
            <a:extLst>
              <a:ext uri="{FF2B5EF4-FFF2-40B4-BE49-F238E27FC236}">
                <a16:creationId xmlns:a16="http://schemas.microsoft.com/office/drawing/2014/main" id="{E118B16D-41BF-4391-B82B-8BEB51AED12D}"/>
              </a:ext>
            </a:extLst>
          </p:cNvPr>
          <p:cNvSpPr/>
          <p:nvPr/>
        </p:nvSpPr>
        <p:spPr>
          <a:xfrm>
            <a:off x="9173019" y="4774543"/>
            <a:ext cx="1653018" cy="1569660"/>
          </a:xfrm>
          <a:prstGeom prst="rect">
            <a:avLst/>
          </a:prstGeom>
          <a:noFill/>
        </p:spPr>
        <p:txBody>
          <a:bodyPr wrap="none" lIns="91440" tIns="45720" rIns="91440" bIns="45720">
            <a:spAutoFit/>
          </a:bodyPr>
          <a:lstStyle/>
          <a:p>
            <a:pPr algn="ctr"/>
            <a:r>
              <a:rPr lang="en-US" sz="9600" dirty="0">
                <a:ln w="0"/>
                <a:solidFill>
                  <a:schemeClr val="accent1"/>
                </a:solidFill>
                <a:effectLst>
                  <a:outerShdw blurRad="38100" dist="25400" dir="5400000" algn="ctr" rotWithShape="0">
                    <a:srgbClr val="6E747A">
                      <a:alpha val="43000"/>
                    </a:srgbClr>
                  </a:outerShdw>
                </a:effectLst>
              </a:rPr>
              <a:t>4.x</a:t>
            </a:r>
            <a:endParaRPr lang="en-US" sz="9600" b="0" cap="none" spc="0" dirty="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4095817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9FDAD8-6624-4E95-80D3-99E6B0F6C2BA}"/>
              </a:ext>
            </a:extLst>
          </p:cNvPr>
          <p:cNvSpPr>
            <a:spLocks noGrp="1"/>
          </p:cNvSpPr>
          <p:nvPr>
            <p:ph type="title"/>
          </p:nvPr>
        </p:nvSpPr>
        <p:spPr/>
        <p:txBody>
          <a:bodyPr/>
          <a:lstStyle/>
          <a:p>
            <a:r>
              <a:rPr lang="en-US" dirty="0"/>
              <a:t>Ways to Run Functions</a:t>
            </a:r>
          </a:p>
        </p:txBody>
      </p:sp>
      <p:pic>
        <p:nvPicPr>
          <p:cNvPr id="5" name="Picture 4">
            <a:extLst>
              <a:ext uri="{FF2B5EF4-FFF2-40B4-BE49-F238E27FC236}">
                <a16:creationId xmlns:a16="http://schemas.microsoft.com/office/drawing/2014/main" id="{7464D013-02D8-4A04-9525-F2182D483F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7465" y="1952899"/>
            <a:ext cx="1223467" cy="1223467"/>
          </a:xfrm>
          <a:prstGeom prst="rect">
            <a:avLst/>
          </a:prstGeom>
        </p:spPr>
      </p:pic>
      <p:sp>
        <p:nvSpPr>
          <p:cNvPr id="10" name="TextBox 9">
            <a:extLst>
              <a:ext uri="{FF2B5EF4-FFF2-40B4-BE49-F238E27FC236}">
                <a16:creationId xmlns:a16="http://schemas.microsoft.com/office/drawing/2014/main" id="{B5F53763-297F-4431-8909-F9F9E2C657EB}"/>
              </a:ext>
            </a:extLst>
          </p:cNvPr>
          <p:cNvSpPr txBox="1"/>
          <p:nvPr/>
        </p:nvSpPr>
        <p:spPr>
          <a:xfrm>
            <a:off x="153997" y="3127188"/>
            <a:ext cx="1828193" cy="369332"/>
          </a:xfrm>
          <a:prstGeom prst="rect">
            <a:avLst/>
          </a:prstGeom>
          <a:noFill/>
        </p:spPr>
        <p:txBody>
          <a:bodyPr wrap="none" rtlCol="0">
            <a:spAutoFit/>
          </a:bodyPr>
          <a:lstStyle/>
          <a:p>
            <a:pPr algn="ctr"/>
            <a:r>
              <a:rPr lang="en-US" dirty="0">
                <a:latin typeface="Kamerik205 8" panose="020B0803030600020004" pitchFamily="34" charset="0"/>
              </a:rPr>
              <a:t>Consumption</a:t>
            </a:r>
          </a:p>
        </p:txBody>
      </p:sp>
      <p:sp>
        <p:nvSpPr>
          <p:cNvPr id="48" name="Rectangle 47">
            <a:extLst>
              <a:ext uri="{FF2B5EF4-FFF2-40B4-BE49-F238E27FC236}">
                <a16:creationId xmlns:a16="http://schemas.microsoft.com/office/drawing/2014/main" id="{D03A4488-A04C-4FBB-88EE-5EC747A01392}"/>
              </a:ext>
            </a:extLst>
          </p:cNvPr>
          <p:cNvSpPr/>
          <p:nvPr/>
        </p:nvSpPr>
        <p:spPr>
          <a:xfrm>
            <a:off x="4420893" y="4656019"/>
            <a:ext cx="3350213" cy="1015663"/>
          </a:xfrm>
          <a:prstGeom prst="rect">
            <a:avLst/>
          </a:prstGeom>
          <a:noFill/>
        </p:spPr>
        <p:txBody>
          <a:bodyPr wrap="none" lIns="91440" tIns="45720" rIns="91440" bIns="45720">
            <a:spAutoFit/>
          </a:bodyPr>
          <a:lstStyle/>
          <a:p>
            <a:pPr algn="ctr"/>
            <a:r>
              <a:rPr lang="en-US" sz="6000" dirty="0">
                <a:ln w="0"/>
                <a:solidFill>
                  <a:srgbClr val="4472C4"/>
                </a:solidFill>
                <a:effectLst>
                  <a:outerShdw blurRad="38100" dist="19050" dir="2700000" algn="tl" rotWithShape="0">
                    <a:schemeClr val="dk1">
                      <a:alpha val="40000"/>
                    </a:schemeClr>
                  </a:outerShdw>
                </a:effectLst>
              </a:rPr>
              <a:t>Serverless</a:t>
            </a:r>
          </a:p>
        </p:txBody>
      </p:sp>
    </p:spTree>
    <p:extLst>
      <p:ext uri="{BB962C8B-B14F-4D97-AF65-F5344CB8AC3E}">
        <p14:creationId xmlns:p14="http://schemas.microsoft.com/office/powerpoint/2010/main" val="1562116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8"/>
                                        </p:tgtEl>
                                        <p:attrNameLst>
                                          <p:attrName>style.visibility</p:attrName>
                                        </p:attrNameLst>
                                      </p:cBhvr>
                                      <p:to>
                                        <p:strVal val="visible"/>
                                      </p:to>
                                    </p:set>
                                    <p:animEffect transition="in" filter="fade">
                                      <p:cBhvr>
                                        <p:cTn id="13"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48"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9FDAD8-6624-4E95-80D3-99E6B0F6C2BA}"/>
              </a:ext>
            </a:extLst>
          </p:cNvPr>
          <p:cNvSpPr>
            <a:spLocks noGrp="1"/>
          </p:cNvSpPr>
          <p:nvPr>
            <p:ph type="title"/>
          </p:nvPr>
        </p:nvSpPr>
        <p:spPr/>
        <p:txBody>
          <a:bodyPr/>
          <a:lstStyle/>
          <a:p>
            <a:r>
              <a:rPr lang="en-US" dirty="0"/>
              <a:t>Ways to Run Functions</a:t>
            </a:r>
          </a:p>
        </p:txBody>
      </p:sp>
      <p:pic>
        <p:nvPicPr>
          <p:cNvPr id="4" name="Picture 3">
            <a:extLst>
              <a:ext uri="{FF2B5EF4-FFF2-40B4-BE49-F238E27FC236}">
                <a16:creationId xmlns:a16="http://schemas.microsoft.com/office/drawing/2014/main" id="{4DB05FAF-9D3B-4B1D-A27F-E682563862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87333" y="1952899"/>
            <a:ext cx="1223467" cy="1223467"/>
          </a:xfrm>
          <a:prstGeom prst="rect">
            <a:avLst/>
          </a:prstGeom>
        </p:spPr>
      </p:pic>
      <p:pic>
        <p:nvPicPr>
          <p:cNvPr id="5" name="Picture 4">
            <a:extLst>
              <a:ext uri="{FF2B5EF4-FFF2-40B4-BE49-F238E27FC236}">
                <a16:creationId xmlns:a16="http://schemas.microsoft.com/office/drawing/2014/main" id="{7464D013-02D8-4A04-9525-F2182D483F4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7465" y="1952899"/>
            <a:ext cx="1223467" cy="1223467"/>
          </a:xfrm>
          <a:prstGeom prst="rect">
            <a:avLst/>
          </a:prstGeom>
        </p:spPr>
      </p:pic>
      <p:sp>
        <p:nvSpPr>
          <p:cNvPr id="10" name="TextBox 9">
            <a:extLst>
              <a:ext uri="{FF2B5EF4-FFF2-40B4-BE49-F238E27FC236}">
                <a16:creationId xmlns:a16="http://schemas.microsoft.com/office/drawing/2014/main" id="{B5F53763-297F-4431-8909-F9F9E2C657EB}"/>
              </a:ext>
            </a:extLst>
          </p:cNvPr>
          <p:cNvSpPr txBox="1"/>
          <p:nvPr/>
        </p:nvSpPr>
        <p:spPr>
          <a:xfrm>
            <a:off x="153997" y="3127188"/>
            <a:ext cx="1828193" cy="369332"/>
          </a:xfrm>
          <a:prstGeom prst="rect">
            <a:avLst/>
          </a:prstGeom>
          <a:noFill/>
        </p:spPr>
        <p:txBody>
          <a:bodyPr wrap="none" rtlCol="0">
            <a:spAutoFit/>
          </a:bodyPr>
          <a:lstStyle/>
          <a:p>
            <a:pPr algn="ctr"/>
            <a:r>
              <a:rPr lang="en-US" dirty="0">
                <a:latin typeface="Kamerik205 8" panose="020B0803030600020004" pitchFamily="34" charset="0"/>
              </a:rPr>
              <a:t>Consumption</a:t>
            </a:r>
          </a:p>
        </p:txBody>
      </p:sp>
      <p:sp>
        <p:nvSpPr>
          <p:cNvPr id="11" name="TextBox 10">
            <a:extLst>
              <a:ext uri="{FF2B5EF4-FFF2-40B4-BE49-F238E27FC236}">
                <a16:creationId xmlns:a16="http://schemas.microsoft.com/office/drawing/2014/main" id="{47CDFAF7-15DF-428A-9B7C-E9A5CB0E205E}"/>
              </a:ext>
            </a:extLst>
          </p:cNvPr>
          <p:cNvSpPr txBox="1"/>
          <p:nvPr/>
        </p:nvSpPr>
        <p:spPr>
          <a:xfrm>
            <a:off x="2460182" y="3173354"/>
            <a:ext cx="1677767" cy="646331"/>
          </a:xfrm>
          <a:prstGeom prst="rect">
            <a:avLst/>
          </a:prstGeom>
          <a:noFill/>
        </p:spPr>
        <p:txBody>
          <a:bodyPr wrap="none" rtlCol="0">
            <a:spAutoFit/>
          </a:bodyPr>
          <a:lstStyle/>
          <a:p>
            <a:pPr algn="ctr"/>
            <a:r>
              <a:rPr lang="en-US" dirty="0">
                <a:latin typeface="Kamerik205 8" panose="020B0803030600020004" pitchFamily="34" charset="0"/>
              </a:rPr>
              <a:t>App Service</a:t>
            </a:r>
          </a:p>
          <a:p>
            <a:pPr algn="ctr"/>
            <a:r>
              <a:rPr lang="en-US" dirty="0">
                <a:latin typeface="Kamerik205 8" panose="020B0803030600020004" pitchFamily="34" charset="0"/>
              </a:rPr>
              <a:t>Plan</a:t>
            </a:r>
          </a:p>
        </p:txBody>
      </p:sp>
      <p:cxnSp>
        <p:nvCxnSpPr>
          <p:cNvPr id="20" name="Straight Connector 19">
            <a:extLst>
              <a:ext uri="{FF2B5EF4-FFF2-40B4-BE49-F238E27FC236}">
                <a16:creationId xmlns:a16="http://schemas.microsoft.com/office/drawing/2014/main" id="{DA189C7B-8A4A-4FC4-9E81-48DCE833726A}"/>
              </a:ext>
            </a:extLst>
          </p:cNvPr>
          <p:cNvCxnSpPr>
            <a:cxnSpLocks/>
          </p:cNvCxnSpPr>
          <p:nvPr/>
        </p:nvCxnSpPr>
        <p:spPr>
          <a:xfrm>
            <a:off x="2231343" y="1690688"/>
            <a:ext cx="0" cy="2561998"/>
          </a:xfrm>
          <a:prstGeom prst="line">
            <a:avLst/>
          </a:prstGeom>
        </p:spPr>
        <p:style>
          <a:lnRef idx="1">
            <a:schemeClr val="accent5"/>
          </a:lnRef>
          <a:fillRef idx="0">
            <a:schemeClr val="accent5"/>
          </a:fillRef>
          <a:effectRef idx="0">
            <a:schemeClr val="accent5"/>
          </a:effectRef>
          <a:fontRef idx="minor">
            <a:schemeClr val="tx1"/>
          </a:fontRef>
        </p:style>
      </p:cxnSp>
      <p:sp>
        <p:nvSpPr>
          <p:cNvPr id="27" name="Rectangle 26">
            <a:extLst>
              <a:ext uri="{FF2B5EF4-FFF2-40B4-BE49-F238E27FC236}">
                <a16:creationId xmlns:a16="http://schemas.microsoft.com/office/drawing/2014/main" id="{397BCCF1-09AA-4449-B4B4-DB44DEC588C5}"/>
              </a:ext>
            </a:extLst>
          </p:cNvPr>
          <p:cNvSpPr/>
          <p:nvPr/>
        </p:nvSpPr>
        <p:spPr>
          <a:xfrm>
            <a:off x="4329841" y="4685601"/>
            <a:ext cx="3432735" cy="1015663"/>
          </a:xfrm>
          <a:prstGeom prst="rect">
            <a:avLst/>
          </a:prstGeom>
          <a:noFill/>
        </p:spPr>
        <p:txBody>
          <a:bodyPr wrap="none" lIns="91440" tIns="45720" rIns="91440" bIns="45720">
            <a:spAutoFit/>
          </a:bodyPr>
          <a:lstStyle/>
          <a:p>
            <a:pPr algn="ctr"/>
            <a:r>
              <a:rPr lang="en-US" sz="6000" dirty="0">
                <a:ln w="0"/>
                <a:solidFill>
                  <a:srgbClr val="4472C4"/>
                </a:solidFill>
                <a:effectLst>
                  <a:outerShdw blurRad="38100" dist="19050" dir="2700000" algn="tl" rotWithShape="0">
                    <a:schemeClr val="dk1">
                      <a:alpha val="40000"/>
                    </a:schemeClr>
                  </a:outerShdw>
                </a:effectLst>
              </a:rPr>
              <a:t>Always On</a:t>
            </a:r>
          </a:p>
        </p:txBody>
      </p:sp>
    </p:spTree>
    <p:extLst>
      <p:ext uri="{BB962C8B-B14F-4D97-AF65-F5344CB8AC3E}">
        <p14:creationId xmlns:p14="http://schemas.microsoft.com/office/powerpoint/2010/main" val="9280457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27"/>
                                        </p:tgtEl>
                                        <p:attrNameLst>
                                          <p:attrName>style.visibility</p:attrName>
                                        </p:attrNameLst>
                                      </p:cBhvr>
                                      <p:to>
                                        <p:strVal val="visible"/>
                                      </p:to>
                                    </p:set>
                                    <p:animEffect transition="in" filter="fade">
                                      <p:cBhvr>
                                        <p:cTn id="14"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27"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9FDAD8-6624-4E95-80D3-99E6B0F6C2BA}"/>
              </a:ext>
            </a:extLst>
          </p:cNvPr>
          <p:cNvSpPr>
            <a:spLocks noGrp="1"/>
          </p:cNvSpPr>
          <p:nvPr>
            <p:ph type="title"/>
          </p:nvPr>
        </p:nvSpPr>
        <p:spPr/>
        <p:txBody>
          <a:bodyPr/>
          <a:lstStyle/>
          <a:p>
            <a:r>
              <a:rPr lang="en-US" dirty="0"/>
              <a:t>Ways to Run Functions</a:t>
            </a:r>
          </a:p>
        </p:txBody>
      </p:sp>
      <p:pic>
        <p:nvPicPr>
          <p:cNvPr id="4" name="Picture 3">
            <a:extLst>
              <a:ext uri="{FF2B5EF4-FFF2-40B4-BE49-F238E27FC236}">
                <a16:creationId xmlns:a16="http://schemas.microsoft.com/office/drawing/2014/main" id="{4DB05FAF-9D3B-4B1D-A27F-E682563862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87333" y="1952899"/>
            <a:ext cx="1223467" cy="1223467"/>
          </a:xfrm>
          <a:prstGeom prst="rect">
            <a:avLst/>
          </a:prstGeom>
        </p:spPr>
      </p:pic>
      <p:pic>
        <p:nvPicPr>
          <p:cNvPr id="5" name="Picture 4">
            <a:extLst>
              <a:ext uri="{FF2B5EF4-FFF2-40B4-BE49-F238E27FC236}">
                <a16:creationId xmlns:a16="http://schemas.microsoft.com/office/drawing/2014/main" id="{7464D013-02D8-4A04-9525-F2182D483F4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7465" y="1952899"/>
            <a:ext cx="1223467" cy="1223467"/>
          </a:xfrm>
          <a:prstGeom prst="rect">
            <a:avLst/>
          </a:prstGeom>
        </p:spPr>
      </p:pic>
      <p:pic>
        <p:nvPicPr>
          <p:cNvPr id="6" name="Picture 5">
            <a:extLst>
              <a:ext uri="{FF2B5EF4-FFF2-40B4-BE49-F238E27FC236}">
                <a16:creationId xmlns:a16="http://schemas.microsoft.com/office/drawing/2014/main" id="{AD8468C0-EC6F-47D1-A66B-858745D54CD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84083" y="1949887"/>
            <a:ext cx="1223467" cy="1223467"/>
          </a:xfrm>
          <a:prstGeom prst="rect">
            <a:avLst/>
          </a:prstGeom>
        </p:spPr>
      </p:pic>
      <p:sp>
        <p:nvSpPr>
          <p:cNvPr id="10" name="TextBox 9">
            <a:extLst>
              <a:ext uri="{FF2B5EF4-FFF2-40B4-BE49-F238E27FC236}">
                <a16:creationId xmlns:a16="http://schemas.microsoft.com/office/drawing/2014/main" id="{B5F53763-297F-4431-8909-F9F9E2C657EB}"/>
              </a:ext>
            </a:extLst>
          </p:cNvPr>
          <p:cNvSpPr txBox="1"/>
          <p:nvPr/>
        </p:nvSpPr>
        <p:spPr>
          <a:xfrm>
            <a:off x="153997" y="3127188"/>
            <a:ext cx="1828193" cy="369332"/>
          </a:xfrm>
          <a:prstGeom prst="rect">
            <a:avLst/>
          </a:prstGeom>
          <a:noFill/>
        </p:spPr>
        <p:txBody>
          <a:bodyPr wrap="none" rtlCol="0">
            <a:spAutoFit/>
          </a:bodyPr>
          <a:lstStyle/>
          <a:p>
            <a:pPr algn="ctr"/>
            <a:r>
              <a:rPr lang="en-US" dirty="0">
                <a:latin typeface="Kamerik205 8" panose="020B0803030600020004" pitchFamily="34" charset="0"/>
              </a:rPr>
              <a:t>Consumption</a:t>
            </a:r>
          </a:p>
        </p:txBody>
      </p:sp>
      <p:sp>
        <p:nvSpPr>
          <p:cNvPr id="11" name="TextBox 10">
            <a:extLst>
              <a:ext uri="{FF2B5EF4-FFF2-40B4-BE49-F238E27FC236}">
                <a16:creationId xmlns:a16="http://schemas.microsoft.com/office/drawing/2014/main" id="{47CDFAF7-15DF-428A-9B7C-E9A5CB0E205E}"/>
              </a:ext>
            </a:extLst>
          </p:cNvPr>
          <p:cNvSpPr txBox="1"/>
          <p:nvPr/>
        </p:nvSpPr>
        <p:spPr>
          <a:xfrm>
            <a:off x="2460182" y="3173354"/>
            <a:ext cx="1677767" cy="646331"/>
          </a:xfrm>
          <a:prstGeom prst="rect">
            <a:avLst/>
          </a:prstGeom>
          <a:noFill/>
        </p:spPr>
        <p:txBody>
          <a:bodyPr wrap="none" rtlCol="0">
            <a:spAutoFit/>
          </a:bodyPr>
          <a:lstStyle/>
          <a:p>
            <a:pPr algn="ctr"/>
            <a:r>
              <a:rPr lang="en-US" dirty="0">
                <a:latin typeface="Kamerik205 8" panose="020B0803030600020004" pitchFamily="34" charset="0"/>
              </a:rPr>
              <a:t>App Service</a:t>
            </a:r>
          </a:p>
          <a:p>
            <a:pPr algn="ctr"/>
            <a:r>
              <a:rPr lang="en-US" dirty="0">
                <a:latin typeface="Kamerik205 8" panose="020B0803030600020004" pitchFamily="34" charset="0"/>
              </a:rPr>
              <a:t>Plan</a:t>
            </a:r>
          </a:p>
        </p:txBody>
      </p:sp>
      <p:sp>
        <p:nvSpPr>
          <p:cNvPr id="12" name="TextBox 11">
            <a:extLst>
              <a:ext uri="{FF2B5EF4-FFF2-40B4-BE49-F238E27FC236}">
                <a16:creationId xmlns:a16="http://schemas.microsoft.com/office/drawing/2014/main" id="{BA12F6A7-DA8A-481D-A345-ED85B2DC8A5D}"/>
              </a:ext>
            </a:extLst>
          </p:cNvPr>
          <p:cNvSpPr txBox="1"/>
          <p:nvPr/>
        </p:nvSpPr>
        <p:spPr>
          <a:xfrm>
            <a:off x="4345422" y="3182264"/>
            <a:ext cx="1700787" cy="646331"/>
          </a:xfrm>
          <a:prstGeom prst="rect">
            <a:avLst/>
          </a:prstGeom>
          <a:noFill/>
        </p:spPr>
        <p:txBody>
          <a:bodyPr wrap="none" rtlCol="0">
            <a:spAutoFit/>
          </a:bodyPr>
          <a:lstStyle/>
          <a:p>
            <a:pPr algn="ctr"/>
            <a:r>
              <a:rPr lang="en-US" dirty="0">
                <a:latin typeface="Kamerik205 8" panose="020B0803030600020004" pitchFamily="34" charset="0"/>
              </a:rPr>
              <a:t>App Service</a:t>
            </a:r>
          </a:p>
          <a:p>
            <a:pPr algn="ctr"/>
            <a:r>
              <a:rPr lang="en-US" dirty="0">
                <a:latin typeface="Kamerik205 8" panose="020B0803030600020004" pitchFamily="34" charset="0"/>
              </a:rPr>
              <a:t>Environment</a:t>
            </a:r>
          </a:p>
        </p:txBody>
      </p:sp>
      <p:cxnSp>
        <p:nvCxnSpPr>
          <p:cNvPr id="20" name="Straight Connector 19">
            <a:extLst>
              <a:ext uri="{FF2B5EF4-FFF2-40B4-BE49-F238E27FC236}">
                <a16:creationId xmlns:a16="http://schemas.microsoft.com/office/drawing/2014/main" id="{26013ED2-F132-4C5A-AC0A-058E107EFB57}"/>
              </a:ext>
            </a:extLst>
          </p:cNvPr>
          <p:cNvCxnSpPr>
            <a:cxnSpLocks/>
          </p:cNvCxnSpPr>
          <p:nvPr/>
        </p:nvCxnSpPr>
        <p:spPr>
          <a:xfrm>
            <a:off x="2231343" y="1690688"/>
            <a:ext cx="0" cy="2561998"/>
          </a:xfrm>
          <a:prstGeom prst="line">
            <a:avLst/>
          </a:prstGeom>
        </p:spPr>
        <p:style>
          <a:lnRef idx="1">
            <a:schemeClr val="accent5"/>
          </a:lnRef>
          <a:fillRef idx="0">
            <a:schemeClr val="accent5"/>
          </a:fillRef>
          <a:effectRef idx="0">
            <a:schemeClr val="accent5"/>
          </a:effectRef>
          <a:fontRef idx="minor">
            <a:schemeClr val="tx1"/>
          </a:fontRef>
        </p:style>
      </p:cxnSp>
      <p:cxnSp>
        <p:nvCxnSpPr>
          <p:cNvPr id="21" name="Straight Connector 20">
            <a:extLst>
              <a:ext uri="{FF2B5EF4-FFF2-40B4-BE49-F238E27FC236}">
                <a16:creationId xmlns:a16="http://schemas.microsoft.com/office/drawing/2014/main" id="{B088F262-4DEA-452E-A10F-0926CE765429}"/>
              </a:ext>
            </a:extLst>
          </p:cNvPr>
          <p:cNvCxnSpPr>
            <a:cxnSpLocks/>
          </p:cNvCxnSpPr>
          <p:nvPr/>
        </p:nvCxnSpPr>
        <p:spPr>
          <a:xfrm>
            <a:off x="4184892" y="1638215"/>
            <a:ext cx="0" cy="2561998"/>
          </a:xfrm>
          <a:prstGeom prst="line">
            <a:avLst/>
          </a:prstGeom>
        </p:spPr>
        <p:style>
          <a:lnRef idx="1">
            <a:schemeClr val="accent5"/>
          </a:lnRef>
          <a:fillRef idx="0">
            <a:schemeClr val="accent5"/>
          </a:fillRef>
          <a:effectRef idx="0">
            <a:schemeClr val="accent5"/>
          </a:effectRef>
          <a:fontRef idx="minor">
            <a:schemeClr val="tx1"/>
          </a:fontRef>
        </p:style>
      </p:cxnSp>
      <p:sp>
        <p:nvSpPr>
          <p:cNvPr id="27" name="Rectangle 26">
            <a:extLst>
              <a:ext uri="{FF2B5EF4-FFF2-40B4-BE49-F238E27FC236}">
                <a16:creationId xmlns:a16="http://schemas.microsoft.com/office/drawing/2014/main" id="{54D3B930-DC9A-4D5E-A78F-0FC14EFA43A5}"/>
              </a:ext>
            </a:extLst>
          </p:cNvPr>
          <p:cNvSpPr/>
          <p:nvPr/>
        </p:nvSpPr>
        <p:spPr>
          <a:xfrm>
            <a:off x="3175423" y="4704203"/>
            <a:ext cx="5741572" cy="1015663"/>
          </a:xfrm>
          <a:prstGeom prst="rect">
            <a:avLst/>
          </a:prstGeom>
          <a:noFill/>
        </p:spPr>
        <p:txBody>
          <a:bodyPr wrap="none" lIns="91440" tIns="45720" rIns="91440" bIns="45720">
            <a:spAutoFit/>
          </a:bodyPr>
          <a:lstStyle/>
          <a:p>
            <a:pPr algn="ctr"/>
            <a:r>
              <a:rPr lang="en-US" sz="6000" dirty="0">
                <a:ln w="0"/>
                <a:solidFill>
                  <a:srgbClr val="4472C4"/>
                </a:solidFill>
                <a:effectLst>
                  <a:outerShdw blurRad="38100" dist="19050" dir="2700000" algn="tl" rotWithShape="0">
                    <a:schemeClr val="dk1">
                      <a:alpha val="40000"/>
                    </a:schemeClr>
                  </a:outerShdw>
                </a:effectLst>
              </a:rPr>
              <a:t>Network Isolation</a:t>
            </a:r>
          </a:p>
        </p:txBody>
      </p:sp>
    </p:spTree>
    <p:extLst>
      <p:ext uri="{BB962C8B-B14F-4D97-AF65-F5344CB8AC3E}">
        <p14:creationId xmlns:p14="http://schemas.microsoft.com/office/powerpoint/2010/main" val="3509017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27"/>
                                        </p:tgtEl>
                                        <p:attrNameLst>
                                          <p:attrName>style.visibility</p:attrName>
                                        </p:attrNameLst>
                                      </p:cBhvr>
                                      <p:to>
                                        <p:strVal val="visible"/>
                                      </p:to>
                                    </p:set>
                                    <p:animEffect transition="in" filter="fade">
                                      <p:cBhvr>
                                        <p:cTn id="14"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27" grpId="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9FDAD8-6624-4E95-80D3-99E6B0F6C2BA}"/>
              </a:ext>
            </a:extLst>
          </p:cNvPr>
          <p:cNvSpPr>
            <a:spLocks noGrp="1"/>
          </p:cNvSpPr>
          <p:nvPr>
            <p:ph type="title"/>
          </p:nvPr>
        </p:nvSpPr>
        <p:spPr/>
        <p:txBody>
          <a:bodyPr/>
          <a:lstStyle/>
          <a:p>
            <a:r>
              <a:rPr lang="en-US" dirty="0"/>
              <a:t>Ways to Run Functions</a:t>
            </a:r>
          </a:p>
        </p:txBody>
      </p:sp>
      <p:pic>
        <p:nvPicPr>
          <p:cNvPr id="4" name="Picture 3">
            <a:extLst>
              <a:ext uri="{FF2B5EF4-FFF2-40B4-BE49-F238E27FC236}">
                <a16:creationId xmlns:a16="http://schemas.microsoft.com/office/drawing/2014/main" id="{4DB05FAF-9D3B-4B1D-A27F-E682563862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87333" y="1952899"/>
            <a:ext cx="1223467" cy="1223467"/>
          </a:xfrm>
          <a:prstGeom prst="rect">
            <a:avLst/>
          </a:prstGeom>
        </p:spPr>
      </p:pic>
      <p:pic>
        <p:nvPicPr>
          <p:cNvPr id="5" name="Picture 4">
            <a:extLst>
              <a:ext uri="{FF2B5EF4-FFF2-40B4-BE49-F238E27FC236}">
                <a16:creationId xmlns:a16="http://schemas.microsoft.com/office/drawing/2014/main" id="{7464D013-02D8-4A04-9525-F2182D483F4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7465" y="1952899"/>
            <a:ext cx="1223467" cy="1223467"/>
          </a:xfrm>
          <a:prstGeom prst="rect">
            <a:avLst/>
          </a:prstGeom>
        </p:spPr>
      </p:pic>
      <p:pic>
        <p:nvPicPr>
          <p:cNvPr id="6" name="Picture 5">
            <a:extLst>
              <a:ext uri="{FF2B5EF4-FFF2-40B4-BE49-F238E27FC236}">
                <a16:creationId xmlns:a16="http://schemas.microsoft.com/office/drawing/2014/main" id="{AD8468C0-EC6F-47D1-A66B-858745D54CD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84083" y="1949887"/>
            <a:ext cx="1223467" cy="1223467"/>
          </a:xfrm>
          <a:prstGeom prst="rect">
            <a:avLst/>
          </a:prstGeom>
        </p:spPr>
      </p:pic>
      <p:pic>
        <p:nvPicPr>
          <p:cNvPr id="7" name="Picture 6">
            <a:extLst>
              <a:ext uri="{FF2B5EF4-FFF2-40B4-BE49-F238E27FC236}">
                <a16:creationId xmlns:a16="http://schemas.microsoft.com/office/drawing/2014/main" id="{1B639B70-B2E1-49A8-BF5C-6941F5271BD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89617" y="2127660"/>
            <a:ext cx="1223467" cy="1223467"/>
          </a:xfrm>
          <a:prstGeom prst="rect">
            <a:avLst/>
          </a:prstGeom>
        </p:spPr>
      </p:pic>
      <p:sp>
        <p:nvSpPr>
          <p:cNvPr id="10" name="TextBox 9">
            <a:extLst>
              <a:ext uri="{FF2B5EF4-FFF2-40B4-BE49-F238E27FC236}">
                <a16:creationId xmlns:a16="http://schemas.microsoft.com/office/drawing/2014/main" id="{B5F53763-297F-4431-8909-F9F9E2C657EB}"/>
              </a:ext>
            </a:extLst>
          </p:cNvPr>
          <p:cNvSpPr txBox="1"/>
          <p:nvPr/>
        </p:nvSpPr>
        <p:spPr>
          <a:xfrm>
            <a:off x="153997" y="3127188"/>
            <a:ext cx="1828193" cy="369332"/>
          </a:xfrm>
          <a:prstGeom prst="rect">
            <a:avLst/>
          </a:prstGeom>
          <a:noFill/>
        </p:spPr>
        <p:txBody>
          <a:bodyPr wrap="none" rtlCol="0">
            <a:spAutoFit/>
          </a:bodyPr>
          <a:lstStyle/>
          <a:p>
            <a:pPr algn="ctr"/>
            <a:r>
              <a:rPr lang="en-US" dirty="0">
                <a:latin typeface="Kamerik205 8" panose="020B0803030600020004" pitchFamily="34" charset="0"/>
              </a:rPr>
              <a:t>Consumption</a:t>
            </a:r>
          </a:p>
        </p:txBody>
      </p:sp>
      <p:sp>
        <p:nvSpPr>
          <p:cNvPr id="11" name="TextBox 10">
            <a:extLst>
              <a:ext uri="{FF2B5EF4-FFF2-40B4-BE49-F238E27FC236}">
                <a16:creationId xmlns:a16="http://schemas.microsoft.com/office/drawing/2014/main" id="{47CDFAF7-15DF-428A-9B7C-E9A5CB0E205E}"/>
              </a:ext>
            </a:extLst>
          </p:cNvPr>
          <p:cNvSpPr txBox="1"/>
          <p:nvPr/>
        </p:nvSpPr>
        <p:spPr>
          <a:xfrm>
            <a:off x="2460182" y="3173354"/>
            <a:ext cx="1677767" cy="646331"/>
          </a:xfrm>
          <a:prstGeom prst="rect">
            <a:avLst/>
          </a:prstGeom>
          <a:noFill/>
        </p:spPr>
        <p:txBody>
          <a:bodyPr wrap="none" rtlCol="0">
            <a:spAutoFit/>
          </a:bodyPr>
          <a:lstStyle/>
          <a:p>
            <a:pPr algn="ctr"/>
            <a:r>
              <a:rPr lang="en-US" dirty="0">
                <a:latin typeface="Kamerik205 8" panose="020B0803030600020004" pitchFamily="34" charset="0"/>
              </a:rPr>
              <a:t>App Service</a:t>
            </a:r>
          </a:p>
          <a:p>
            <a:pPr algn="ctr"/>
            <a:r>
              <a:rPr lang="en-US" dirty="0">
                <a:latin typeface="Kamerik205 8" panose="020B0803030600020004" pitchFamily="34" charset="0"/>
              </a:rPr>
              <a:t>Plan</a:t>
            </a:r>
          </a:p>
        </p:txBody>
      </p:sp>
      <p:sp>
        <p:nvSpPr>
          <p:cNvPr id="12" name="TextBox 11">
            <a:extLst>
              <a:ext uri="{FF2B5EF4-FFF2-40B4-BE49-F238E27FC236}">
                <a16:creationId xmlns:a16="http://schemas.microsoft.com/office/drawing/2014/main" id="{BA12F6A7-DA8A-481D-A345-ED85B2DC8A5D}"/>
              </a:ext>
            </a:extLst>
          </p:cNvPr>
          <p:cNvSpPr txBox="1"/>
          <p:nvPr/>
        </p:nvSpPr>
        <p:spPr>
          <a:xfrm>
            <a:off x="4345422" y="3182264"/>
            <a:ext cx="1700787" cy="646331"/>
          </a:xfrm>
          <a:prstGeom prst="rect">
            <a:avLst/>
          </a:prstGeom>
          <a:noFill/>
        </p:spPr>
        <p:txBody>
          <a:bodyPr wrap="none" rtlCol="0">
            <a:spAutoFit/>
          </a:bodyPr>
          <a:lstStyle/>
          <a:p>
            <a:pPr algn="ctr"/>
            <a:r>
              <a:rPr lang="en-US" dirty="0">
                <a:latin typeface="Kamerik205 8" panose="020B0803030600020004" pitchFamily="34" charset="0"/>
              </a:rPr>
              <a:t>App Service</a:t>
            </a:r>
          </a:p>
          <a:p>
            <a:pPr algn="ctr"/>
            <a:r>
              <a:rPr lang="en-US" dirty="0">
                <a:latin typeface="Kamerik205 8" panose="020B0803030600020004" pitchFamily="34" charset="0"/>
              </a:rPr>
              <a:t>Environment</a:t>
            </a:r>
          </a:p>
        </p:txBody>
      </p:sp>
      <p:sp>
        <p:nvSpPr>
          <p:cNvPr id="13" name="TextBox 12">
            <a:extLst>
              <a:ext uri="{FF2B5EF4-FFF2-40B4-BE49-F238E27FC236}">
                <a16:creationId xmlns:a16="http://schemas.microsoft.com/office/drawing/2014/main" id="{38E886E2-3E73-43E1-A2B0-ACFBDD08D567}"/>
              </a:ext>
            </a:extLst>
          </p:cNvPr>
          <p:cNvSpPr txBox="1"/>
          <p:nvPr/>
        </p:nvSpPr>
        <p:spPr>
          <a:xfrm>
            <a:off x="6356813" y="3173353"/>
            <a:ext cx="1223464" cy="646331"/>
          </a:xfrm>
          <a:prstGeom prst="rect">
            <a:avLst/>
          </a:prstGeom>
          <a:noFill/>
        </p:spPr>
        <p:txBody>
          <a:bodyPr wrap="square" rtlCol="0">
            <a:spAutoFit/>
          </a:bodyPr>
          <a:lstStyle/>
          <a:p>
            <a:pPr algn="ctr"/>
            <a:r>
              <a:rPr lang="en-US" dirty="0">
                <a:latin typeface="Kamerik205 8" panose="020B0803030600020004" pitchFamily="34" charset="0"/>
              </a:rPr>
              <a:t>Azure</a:t>
            </a:r>
          </a:p>
          <a:p>
            <a:pPr algn="ctr"/>
            <a:r>
              <a:rPr lang="en-US" dirty="0">
                <a:latin typeface="Kamerik205 8" panose="020B0803030600020004" pitchFamily="34" charset="0"/>
              </a:rPr>
              <a:t> Stack</a:t>
            </a:r>
          </a:p>
        </p:txBody>
      </p:sp>
      <p:cxnSp>
        <p:nvCxnSpPr>
          <p:cNvPr id="20" name="Straight Connector 19">
            <a:extLst>
              <a:ext uri="{FF2B5EF4-FFF2-40B4-BE49-F238E27FC236}">
                <a16:creationId xmlns:a16="http://schemas.microsoft.com/office/drawing/2014/main" id="{A177BDCD-1FE3-464C-914D-1C6CB4DD08B1}"/>
              </a:ext>
            </a:extLst>
          </p:cNvPr>
          <p:cNvCxnSpPr>
            <a:cxnSpLocks/>
          </p:cNvCxnSpPr>
          <p:nvPr/>
        </p:nvCxnSpPr>
        <p:spPr>
          <a:xfrm>
            <a:off x="2231343" y="1690688"/>
            <a:ext cx="0" cy="2561998"/>
          </a:xfrm>
          <a:prstGeom prst="line">
            <a:avLst/>
          </a:prstGeom>
        </p:spPr>
        <p:style>
          <a:lnRef idx="1">
            <a:schemeClr val="accent5"/>
          </a:lnRef>
          <a:fillRef idx="0">
            <a:schemeClr val="accent5"/>
          </a:fillRef>
          <a:effectRef idx="0">
            <a:schemeClr val="accent5"/>
          </a:effectRef>
          <a:fontRef idx="minor">
            <a:schemeClr val="tx1"/>
          </a:fontRef>
        </p:style>
      </p:cxnSp>
      <p:cxnSp>
        <p:nvCxnSpPr>
          <p:cNvPr id="21" name="Straight Connector 20">
            <a:extLst>
              <a:ext uri="{FF2B5EF4-FFF2-40B4-BE49-F238E27FC236}">
                <a16:creationId xmlns:a16="http://schemas.microsoft.com/office/drawing/2014/main" id="{9A5B0C55-29B4-47EA-ACD1-2F07D7E46614}"/>
              </a:ext>
            </a:extLst>
          </p:cNvPr>
          <p:cNvCxnSpPr>
            <a:cxnSpLocks/>
          </p:cNvCxnSpPr>
          <p:nvPr/>
        </p:nvCxnSpPr>
        <p:spPr>
          <a:xfrm>
            <a:off x="4184892" y="1638215"/>
            <a:ext cx="0" cy="2561998"/>
          </a:xfrm>
          <a:prstGeom prst="line">
            <a:avLst/>
          </a:prstGeom>
        </p:spPr>
        <p:style>
          <a:lnRef idx="1">
            <a:schemeClr val="accent5"/>
          </a:lnRef>
          <a:fillRef idx="0">
            <a:schemeClr val="accent5"/>
          </a:fillRef>
          <a:effectRef idx="0">
            <a:schemeClr val="accent5"/>
          </a:effectRef>
          <a:fontRef idx="minor">
            <a:schemeClr val="tx1"/>
          </a:fontRef>
        </p:style>
      </p:cxnSp>
      <p:cxnSp>
        <p:nvCxnSpPr>
          <p:cNvPr id="22" name="Straight Connector 21">
            <a:extLst>
              <a:ext uri="{FF2B5EF4-FFF2-40B4-BE49-F238E27FC236}">
                <a16:creationId xmlns:a16="http://schemas.microsoft.com/office/drawing/2014/main" id="{6787D936-29CB-4CCB-AE68-FDBE7973538B}"/>
              </a:ext>
            </a:extLst>
          </p:cNvPr>
          <p:cNvCxnSpPr>
            <a:cxnSpLocks/>
          </p:cNvCxnSpPr>
          <p:nvPr/>
        </p:nvCxnSpPr>
        <p:spPr>
          <a:xfrm>
            <a:off x="6138441" y="1585742"/>
            <a:ext cx="0" cy="2561998"/>
          </a:xfrm>
          <a:prstGeom prst="line">
            <a:avLst/>
          </a:prstGeom>
        </p:spPr>
        <p:style>
          <a:lnRef idx="1">
            <a:schemeClr val="accent5"/>
          </a:lnRef>
          <a:fillRef idx="0">
            <a:schemeClr val="accent5"/>
          </a:fillRef>
          <a:effectRef idx="0">
            <a:schemeClr val="accent5"/>
          </a:effectRef>
          <a:fontRef idx="minor">
            <a:schemeClr val="tx1"/>
          </a:fontRef>
        </p:style>
      </p:cxnSp>
      <p:sp>
        <p:nvSpPr>
          <p:cNvPr id="27" name="Rectangle 26">
            <a:extLst>
              <a:ext uri="{FF2B5EF4-FFF2-40B4-BE49-F238E27FC236}">
                <a16:creationId xmlns:a16="http://schemas.microsoft.com/office/drawing/2014/main" id="{FE050C78-3BC6-4FB3-9709-5C64438B52F7}"/>
              </a:ext>
            </a:extLst>
          </p:cNvPr>
          <p:cNvSpPr/>
          <p:nvPr/>
        </p:nvSpPr>
        <p:spPr>
          <a:xfrm>
            <a:off x="4052267" y="4667215"/>
            <a:ext cx="4087466" cy="1015663"/>
          </a:xfrm>
          <a:prstGeom prst="rect">
            <a:avLst/>
          </a:prstGeom>
          <a:noFill/>
        </p:spPr>
        <p:txBody>
          <a:bodyPr wrap="none" lIns="91440" tIns="45720" rIns="91440" bIns="45720">
            <a:spAutoFit/>
          </a:bodyPr>
          <a:lstStyle/>
          <a:p>
            <a:pPr algn="ctr"/>
            <a:r>
              <a:rPr lang="en-US" sz="6000" dirty="0">
                <a:ln w="0"/>
                <a:solidFill>
                  <a:srgbClr val="4472C4"/>
                </a:solidFill>
                <a:effectLst>
                  <a:outerShdw blurRad="38100" dist="19050" dir="2700000" algn="tl" rotWithShape="0">
                    <a:schemeClr val="dk1">
                      <a:alpha val="40000"/>
                    </a:schemeClr>
                  </a:outerShdw>
                </a:effectLst>
              </a:rPr>
              <a:t>On Premises</a:t>
            </a:r>
          </a:p>
        </p:txBody>
      </p:sp>
    </p:spTree>
    <p:extLst>
      <p:ext uri="{BB962C8B-B14F-4D97-AF65-F5344CB8AC3E}">
        <p14:creationId xmlns:p14="http://schemas.microsoft.com/office/powerpoint/2010/main" val="2030234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27"/>
                                        </p:tgtEl>
                                        <p:attrNameLst>
                                          <p:attrName>style.visibility</p:attrName>
                                        </p:attrNameLst>
                                      </p:cBhvr>
                                      <p:to>
                                        <p:strVal val="visible"/>
                                      </p:to>
                                    </p:set>
                                    <p:animEffect transition="in" filter="fade">
                                      <p:cBhvr>
                                        <p:cTn id="14"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27"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9FDAD8-6624-4E95-80D3-99E6B0F6C2BA}"/>
              </a:ext>
            </a:extLst>
          </p:cNvPr>
          <p:cNvSpPr>
            <a:spLocks noGrp="1"/>
          </p:cNvSpPr>
          <p:nvPr>
            <p:ph type="title"/>
          </p:nvPr>
        </p:nvSpPr>
        <p:spPr/>
        <p:txBody>
          <a:bodyPr/>
          <a:lstStyle/>
          <a:p>
            <a:r>
              <a:rPr lang="en-US" dirty="0"/>
              <a:t>Ways to Run Functions</a:t>
            </a:r>
          </a:p>
        </p:txBody>
      </p:sp>
      <p:pic>
        <p:nvPicPr>
          <p:cNvPr id="4" name="Picture 3">
            <a:extLst>
              <a:ext uri="{FF2B5EF4-FFF2-40B4-BE49-F238E27FC236}">
                <a16:creationId xmlns:a16="http://schemas.microsoft.com/office/drawing/2014/main" id="{4DB05FAF-9D3B-4B1D-A27F-E682563862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87333" y="1952899"/>
            <a:ext cx="1223467" cy="1223467"/>
          </a:xfrm>
          <a:prstGeom prst="rect">
            <a:avLst/>
          </a:prstGeom>
        </p:spPr>
      </p:pic>
      <p:pic>
        <p:nvPicPr>
          <p:cNvPr id="5" name="Picture 4">
            <a:extLst>
              <a:ext uri="{FF2B5EF4-FFF2-40B4-BE49-F238E27FC236}">
                <a16:creationId xmlns:a16="http://schemas.microsoft.com/office/drawing/2014/main" id="{7464D013-02D8-4A04-9525-F2182D483F4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7465" y="1952899"/>
            <a:ext cx="1223467" cy="1223467"/>
          </a:xfrm>
          <a:prstGeom prst="rect">
            <a:avLst/>
          </a:prstGeom>
        </p:spPr>
      </p:pic>
      <p:pic>
        <p:nvPicPr>
          <p:cNvPr id="6" name="Picture 5">
            <a:extLst>
              <a:ext uri="{FF2B5EF4-FFF2-40B4-BE49-F238E27FC236}">
                <a16:creationId xmlns:a16="http://schemas.microsoft.com/office/drawing/2014/main" id="{AD8468C0-EC6F-47D1-A66B-858745D54CD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84083" y="1949887"/>
            <a:ext cx="1223467" cy="1223467"/>
          </a:xfrm>
          <a:prstGeom prst="rect">
            <a:avLst/>
          </a:prstGeom>
        </p:spPr>
      </p:pic>
      <p:pic>
        <p:nvPicPr>
          <p:cNvPr id="7" name="Picture 6">
            <a:extLst>
              <a:ext uri="{FF2B5EF4-FFF2-40B4-BE49-F238E27FC236}">
                <a16:creationId xmlns:a16="http://schemas.microsoft.com/office/drawing/2014/main" id="{1B639B70-B2E1-49A8-BF5C-6941F5271BD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89617" y="2127660"/>
            <a:ext cx="1223467" cy="1223467"/>
          </a:xfrm>
          <a:prstGeom prst="rect">
            <a:avLst/>
          </a:prstGeom>
        </p:spPr>
      </p:pic>
      <p:pic>
        <p:nvPicPr>
          <p:cNvPr id="8" name="Picture 7">
            <a:extLst>
              <a:ext uri="{FF2B5EF4-FFF2-40B4-BE49-F238E27FC236}">
                <a16:creationId xmlns:a16="http://schemas.microsoft.com/office/drawing/2014/main" id="{9699072C-8B27-40CC-98D7-88D0DDA091E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89769" y="1912960"/>
            <a:ext cx="1223467" cy="1223467"/>
          </a:xfrm>
          <a:prstGeom prst="rect">
            <a:avLst/>
          </a:prstGeom>
        </p:spPr>
      </p:pic>
      <p:sp>
        <p:nvSpPr>
          <p:cNvPr id="10" name="TextBox 9">
            <a:extLst>
              <a:ext uri="{FF2B5EF4-FFF2-40B4-BE49-F238E27FC236}">
                <a16:creationId xmlns:a16="http://schemas.microsoft.com/office/drawing/2014/main" id="{B5F53763-297F-4431-8909-F9F9E2C657EB}"/>
              </a:ext>
            </a:extLst>
          </p:cNvPr>
          <p:cNvSpPr txBox="1"/>
          <p:nvPr/>
        </p:nvSpPr>
        <p:spPr>
          <a:xfrm>
            <a:off x="153997" y="3127188"/>
            <a:ext cx="1828193" cy="369332"/>
          </a:xfrm>
          <a:prstGeom prst="rect">
            <a:avLst/>
          </a:prstGeom>
          <a:noFill/>
        </p:spPr>
        <p:txBody>
          <a:bodyPr wrap="none" rtlCol="0">
            <a:spAutoFit/>
          </a:bodyPr>
          <a:lstStyle/>
          <a:p>
            <a:pPr algn="ctr"/>
            <a:r>
              <a:rPr lang="en-US" dirty="0">
                <a:latin typeface="Kamerik205 8" panose="020B0803030600020004" pitchFamily="34" charset="0"/>
              </a:rPr>
              <a:t>Consumption</a:t>
            </a:r>
          </a:p>
        </p:txBody>
      </p:sp>
      <p:sp>
        <p:nvSpPr>
          <p:cNvPr id="11" name="TextBox 10">
            <a:extLst>
              <a:ext uri="{FF2B5EF4-FFF2-40B4-BE49-F238E27FC236}">
                <a16:creationId xmlns:a16="http://schemas.microsoft.com/office/drawing/2014/main" id="{47CDFAF7-15DF-428A-9B7C-E9A5CB0E205E}"/>
              </a:ext>
            </a:extLst>
          </p:cNvPr>
          <p:cNvSpPr txBox="1"/>
          <p:nvPr/>
        </p:nvSpPr>
        <p:spPr>
          <a:xfrm>
            <a:off x="2460182" y="3173354"/>
            <a:ext cx="1677767" cy="646331"/>
          </a:xfrm>
          <a:prstGeom prst="rect">
            <a:avLst/>
          </a:prstGeom>
          <a:noFill/>
        </p:spPr>
        <p:txBody>
          <a:bodyPr wrap="none" rtlCol="0">
            <a:spAutoFit/>
          </a:bodyPr>
          <a:lstStyle/>
          <a:p>
            <a:pPr algn="ctr"/>
            <a:r>
              <a:rPr lang="en-US" dirty="0">
                <a:latin typeface="Kamerik205 8" panose="020B0803030600020004" pitchFamily="34" charset="0"/>
              </a:rPr>
              <a:t>App Service</a:t>
            </a:r>
          </a:p>
          <a:p>
            <a:pPr algn="ctr"/>
            <a:r>
              <a:rPr lang="en-US" dirty="0">
                <a:latin typeface="Kamerik205 8" panose="020B0803030600020004" pitchFamily="34" charset="0"/>
              </a:rPr>
              <a:t>Plan</a:t>
            </a:r>
          </a:p>
        </p:txBody>
      </p:sp>
      <p:sp>
        <p:nvSpPr>
          <p:cNvPr id="12" name="TextBox 11">
            <a:extLst>
              <a:ext uri="{FF2B5EF4-FFF2-40B4-BE49-F238E27FC236}">
                <a16:creationId xmlns:a16="http://schemas.microsoft.com/office/drawing/2014/main" id="{BA12F6A7-DA8A-481D-A345-ED85B2DC8A5D}"/>
              </a:ext>
            </a:extLst>
          </p:cNvPr>
          <p:cNvSpPr txBox="1"/>
          <p:nvPr/>
        </p:nvSpPr>
        <p:spPr>
          <a:xfrm>
            <a:off x="4345422" y="3182264"/>
            <a:ext cx="1700787" cy="646331"/>
          </a:xfrm>
          <a:prstGeom prst="rect">
            <a:avLst/>
          </a:prstGeom>
          <a:noFill/>
        </p:spPr>
        <p:txBody>
          <a:bodyPr wrap="none" rtlCol="0">
            <a:spAutoFit/>
          </a:bodyPr>
          <a:lstStyle/>
          <a:p>
            <a:pPr algn="ctr"/>
            <a:r>
              <a:rPr lang="en-US" dirty="0">
                <a:latin typeface="Kamerik205 8" panose="020B0803030600020004" pitchFamily="34" charset="0"/>
              </a:rPr>
              <a:t>App Service</a:t>
            </a:r>
          </a:p>
          <a:p>
            <a:pPr algn="ctr"/>
            <a:r>
              <a:rPr lang="en-US" dirty="0">
                <a:latin typeface="Kamerik205 8" panose="020B0803030600020004" pitchFamily="34" charset="0"/>
              </a:rPr>
              <a:t>Environment</a:t>
            </a:r>
          </a:p>
        </p:txBody>
      </p:sp>
      <p:sp>
        <p:nvSpPr>
          <p:cNvPr id="13" name="TextBox 12">
            <a:extLst>
              <a:ext uri="{FF2B5EF4-FFF2-40B4-BE49-F238E27FC236}">
                <a16:creationId xmlns:a16="http://schemas.microsoft.com/office/drawing/2014/main" id="{38E886E2-3E73-43E1-A2B0-ACFBDD08D567}"/>
              </a:ext>
            </a:extLst>
          </p:cNvPr>
          <p:cNvSpPr txBox="1"/>
          <p:nvPr/>
        </p:nvSpPr>
        <p:spPr>
          <a:xfrm>
            <a:off x="6356813" y="3173353"/>
            <a:ext cx="1223464" cy="646331"/>
          </a:xfrm>
          <a:prstGeom prst="rect">
            <a:avLst/>
          </a:prstGeom>
          <a:noFill/>
        </p:spPr>
        <p:txBody>
          <a:bodyPr wrap="square" rtlCol="0">
            <a:spAutoFit/>
          </a:bodyPr>
          <a:lstStyle/>
          <a:p>
            <a:pPr algn="ctr"/>
            <a:r>
              <a:rPr lang="en-US" dirty="0">
                <a:latin typeface="Kamerik205 8" panose="020B0803030600020004" pitchFamily="34" charset="0"/>
              </a:rPr>
              <a:t>Azure</a:t>
            </a:r>
          </a:p>
          <a:p>
            <a:pPr algn="ctr"/>
            <a:r>
              <a:rPr lang="en-US" dirty="0">
                <a:latin typeface="Kamerik205 8" panose="020B0803030600020004" pitchFamily="34" charset="0"/>
              </a:rPr>
              <a:t> Stack</a:t>
            </a:r>
          </a:p>
        </p:txBody>
      </p:sp>
      <p:sp>
        <p:nvSpPr>
          <p:cNvPr id="14" name="TextBox 13">
            <a:extLst>
              <a:ext uri="{FF2B5EF4-FFF2-40B4-BE49-F238E27FC236}">
                <a16:creationId xmlns:a16="http://schemas.microsoft.com/office/drawing/2014/main" id="{D8F09954-CA70-410E-A597-F13503B4E050}"/>
              </a:ext>
            </a:extLst>
          </p:cNvPr>
          <p:cNvSpPr txBox="1"/>
          <p:nvPr/>
        </p:nvSpPr>
        <p:spPr>
          <a:xfrm>
            <a:off x="7906700" y="3043764"/>
            <a:ext cx="1377044" cy="923330"/>
          </a:xfrm>
          <a:prstGeom prst="rect">
            <a:avLst/>
          </a:prstGeom>
          <a:noFill/>
        </p:spPr>
        <p:txBody>
          <a:bodyPr wrap="none" rtlCol="0">
            <a:spAutoFit/>
          </a:bodyPr>
          <a:lstStyle/>
          <a:p>
            <a:pPr algn="ctr"/>
            <a:r>
              <a:rPr lang="en-US" dirty="0">
                <a:latin typeface="Kamerik205 8" panose="020B0803030600020004" pitchFamily="34" charset="0"/>
              </a:rPr>
              <a:t>Azure</a:t>
            </a:r>
          </a:p>
          <a:p>
            <a:pPr algn="ctr"/>
            <a:r>
              <a:rPr lang="en-US" dirty="0">
                <a:latin typeface="Kamerik205 8" panose="020B0803030600020004" pitchFamily="34" charset="0"/>
              </a:rPr>
              <a:t>Functions</a:t>
            </a:r>
          </a:p>
          <a:p>
            <a:pPr algn="ctr"/>
            <a:r>
              <a:rPr lang="en-US" dirty="0">
                <a:latin typeface="Kamerik205 8" panose="020B0803030600020004" pitchFamily="34" charset="0"/>
              </a:rPr>
              <a:t>Runtime</a:t>
            </a:r>
          </a:p>
        </p:txBody>
      </p:sp>
      <p:cxnSp>
        <p:nvCxnSpPr>
          <p:cNvPr id="20" name="Straight Connector 19">
            <a:extLst>
              <a:ext uri="{FF2B5EF4-FFF2-40B4-BE49-F238E27FC236}">
                <a16:creationId xmlns:a16="http://schemas.microsoft.com/office/drawing/2014/main" id="{7E2E9E1A-F2E1-4F53-BE1C-43360C28AA53}"/>
              </a:ext>
            </a:extLst>
          </p:cNvPr>
          <p:cNvCxnSpPr>
            <a:cxnSpLocks/>
          </p:cNvCxnSpPr>
          <p:nvPr/>
        </p:nvCxnSpPr>
        <p:spPr>
          <a:xfrm>
            <a:off x="2231343" y="1690688"/>
            <a:ext cx="0" cy="2561998"/>
          </a:xfrm>
          <a:prstGeom prst="line">
            <a:avLst/>
          </a:prstGeom>
        </p:spPr>
        <p:style>
          <a:lnRef idx="1">
            <a:schemeClr val="accent5"/>
          </a:lnRef>
          <a:fillRef idx="0">
            <a:schemeClr val="accent5"/>
          </a:fillRef>
          <a:effectRef idx="0">
            <a:schemeClr val="accent5"/>
          </a:effectRef>
          <a:fontRef idx="minor">
            <a:schemeClr val="tx1"/>
          </a:fontRef>
        </p:style>
      </p:cxnSp>
      <p:cxnSp>
        <p:nvCxnSpPr>
          <p:cNvPr id="21" name="Straight Connector 20">
            <a:extLst>
              <a:ext uri="{FF2B5EF4-FFF2-40B4-BE49-F238E27FC236}">
                <a16:creationId xmlns:a16="http://schemas.microsoft.com/office/drawing/2014/main" id="{48C7C127-39B4-4887-A35D-03980EA23EE9}"/>
              </a:ext>
            </a:extLst>
          </p:cNvPr>
          <p:cNvCxnSpPr>
            <a:cxnSpLocks/>
          </p:cNvCxnSpPr>
          <p:nvPr/>
        </p:nvCxnSpPr>
        <p:spPr>
          <a:xfrm>
            <a:off x="4184892" y="1638215"/>
            <a:ext cx="0" cy="2561998"/>
          </a:xfrm>
          <a:prstGeom prst="line">
            <a:avLst/>
          </a:prstGeom>
        </p:spPr>
        <p:style>
          <a:lnRef idx="1">
            <a:schemeClr val="accent5"/>
          </a:lnRef>
          <a:fillRef idx="0">
            <a:schemeClr val="accent5"/>
          </a:fillRef>
          <a:effectRef idx="0">
            <a:schemeClr val="accent5"/>
          </a:effectRef>
          <a:fontRef idx="minor">
            <a:schemeClr val="tx1"/>
          </a:fontRef>
        </p:style>
      </p:cxnSp>
      <p:cxnSp>
        <p:nvCxnSpPr>
          <p:cNvPr id="22" name="Straight Connector 21">
            <a:extLst>
              <a:ext uri="{FF2B5EF4-FFF2-40B4-BE49-F238E27FC236}">
                <a16:creationId xmlns:a16="http://schemas.microsoft.com/office/drawing/2014/main" id="{09779B78-D3C3-40FD-9732-4BC970427F97}"/>
              </a:ext>
            </a:extLst>
          </p:cNvPr>
          <p:cNvCxnSpPr>
            <a:cxnSpLocks/>
          </p:cNvCxnSpPr>
          <p:nvPr/>
        </p:nvCxnSpPr>
        <p:spPr>
          <a:xfrm>
            <a:off x="6138441" y="1585742"/>
            <a:ext cx="0" cy="2561998"/>
          </a:xfrm>
          <a:prstGeom prst="line">
            <a:avLst/>
          </a:prstGeom>
        </p:spPr>
        <p:style>
          <a:lnRef idx="1">
            <a:schemeClr val="accent5"/>
          </a:lnRef>
          <a:fillRef idx="0">
            <a:schemeClr val="accent5"/>
          </a:fillRef>
          <a:effectRef idx="0">
            <a:schemeClr val="accent5"/>
          </a:effectRef>
          <a:fontRef idx="minor">
            <a:schemeClr val="tx1"/>
          </a:fontRef>
        </p:style>
      </p:cxnSp>
      <p:cxnSp>
        <p:nvCxnSpPr>
          <p:cNvPr id="23" name="Straight Connector 22">
            <a:extLst>
              <a:ext uri="{FF2B5EF4-FFF2-40B4-BE49-F238E27FC236}">
                <a16:creationId xmlns:a16="http://schemas.microsoft.com/office/drawing/2014/main" id="{0522A536-A297-4D16-B333-D90FFCB5D5A5}"/>
              </a:ext>
            </a:extLst>
          </p:cNvPr>
          <p:cNvCxnSpPr>
            <a:cxnSpLocks/>
          </p:cNvCxnSpPr>
          <p:nvPr/>
        </p:nvCxnSpPr>
        <p:spPr>
          <a:xfrm>
            <a:off x="7664160" y="1585742"/>
            <a:ext cx="0" cy="2561998"/>
          </a:xfrm>
          <a:prstGeom prst="line">
            <a:avLst/>
          </a:prstGeom>
        </p:spPr>
        <p:style>
          <a:lnRef idx="1">
            <a:schemeClr val="accent5"/>
          </a:lnRef>
          <a:fillRef idx="0">
            <a:schemeClr val="accent5"/>
          </a:fillRef>
          <a:effectRef idx="0">
            <a:schemeClr val="accent5"/>
          </a:effectRef>
          <a:fontRef idx="minor">
            <a:schemeClr val="tx1"/>
          </a:fontRef>
        </p:style>
      </p:cxnSp>
      <p:sp>
        <p:nvSpPr>
          <p:cNvPr id="27" name="Rectangle 26">
            <a:extLst>
              <a:ext uri="{FF2B5EF4-FFF2-40B4-BE49-F238E27FC236}">
                <a16:creationId xmlns:a16="http://schemas.microsoft.com/office/drawing/2014/main" id="{457908FC-AFE4-448F-ADEF-6C5E8E5AADBC}"/>
              </a:ext>
            </a:extLst>
          </p:cNvPr>
          <p:cNvSpPr/>
          <p:nvPr/>
        </p:nvSpPr>
        <p:spPr>
          <a:xfrm>
            <a:off x="2121263" y="4656019"/>
            <a:ext cx="7949485" cy="1015663"/>
          </a:xfrm>
          <a:prstGeom prst="rect">
            <a:avLst/>
          </a:prstGeom>
          <a:noFill/>
        </p:spPr>
        <p:txBody>
          <a:bodyPr wrap="none" lIns="91440" tIns="45720" rIns="91440" bIns="45720">
            <a:spAutoFit/>
          </a:bodyPr>
          <a:lstStyle/>
          <a:p>
            <a:pPr algn="ctr"/>
            <a:r>
              <a:rPr lang="en-US" sz="6000" dirty="0">
                <a:ln w="0"/>
                <a:solidFill>
                  <a:srgbClr val="4472C4"/>
                </a:solidFill>
                <a:effectLst>
                  <a:outerShdw blurRad="38100" dist="19050" dir="2700000" algn="tl" rotWithShape="0">
                    <a:schemeClr val="dk1">
                      <a:alpha val="40000"/>
                    </a:schemeClr>
                  </a:outerShdw>
                </a:effectLst>
              </a:rPr>
              <a:t>Functions on Your Server</a:t>
            </a:r>
          </a:p>
        </p:txBody>
      </p:sp>
    </p:spTree>
    <p:extLst>
      <p:ext uri="{BB962C8B-B14F-4D97-AF65-F5344CB8AC3E}">
        <p14:creationId xmlns:p14="http://schemas.microsoft.com/office/powerpoint/2010/main" val="1184712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27"/>
                                        </p:tgtEl>
                                        <p:attrNameLst>
                                          <p:attrName>style.visibility</p:attrName>
                                        </p:attrNameLst>
                                      </p:cBhvr>
                                      <p:to>
                                        <p:strVal val="visible"/>
                                      </p:to>
                                    </p:set>
                                    <p:animEffect transition="in" filter="fade">
                                      <p:cBhvr>
                                        <p:cTn id="14"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7"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3215</TotalTime>
  <Words>4797</Words>
  <Application>Microsoft Office PowerPoint</Application>
  <PresentationFormat>Widescreen</PresentationFormat>
  <Paragraphs>1079</Paragraphs>
  <Slides>118</Slides>
  <Notes>103</Notes>
  <HiddenSlides>0</HiddenSlides>
  <MMClips>0</MMClips>
  <ScaleCrop>false</ScaleCrop>
  <HeadingPairs>
    <vt:vector size="6" baseType="variant">
      <vt:variant>
        <vt:lpstr>Fonts Used</vt:lpstr>
      </vt:variant>
      <vt:variant>
        <vt:i4>7</vt:i4>
      </vt:variant>
      <vt:variant>
        <vt:lpstr>Theme</vt:lpstr>
      </vt:variant>
      <vt:variant>
        <vt:i4>5</vt:i4>
      </vt:variant>
      <vt:variant>
        <vt:lpstr>Slide Titles</vt:lpstr>
      </vt:variant>
      <vt:variant>
        <vt:i4>118</vt:i4>
      </vt:variant>
    </vt:vector>
  </HeadingPairs>
  <TitlesOfParts>
    <vt:vector size="130" baseType="lpstr">
      <vt:lpstr>Arial</vt:lpstr>
      <vt:lpstr>Calibri</vt:lpstr>
      <vt:lpstr>Font Awesome 5 Free Solid</vt:lpstr>
      <vt:lpstr>Kamerik205 8</vt:lpstr>
      <vt:lpstr>Oswald</vt:lpstr>
      <vt:lpstr>Oswald bold</vt:lpstr>
      <vt:lpstr>Segoe UI</vt:lpstr>
      <vt:lpstr>Office Theme</vt:lpstr>
      <vt:lpstr>1_Office Theme</vt:lpstr>
      <vt:lpstr>2_Office Theme</vt:lpstr>
      <vt:lpstr>3_Office Theme</vt:lpstr>
      <vt:lpstr>Custom Design</vt:lpstr>
      <vt:lpstr>PowerPoint Presentation</vt:lpstr>
      <vt:lpstr>PowerPoint Presentation</vt:lpstr>
      <vt:lpstr>Agenda</vt:lpstr>
      <vt:lpstr>PowerPoint Presentation</vt:lpstr>
      <vt:lpstr>The evolution of application platforms</vt:lpstr>
      <vt:lpstr>The evolution of application platforms</vt:lpstr>
      <vt:lpstr>The evolution of application platforms</vt:lpstr>
      <vt:lpstr>The evolution of application platforms</vt:lpstr>
      <vt:lpstr>What is Serverless?</vt:lpstr>
      <vt:lpstr>What is Serverless?</vt:lpstr>
      <vt:lpstr>What is Serverless?</vt:lpstr>
      <vt:lpstr>Benefits of Serverless</vt:lpstr>
      <vt:lpstr>Benefits of Serverless</vt:lpstr>
      <vt:lpstr>Benefits of Serverless</vt:lpstr>
      <vt:lpstr>Challenges of Serverless</vt:lpstr>
      <vt:lpstr>Challenges of Serverless</vt:lpstr>
      <vt:lpstr>Challenges of Serverless</vt:lpstr>
      <vt:lpstr>PowerPoint Presentation</vt:lpstr>
      <vt:lpstr>PowerPoint Presentation</vt:lpstr>
      <vt:lpstr>Flavors of Serverless</vt:lpstr>
      <vt:lpstr>Flavors of Serverless</vt:lpstr>
      <vt:lpstr>Function Scale</vt:lpstr>
      <vt:lpstr>FaaS is at center of serverless</vt:lpstr>
      <vt:lpstr>FaaS is at center of serverless</vt:lpstr>
      <vt:lpstr>FaaS is at center of serverless</vt:lpstr>
      <vt:lpstr>FaaS is at center of serverless</vt:lpstr>
      <vt:lpstr>PowerPoint Presentation</vt:lpstr>
      <vt:lpstr>Market Landscape</vt:lpstr>
      <vt:lpstr>Market Landscape</vt:lpstr>
      <vt:lpstr>Market Landscape</vt:lpstr>
      <vt:lpstr>Market Landscape</vt:lpstr>
      <vt:lpstr>Market Landscape</vt:lpstr>
      <vt:lpstr>Azure Serverless Offerings</vt:lpstr>
      <vt:lpstr>Azure Serverless Offerings</vt:lpstr>
      <vt:lpstr>Azure Serverless Offerings</vt:lpstr>
      <vt:lpstr>Azure Serverless Offerings</vt:lpstr>
      <vt:lpstr>Azure Serverless Offerings</vt:lpstr>
      <vt:lpstr>Azure Serverless Offerings</vt:lpstr>
      <vt:lpstr>Azure Serverless Offerings</vt:lpstr>
      <vt:lpstr>Azure Serverless Offerings</vt:lpstr>
      <vt:lpstr>Azure Serverless Offerings</vt:lpstr>
      <vt:lpstr>PowerPoint Presentation</vt:lpstr>
      <vt:lpstr>Features of Azure Function</vt:lpstr>
      <vt:lpstr>Features of Azure Function</vt:lpstr>
      <vt:lpstr>Features of Azure Function</vt:lpstr>
      <vt:lpstr>Features of Azure Function</vt:lpstr>
      <vt:lpstr>Features of Azure Function</vt:lpstr>
      <vt:lpstr>Features of Azure Function</vt:lpstr>
      <vt:lpstr>Features of Azure Function</vt:lpstr>
      <vt:lpstr>Features of Azure Function</vt:lpstr>
      <vt:lpstr>Triggers &amp; Bindings</vt:lpstr>
      <vt:lpstr>Triggers &amp; Bindings</vt:lpstr>
      <vt:lpstr>Triggers &amp; Bindings</vt:lpstr>
      <vt:lpstr>Triggers &amp; Bindings</vt:lpstr>
      <vt:lpstr>Triggers &amp; Bindings</vt:lpstr>
      <vt:lpstr>Triggers &amp; Bindings</vt:lpstr>
      <vt:lpstr>Triggers &amp; Bindings</vt:lpstr>
      <vt:lpstr>Triggers &amp; Bindings</vt:lpstr>
      <vt:lpstr>Triggers &amp; Bindings</vt:lpstr>
      <vt:lpstr>Triggers &amp; Bindings</vt:lpstr>
      <vt:lpstr>Triggers &amp; Bindings</vt:lpstr>
      <vt:lpstr>Triggers &amp; Bindings</vt:lpstr>
      <vt:lpstr>Triggers &amp; Bindings</vt:lpstr>
      <vt:lpstr>Triggers &amp; Bindings</vt:lpstr>
      <vt:lpstr>Triggers &amp; Bindings</vt:lpstr>
      <vt:lpstr>Triggers &amp; Bindings</vt:lpstr>
      <vt:lpstr>Triggers &amp; Bindings</vt:lpstr>
      <vt:lpstr>Triggers &amp; Bindings</vt:lpstr>
      <vt:lpstr>Triggers &amp; Bindings</vt:lpstr>
      <vt:lpstr>Triggers &amp; Bindings</vt:lpstr>
      <vt:lpstr>Triggers &amp; Bindings</vt:lpstr>
      <vt:lpstr>Triggers &amp; Bindings</vt:lpstr>
      <vt:lpstr>Triggers &amp; Bindings</vt:lpstr>
      <vt:lpstr>Triggers &amp; Bindings</vt:lpstr>
      <vt:lpstr>Triggers &amp; Bindings</vt:lpstr>
      <vt:lpstr>Triggers &amp; Bindings</vt:lpstr>
      <vt:lpstr>Triggers &amp; Bindings</vt:lpstr>
      <vt:lpstr>Triggers &amp; Bindings</vt:lpstr>
      <vt:lpstr>Triggers &amp; Bindings</vt:lpstr>
      <vt:lpstr>Triggers &amp; Bindings</vt:lpstr>
      <vt:lpstr>Triggers &amp; Bindings</vt:lpstr>
      <vt:lpstr>Triggers &amp; Bindings</vt:lpstr>
      <vt:lpstr>Triggers &amp; Bindings</vt:lpstr>
      <vt:lpstr>Triggers &amp; Bindings</vt:lpstr>
      <vt:lpstr>Runtime Versions</vt:lpstr>
      <vt:lpstr>Runtime Versions</vt:lpstr>
      <vt:lpstr>Runtime Versions</vt:lpstr>
      <vt:lpstr>Runtime Versions</vt:lpstr>
      <vt:lpstr>Runtime Versions</vt:lpstr>
      <vt:lpstr>Runtime Versions</vt:lpstr>
      <vt:lpstr>Runtime Versions</vt:lpstr>
      <vt:lpstr>Runtime Versions</vt:lpstr>
      <vt:lpstr>Runtime Versions</vt:lpstr>
      <vt:lpstr>Runtime Versions</vt:lpstr>
      <vt:lpstr>Ways to Run Functions</vt:lpstr>
      <vt:lpstr>Ways to Run Functions</vt:lpstr>
      <vt:lpstr>Ways to Run Functions</vt:lpstr>
      <vt:lpstr>Ways to Run Functions</vt:lpstr>
      <vt:lpstr>Ways to Run Functions</vt:lpstr>
      <vt:lpstr>Ways to Run Functions</vt:lpstr>
      <vt:lpstr>PowerPoint Presentation</vt:lpstr>
      <vt:lpstr>Demos</vt:lpstr>
      <vt:lpstr>PowerPoint Presentation</vt:lpstr>
      <vt:lpstr>Absolute Minimum Best Practices</vt:lpstr>
      <vt:lpstr>Absolute Minimum Best Practices</vt:lpstr>
      <vt:lpstr>Absolute Minimum Best Practices</vt:lpstr>
      <vt:lpstr>Function Timeouts</vt:lpstr>
      <vt:lpstr>Function Timeouts</vt:lpstr>
      <vt:lpstr>General Best Practices</vt:lpstr>
      <vt:lpstr>General Best Practices</vt:lpstr>
      <vt:lpstr>General Best Practices</vt:lpstr>
      <vt:lpstr>General Best Practices</vt:lpstr>
      <vt:lpstr>Scalability Best Practices</vt:lpstr>
      <vt:lpstr>Scalability Best Practices</vt:lpstr>
      <vt:lpstr>Scalability Best Practices</vt:lpstr>
      <vt:lpstr>Scalability Best Practices</vt:lpstr>
      <vt:lpstr>How to get Started</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Chad Green</dc:creator>
  <cp:lastModifiedBy>Chad Green</cp:lastModifiedBy>
  <cp:revision>47</cp:revision>
  <dcterms:created xsi:type="dcterms:W3CDTF">2021-09-30T00:52:54Z</dcterms:created>
  <dcterms:modified xsi:type="dcterms:W3CDTF">2021-10-05T05:12:54Z</dcterms:modified>
</cp:coreProperties>
</file>